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67" r:id="rId2"/>
    <p:sldId id="273" r:id="rId3"/>
    <p:sldId id="271" r:id="rId4"/>
    <p:sldId id="277" r:id="rId5"/>
    <p:sldId id="323" r:id="rId6"/>
    <p:sldId id="324" r:id="rId7"/>
    <p:sldId id="325" r:id="rId8"/>
    <p:sldId id="311" r:id="rId9"/>
    <p:sldId id="312" r:id="rId10"/>
    <p:sldId id="326" r:id="rId11"/>
    <p:sldId id="327" r:id="rId12"/>
    <p:sldId id="328" r:id="rId13"/>
    <p:sldId id="329" r:id="rId14"/>
    <p:sldId id="281" r:id="rId15"/>
    <p:sldId id="282" r:id="rId16"/>
    <p:sldId id="330" r:id="rId17"/>
    <p:sldId id="331" r:id="rId18"/>
    <p:sldId id="332" r:id="rId19"/>
    <p:sldId id="333" r:id="rId20"/>
    <p:sldId id="287" r:id="rId21"/>
    <p:sldId id="288" r:id="rId22"/>
    <p:sldId id="334" r:id="rId23"/>
    <p:sldId id="335" r:id="rId24"/>
    <p:sldId id="336" r:id="rId25"/>
    <p:sldId id="337" r:id="rId26"/>
    <p:sldId id="338" r:id="rId27"/>
    <p:sldId id="317" r:id="rId28"/>
    <p:sldId id="318" r:id="rId29"/>
    <p:sldId id="320" r:id="rId30"/>
    <p:sldId id="321" r:id="rId31"/>
    <p:sldId id="322" r:id="rId32"/>
    <p:sldId id="319" r:id="rId33"/>
    <p:sldId id="294" r:id="rId34"/>
    <p:sldId id="296" r:id="rId35"/>
    <p:sldId id="297" r:id="rId36"/>
    <p:sldId id="298" r:id="rId37"/>
    <p:sldId id="299" r:id="rId38"/>
    <p:sldId id="300" r:id="rId39"/>
    <p:sldId id="301" r:id="rId40"/>
    <p:sldId id="302" r:id="rId41"/>
    <p:sldId id="308" r:id="rId42"/>
    <p:sldId id="307" r:id="rId43"/>
    <p:sldId id="310" r:id="rId44"/>
    <p:sldId id="309" r:id="rId45"/>
    <p:sldId id="33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6433" autoAdjust="0"/>
  </p:normalViewPr>
  <p:slideViewPr>
    <p:cSldViewPr snapToGrid="0">
      <p:cViewPr varScale="1">
        <p:scale>
          <a:sx n="72" d="100"/>
          <a:sy n="72" d="100"/>
        </p:scale>
        <p:origin x="1446" y="60"/>
      </p:cViewPr>
      <p:guideLst>
        <p:guide orient="horz" pos="2160"/>
        <p:guide pos="2880"/>
      </p:guideLst>
    </p:cSldViewPr>
  </p:slideViewPr>
  <p:outlineViewPr>
    <p:cViewPr>
      <p:scale>
        <a:sx n="33" d="100"/>
        <a:sy n="33" d="100"/>
      </p:scale>
      <p:origin x="0" y="-7812"/>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9354F5-B6B3-41C9-B567-E97EE62D63E5}" type="datetimeFigureOut">
              <a:rPr lang="en-GB" smtClean="0">
                <a:latin typeface="Arial" panose="020B0604020202020204" pitchFamily="34" charset="0"/>
                <a:cs typeface="Arial" panose="020B0604020202020204" pitchFamily="34" charset="0"/>
              </a:rPr>
              <a:t>12/09/2019</a:t>
            </a:fld>
            <a:endParaRPr lang="en-GB">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DD245-08EF-4A5F-93ED-23719A0A573D}" type="slidenum">
              <a:rPr lang="en-GB" smtClean="0">
                <a:latin typeface="Arial" panose="020B0604020202020204" pitchFamily="34" charset="0"/>
                <a:cs typeface="Arial" panose="020B0604020202020204" pitchFamily="34" charset="0"/>
              </a:r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1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F03F9-E31A-47BD-A942-D89C155580FC}" type="datetimeFigureOut">
              <a:rPr lang="en-GB" smtClean="0"/>
              <a:t>12/09/2019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57F69-8E31-4063-B8BD-C2DF2610953C}" type="slidenum">
              <a:rPr lang="en-GB" smtClean="0"/>
              <a:t>‹#›</a:t>
            </a:fld>
            <a:endParaRPr lang="en-GB"/>
          </a:p>
        </p:txBody>
      </p:sp>
    </p:spTree>
    <p:extLst>
      <p:ext uri="{BB962C8B-B14F-4D97-AF65-F5344CB8AC3E}">
        <p14:creationId xmlns:p14="http://schemas.microsoft.com/office/powerpoint/2010/main" val="253079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E57F69-8E31-4063-B8BD-C2DF2610953C}" type="slidenum">
              <a:rPr lang="en-GB" smtClean="0"/>
              <a:t>1</a:t>
            </a:fld>
            <a:endParaRPr lang="en-GB"/>
          </a:p>
        </p:txBody>
      </p:sp>
    </p:spTree>
    <p:extLst>
      <p:ext uri="{BB962C8B-B14F-4D97-AF65-F5344CB8AC3E}">
        <p14:creationId xmlns:p14="http://schemas.microsoft.com/office/powerpoint/2010/main" val="30025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E57F69-8E31-4063-B8BD-C2DF2610953C}" type="slidenum">
              <a:rPr lang="en-GB" smtClean="0"/>
              <a:t>2</a:t>
            </a:fld>
            <a:endParaRPr lang="en-GB"/>
          </a:p>
        </p:txBody>
      </p:sp>
    </p:spTree>
    <p:extLst>
      <p:ext uri="{BB962C8B-B14F-4D97-AF65-F5344CB8AC3E}">
        <p14:creationId xmlns:p14="http://schemas.microsoft.com/office/powerpoint/2010/main" val="408841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 large decrease in road deaths in Great Britain between 2009 and 2010 followed by an increase in 2011, took many by surprise. </a:t>
            </a:r>
          </a:p>
          <a:p>
            <a:pPr eaLnBrk="1" hangingPunct="1">
              <a:spcBef>
                <a:spcPct val="0"/>
              </a:spcBef>
            </a:pPr>
            <a:endParaRPr lang="en-GB" altLang="en-US"/>
          </a:p>
          <a:p>
            <a:pPr eaLnBrk="1" hangingPunct="1">
              <a:spcBef>
                <a:spcPct val="0"/>
              </a:spcBef>
            </a:pPr>
            <a:r>
              <a:rPr lang="en-GB" altLang="en-US"/>
              <a:t>It was later recognised that significant and extended snowfall throughout Britain at the start and end of 2010 was likely to have suppressed the number of users on the roads leading to a reduction in traffic, accidents and casualties in these periods.</a:t>
            </a:r>
          </a:p>
          <a:p>
            <a:pPr eaLnBrk="1" hangingPunct="1">
              <a:spcBef>
                <a:spcPct val="0"/>
              </a:spcBef>
            </a:pPr>
            <a:endParaRPr lang="en-GB" altLang="en-US"/>
          </a:p>
          <a:p>
            <a:pPr eaLnBrk="1" hangingPunct="1">
              <a:spcBef>
                <a:spcPct val="0"/>
              </a:spcBef>
            </a:pPr>
            <a:r>
              <a:rPr lang="en-GB" altLang="en-US"/>
              <a:t>This was not picked up at the time of publishing the 2010 figures, but we have made an effort to explain the likely weather effects since. </a:t>
            </a:r>
          </a:p>
          <a:p>
            <a:pPr eaLnBrk="1" hangingPunct="1">
              <a:spcBef>
                <a:spcPct val="0"/>
              </a:spcBef>
            </a:pPr>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5E1721-9C51-4C96-9ABC-D30D46A41B64}" type="slidenum">
              <a:rPr lang="en-GB" altLang="en-US" sz="1200" smtClean="0"/>
              <a:pPr/>
              <a:t>35</a:t>
            </a:fld>
            <a:endParaRPr lang="en-GB" altLang="en-US" sz="1200"/>
          </a:p>
        </p:txBody>
      </p:sp>
    </p:spTree>
    <p:extLst>
      <p:ext uri="{BB962C8B-B14F-4D97-AF65-F5344CB8AC3E}">
        <p14:creationId xmlns:p14="http://schemas.microsoft.com/office/powerpoint/2010/main" val="426616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Produced one of these models for each casualty severity and road user type. </a:t>
            </a:r>
          </a:p>
          <a:p>
            <a:pPr eaLnBrk="1" hangingPunct="1">
              <a:spcBef>
                <a:spcPct val="0"/>
              </a:spcBef>
            </a:pPr>
            <a:endParaRPr lang="en-GB" altLang="en-US"/>
          </a:p>
          <a:p>
            <a:pPr eaLnBrk="1" hangingPunct="1">
              <a:spcBef>
                <a:spcPct val="0"/>
              </a:spcBef>
            </a:pPr>
            <a:r>
              <a:rPr lang="en-GB" altLang="en-US"/>
              <a:t>The table shows the direction of the estimated temperature and precipitation effects – up arrows (above average temperature or precipitation leads to more casualties), down arrows (above average temperature or precipitation leads to less casualties). </a:t>
            </a:r>
          </a:p>
          <a:p>
            <a:pPr eaLnBrk="1" hangingPunct="1">
              <a:spcBef>
                <a:spcPct val="0"/>
              </a:spcBef>
            </a:pPr>
            <a:endParaRPr lang="en-GB" altLang="en-US"/>
          </a:p>
          <a:p>
            <a:pPr eaLnBrk="1" hangingPunct="1">
              <a:spcBef>
                <a:spcPct val="0"/>
              </a:spcBef>
            </a:pPr>
            <a:r>
              <a:rPr lang="en-GB" altLang="en-US"/>
              <a:t>These estimated effects were used to produce the weather-adjusted road casualty series in the next slide. </a:t>
            </a:r>
          </a:p>
          <a:p>
            <a:pPr eaLnBrk="1" hangingPunct="1"/>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D730C0-3CE2-4C6C-8E3C-88199EF59217}" type="slidenum">
              <a:rPr lang="en-GB" altLang="en-US" sz="1200" smtClean="0"/>
              <a:pPr/>
              <a:t>36</a:t>
            </a:fld>
            <a:endParaRPr lang="en-GB" altLang="en-US" sz="1200"/>
          </a:p>
        </p:txBody>
      </p:sp>
    </p:spTree>
    <p:extLst>
      <p:ext uri="{BB962C8B-B14F-4D97-AF65-F5344CB8AC3E}">
        <p14:creationId xmlns:p14="http://schemas.microsoft.com/office/powerpoint/2010/main" val="11557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With support from the ONS time series branch a statistical model including monthly road casualty data and Met Office data was developed to produce a weather-adjusted fatalities series. Weather-adjusted road casualty series enables changes that are the result of weather to be removed from the series - this enables us to examine changes that are due to other factors such as road safety interventions and behavioural change. </a:t>
            </a:r>
          </a:p>
          <a:p>
            <a:pPr eaLnBrk="1" hangingPunct="1">
              <a:spcBef>
                <a:spcPct val="0"/>
              </a:spcBef>
            </a:pPr>
            <a:endParaRPr lang="en-GB" altLang="en-US"/>
          </a:p>
          <a:p>
            <a:pPr eaLnBrk="1" hangingPunct="1">
              <a:spcBef>
                <a:spcPct val="0"/>
              </a:spcBef>
            </a:pPr>
            <a:r>
              <a:rPr lang="en-GB" altLang="en-US"/>
              <a:t>This series represents the number of road deaths we would have expected in each year had the weather been average. </a:t>
            </a:r>
          </a:p>
          <a:p>
            <a:pPr eaLnBrk="1" hangingPunct="1">
              <a:spcBef>
                <a:spcPct val="0"/>
              </a:spcBef>
            </a:pPr>
            <a:endParaRPr lang="en-GB" altLang="en-US"/>
          </a:p>
          <a:p>
            <a:pPr eaLnBrk="1" hangingPunct="1">
              <a:spcBef>
                <a:spcPct val="0"/>
              </a:spcBef>
            </a:pPr>
            <a:r>
              <a:rPr lang="en-GB" altLang="en-US"/>
              <a:t>2010 – colder temperatures in 2010 led to fewer road deaths than we would expect so adjusted upwards whereas 2011 was warmer leading to more road deaths than we would expect. </a:t>
            </a:r>
          </a:p>
          <a:p>
            <a:pPr eaLnBrk="1" hangingPunct="1">
              <a:spcBef>
                <a:spcPct val="0"/>
              </a:spcBef>
            </a:pPr>
            <a:endParaRPr lang="en-GB" altLang="en-US"/>
          </a:p>
          <a:p>
            <a:pPr eaLnBrk="1" hangingPunct="1">
              <a:spcBef>
                <a:spcPct val="0"/>
              </a:spcBef>
            </a:pPr>
            <a:r>
              <a:rPr lang="en-GB" altLang="en-US"/>
              <a:t>If weather conditions had been average then we would not have seen an increase in road deaths between 2010 and 2011, but very similar numbers. </a:t>
            </a:r>
          </a:p>
          <a:p>
            <a:pPr eaLnBrk="1" hangingPunct="1">
              <a:spcBef>
                <a:spcPct val="0"/>
              </a:spcBef>
            </a:pPr>
            <a:endParaRPr lang="en-GB" altLang="en-US"/>
          </a:p>
          <a:p>
            <a:pPr eaLnBrk="1" hangingPunct="1">
              <a:spcBef>
                <a:spcPct val="0"/>
              </a:spcBef>
            </a:pPr>
            <a:r>
              <a:rPr lang="en-GB" altLang="en-US"/>
              <a:t>We’ve had good feedback from our users on this weather-adjusted series who think that it has improved their understanding and interpretation of the statistics. </a:t>
            </a:r>
          </a:p>
          <a:p>
            <a:pPr eaLnBrk="1" hangingPunct="1">
              <a:spcBef>
                <a:spcPct val="0"/>
              </a:spcBef>
            </a:pPr>
            <a:endParaRPr lang="en-GB" altLang="en-US"/>
          </a:p>
          <a:p>
            <a:pPr eaLnBrk="1" hangingPunct="1">
              <a:spcBef>
                <a:spcPct val="0"/>
              </a:spcBef>
            </a:pPr>
            <a:r>
              <a:rPr lang="en-GB" altLang="en-US"/>
              <a:t>We’re also part of an international group looking into how the weather effects road casualties and have shared our methodology with the different countries sitting on this group. </a:t>
            </a:r>
          </a:p>
          <a:p>
            <a:pPr eaLnBrk="1" hangingPunct="1">
              <a:spcBef>
                <a:spcPct val="0"/>
              </a:spcBef>
            </a:pPr>
            <a:endParaRPr lang="en-GB"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FFB4F2-1F48-4780-837C-D134E30B47CF}" type="slidenum">
              <a:rPr lang="en-GB" altLang="en-US" sz="1200" smtClean="0"/>
              <a:pPr/>
              <a:t>37</a:t>
            </a:fld>
            <a:endParaRPr lang="en-GB" altLang="en-US" sz="1200"/>
          </a:p>
        </p:txBody>
      </p:sp>
    </p:spTree>
    <p:extLst>
      <p:ext uri="{BB962C8B-B14F-4D97-AF65-F5344CB8AC3E}">
        <p14:creationId xmlns:p14="http://schemas.microsoft.com/office/powerpoint/2010/main" val="407771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Made a lot of effort to publicise our work including getting an article in the RSS significance magazine. </a:t>
            </a:r>
          </a:p>
          <a:p>
            <a:pPr eaLnBrk="1" hangingPunct="1"/>
            <a:endParaRPr lang="en-GB" altLang="en-US" dirty="0"/>
          </a:p>
          <a:p>
            <a:pPr eaLnBrk="1" hangingPunct="1"/>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DCF63F-5DFA-4B22-98B5-5F91E73B7EE9}" type="slidenum">
              <a:rPr lang="en-GB" altLang="en-US" sz="1200" smtClean="0"/>
              <a:pPr/>
              <a:t>38</a:t>
            </a:fld>
            <a:endParaRPr lang="en-GB" altLang="en-US" sz="1200"/>
          </a:p>
        </p:txBody>
      </p:sp>
    </p:spTree>
    <p:extLst>
      <p:ext uri="{BB962C8B-B14F-4D97-AF65-F5344CB8AC3E}">
        <p14:creationId xmlns:p14="http://schemas.microsoft.com/office/powerpoint/2010/main" val="235289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fT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885148"/>
            <a:ext cx="9144000" cy="4425649"/>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9"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Tree>
    <p:extLst>
      <p:ext uri="{BB962C8B-B14F-4D97-AF65-F5344CB8AC3E}">
        <p14:creationId xmlns:p14="http://schemas.microsoft.com/office/powerpoint/2010/main" val="69991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4"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5"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6" name="Rectangle 5"/>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8"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9"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122613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325" y="344488"/>
            <a:ext cx="8524875" cy="600075"/>
          </a:xfrm>
          <a:prstGeom prst="rect">
            <a:avLst/>
          </a:prstGeom>
        </p:spPr>
        <p:txBody>
          <a:bodyPr/>
          <a:lstStyle/>
          <a:p>
            <a:r>
              <a:rPr lang="en-US"/>
              <a:t>Click to edit Master title style</a:t>
            </a:r>
            <a:endParaRPr lang="en-GB"/>
          </a:p>
        </p:txBody>
      </p:sp>
      <p:sp>
        <p:nvSpPr>
          <p:cNvPr id="3" name="Rectangle 10"/>
          <p:cNvSpPr>
            <a:spLocks noGrp="1" noChangeArrowheads="1"/>
          </p:cNvSpPr>
          <p:nvPr>
            <p:ph type="ftr" sz="quarter" idx="10"/>
          </p:nvPr>
        </p:nvSpPr>
        <p:spPr>
          <a:xfrm>
            <a:off x="219075" y="6408738"/>
            <a:ext cx="1343025" cy="247650"/>
          </a:xfrm>
          <a:prstGeom prst="rect">
            <a:avLst/>
          </a:prstGeom>
          <a:ln/>
        </p:spPr>
        <p:txBody>
          <a:bodyPr/>
          <a:lstStyle>
            <a:lvl1pPr>
              <a:defRPr/>
            </a:lvl1pPr>
          </a:lstStyle>
          <a:p>
            <a:pPr>
              <a:defRPr/>
            </a:pPr>
            <a:r>
              <a:rPr lang="en-GB"/>
              <a:t>Responding to users’ needs in official statistics: road safety</a:t>
            </a:r>
            <a:endParaRPr lang="de-DE"/>
          </a:p>
        </p:txBody>
      </p:sp>
    </p:spTree>
    <p:extLst>
      <p:ext uri="{BB962C8B-B14F-4D97-AF65-F5344CB8AC3E}">
        <p14:creationId xmlns:p14="http://schemas.microsoft.com/office/powerpoint/2010/main" val="37458113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fT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Picture Placeholder 19"/>
          <p:cNvSpPr>
            <a:spLocks noGrp="1"/>
          </p:cNvSpPr>
          <p:nvPr>
            <p:ph type="pic" sz="quarter" idx="11" hasCustomPrompt="1"/>
          </p:nvPr>
        </p:nvSpPr>
        <p:spPr>
          <a:xfrm>
            <a:off x="0" y="1885148"/>
            <a:ext cx="9144000" cy="4425649"/>
          </a:xfrm>
          <a:prstGeom prst="rect">
            <a:avLst/>
          </a:prstGeom>
          <a:blipFill>
            <a:blip r:embed="rId2"/>
            <a:tile tx="0" ty="0" sx="100000" sy="100000" flip="none" algn="tl"/>
          </a:blipFill>
        </p:spPr>
        <p:txBody>
          <a:bodyPr lIns="1080000" rIns="6264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5124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fT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885148"/>
            <a:ext cx="4536000" cy="4425649"/>
          </a:xfrm>
          <a:prstGeom prst="rect">
            <a:avLst/>
          </a:prstGeom>
          <a:blipFill>
            <a:blip r:embed="rId2"/>
            <a:tile tx="0" ty="0" sx="100000" sy="100000" flip="none" algn="tl"/>
          </a:blipFill>
        </p:spPr>
        <p:txBody>
          <a:bodyPr lIns="2160000" rIns="1368000" anchor="ctr">
            <a:normAutofit/>
          </a:bodyPr>
          <a:lstStyle>
            <a:lvl1pPr marL="0" indent="0" algn="ctr">
              <a:buNone/>
              <a:defRPr sz="1600" baseline="0"/>
            </a:lvl1pPr>
          </a:lstStyle>
          <a:p>
            <a:r>
              <a:rPr lang="en-US"/>
              <a:t>Click icon to add picture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Picture Placeholder 19"/>
          <p:cNvSpPr>
            <a:spLocks noGrp="1"/>
          </p:cNvSpPr>
          <p:nvPr>
            <p:ph type="pic" sz="quarter" idx="11" hasCustomPrompt="1"/>
          </p:nvPr>
        </p:nvSpPr>
        <p:spPr>
          <a:xfrm>
            <a:off x="0" y="1885148"/>
            <a:ext cx="4536000" cy="4425649"/>
          </a:xfrm>
          <a:prstGeom prst="rect">
            <a:avLst/>
          </a:prstGeom>
          <a:blipFill>
            <a:blip r:embed="rId2"/>
            <a:tile tx="0" ty="0" sx="100000" sy="100000" flip="none" algn="tl"/>
          </a:blipFill>
        </p:spPr>
        <p:txBody>
          <a:bodyPr lIns="1080000" rIns="1260000" anchor="ctr">
            <a:normAutofit/>
          </a:bodyPr>
          <a:lstStyle>
            <a:lvl1pPr marL="0" indent="0" algn="ctr">
              <a:buNone/>
              <a:defRPr sz="1600" baseline="0"/>
            </a:lvl1pPr>
          </a:lstStyle>
          <a:p>
            <a:r>
              <a:rPr lang="en-GB" dirty="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3986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fT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5" name="Rectangle 14"/>
          <p:cNvSpPr/>
          <p:nvPr userDrawn="1"/>
        </p:nvSpPr>
        <p:spPr>
          <a:xfrm>
            <a:off x="-2" y="1886399"/>
            <a:ext cx="9144001" cy="442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userDrawn="1"/>
        </p:nvSpPr>
        <p:spPr>
          <a:xfrm>
            <a:off x="-1" y="1886399"/>
            <a:ext cx="9144000" cy="44244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Responding to users’ needs in official statistics: road safety</a:t>
            </a:r>
            <a:endParaRPr lang="en-GB" dirty="0"/>
          </a:p>
        </p:txBody>
      </p:sp>
      <p:sp>
        <p:nvSpPr>
          <p:cNvPr id="16"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20"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21"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34473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40250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fT Title and Content with Animatio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ChangeAspect="1"/>
          </p:cNvSpPr>
          <p:nvPr userDrawn="1"/>
        </p:nvSpPr>
        <p:spPr>
          <a:xfrm>
            <a:off x="6582923"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9" name="Freeform 18"/>
          <p:cNvSpPr>
            <a:spLocks noChangeAspect="1"/>
          </p:cNvSpPr>
          <p:nvPr userDrawn="1"/>
        </p:nvSpPr>
        <p:spPr>
          <a:xfrm>
            <a:off x="6150829"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20" name="Freeform 19"/>
          <p:cNvSpPr>
            <a:spLocks noChangeAspect="1"/>
          </p:cNvSpPr>
          <p:nvPr userDrawn="1"/>
        </p:nvSpPr>
        <p:spPr>
          <a:xfrm>
            <a:off x="5740402"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0"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881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75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p:stCondLst>
                                    <p:cond delay="750"/>
                                  </p:st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fT Title and Content 2 Colum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7"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3"/>
          </p:nvPr>
        </p:nvSpPr>
        <p:spPr>
          <a:xfrm>
            <a:off x="4815909"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42815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fT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6" y="2128834"/>
            <a:ext cx="4139999" cy="4090992"/>
          </a:xfrm>
          <a:prstGeom prst="rect">
            <a:avLst/>
          </a:prstGeom>
        </p:spPr>
        <p:txBody>
          <a:bodyPr>
            <a:normAutofit/>
          </a:bodyPr>
          <a:lstStyle>
            <a:lvl1pPr>
              <a:defRPr lang="en-GB" sz="1600" baseline="0" dirty="0"/>
            </a:lvl1pPr>
          </a:lstStyle>
          <a:p>
            <a:pPr marL="285750" lvl="0" indent="-285750">
              <a:buClr>
                <a:schemeClr val="accent1"/>
              </a:buClr>
              <a:buSzPct val="100000"/>
              <a:buFont typeface="Webdings" panose="05030102010509060703" pitchFamily="18" charset="2"/>
              <a:buChar char="4"/>
            </a:pPr>
            <a:r>
              <a:rPr lang="en-GB" dirty="0"/>
              <a:t>Click to insert a picture</a:t>
            </a:r>
          </a:p>
        </p:txBody>
      </p:sp>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17"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68730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6310313"/>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7" name="Title 1"/>
          <p:cNvSpPr>
            <a:spLocks noGrp="1"/>
          </p:cNvSpPr>
          <p:nvPr>
            <p:ph type="title" hasCustomPrompt="1"/>
          </p:nvPr>
        </p:nvSpPr>
        <p:spPr>
          <a:xfrm>
            <a:off x="3363992" y="1930401"/>
            <a:ext cx="5579984" cy="1788036"/>
          </a:xfrm>
          <a:prstGeom prst="rect">
            <a:avLst/>
          </a:prstGeom>
        </p:spPr>
        <p:txBody>
          <a:bodyPr anchor="ctr">
            <a:normAutofit/>
          </a:bodyPr>
          <a:lstStyle>
            <a:lvl1pPr>
              <a:defRPr sz="4000">
                <a:solidFill>
                  <a:schemeClr val="accent1"/>
                </a:solidFill>
              </a:defRPr>
            </a:lvl1pPr>
          </a:lstStyle>
          <a:p>
            <a:r>
              <a:rPr lang="en-US" dirty="0"/>
              <a:t>Section header</a:t>
            </a:r>
            <a:endParaRPr lang="en-GB" dirty="0"/>
          </a:p>
        </p:txBody>
      </p:sp>
      <p:sp>
        <p:nvSpPr>
          <p:cNvPr id="8" name="Text Placeholder 2"/>
          <p:cNvSpPr>
            <a:spLocks noGrp="1"/>
          </p:cNvSpPr>
          <p:nvPr>
            <p:ph type="body" idx="1"/>
          </p:nvPr>
        </p:nvSpPr>
        <p:spPr>
          <a:xfrm>
            <a:off x="3363992" y="3762887"/>
            <a:ext cx="5579984" cy="1500187"/>
          </a:xfrm>
          <a:prstGeom prst="rect">
            <a:avLst/>
          </a:prstGeo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9554" y="219932"/>
            <a:ext cx="1375303" cy="873137"/>
          </a:xfrm>
          <a:prstGeom prst="rect">
            <a:avLst/>
          </a:prstGeom>
        </p:spPr>
      </p:pic>
      <p:sp>
        <p:nvSpPr>
          <p:cNvPr id="21" name="TextBox 20"/>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22"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a:t>28 April '17</a:t>
            </a:r>
            <a:endParaRPr lang="en-GB" dirty="0"/>
          </a:p>
        </p:txBody>
      </p:sp>
      <p:sp>
        <p:nvSpPr>
          <p:cNvPr id="13"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15337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9554" y="219932"/>
            <a:ext cx="1375303" cy="873136"/>
          </a:xfrm>
          <a:prstGeom prst="rect">
            <a:avLst/>
          </a:prstGeom>
        </p:spPr>
      </p:pic>
    </p:spTree>
    <p:extLst>
      <p:ext uri="{BB962C8B-B14F-4D97-AF65-F5344CB8AC3E}">
        <p14:creationId xmlns:p14="http://schemas.microsoft.com/office/powerpoint/2010/main" val="94945133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7" r:id="rId3"/>
    <p:sldLayoutId id="2147483673" r:id="rId4"/>
    <p:sldLayoutId id="2147483662" r:id="rId5"/>
    <p:sldLayoutId id="2147483674" r:id="rId6"/>
    <p:sldLayoutId id="2147483675" r:id="rId7"/>
    <p:sldLayoutId id="2147483676" r:id="rId8"/>
    <p:sldLayoutId id="2147483663" r:id="rId9"/>
    <p:sldLayoutId id="214748366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mailto:david.mais@dft.gsi.gov.uk" TargetMode="External"/><Relationship Id="rId2" Type="http://schemas.openxmlformats.org/officeDocument/2006/relationships/hyperlink" Target="mailto:daryl-lloyd@dfid.gov.uk" TargetMode="External"/><Relationship Id="rId1" Type="http://schemas.openxmlformats.org/officeDocument/2006/relationships/slideLayout" Target="../slideLayouts/slideLayout5.xml"/><Relationship Id="rId4" Type="http://schemas.openxmlformats.org/officeDocument/2006/relationships/hyperlink" Target="mailto:roadacc.stats@dft.gsi.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3698" b="13698"/>
          <a:stretch>
            <a:fillRect/>
          </a:stretch>
        </p:blipFill>
        <p:spPr/>
      </p:pic>
      <p:sp>
        <p:nvSpPr>
          <p:cNvPr id="22" name="Title 21"/>
          <p:cNvSpPr>
            <a:spLocks noGrp="1"/>
          </p:cNvSpPr>
          <p:nvPr>
            <p:ph type="title"/>
          </p:nvPr>
        </p:nvSpPr>
        <p:spPr/>
        <p:txBody>
          <a:bodyPr>
            <a:normAutofit fontScale="90000"/>
          </a:bodyPr>
          <a:lstStyle/>
          <a:p>
            <a:r>
              <a:rPr lang="en-GB" dirty="0"/>
              <a:t>Responding to users’ needs in official statistics</a:t>
            </a:r>
          </a:p>
        </p:txBody>
      </p:sp>
      <p:sp>
        <p:nvSpPr>
          <p:cNvPr id="23" name="Subtitle 22"/>
          <p:cNvSpPr>
            <a:spLocks noGrp="1"/>
          </p:cNvSpPr>
          <p:nvPr>
            <p:ph type="subTitle" idx="1"/>
          </p:nvPr>
        </p:nvSpPr>
        <p:spPr>
          <a:xfrm>
            <a:off x="299554" y="1337943"/>
            <a:ext cx="8644422" cy="527615"/>
          </a:xfrm>
        </p:spPr>
        <p:txBody>
          <a:bodyPr>
            <a:noAutofit/>
          </a:bodyPr>
          <a:lstStyle/>
          <a:p>
            <a:r>
              <a:rPr lang="en-GB" sz="2000" dirty="0"/>
              <a:t>Weather, statistical significance and presentation in road safety statistics</a:t>
            </a:r>
          </a:p>
        </p:txBody>
      </p:sp>
      <p:sp>
        <p:nvSpPr>
          <p:cNvPr id="25" name="Text Placeholder 24"/>
          <p:cNvSpPr>
            <a:spLocks noGrp="1"/>
          </p:cNvSpPr>
          <p:nvPr>
            <p:ph type="body" sz="quarter" idx="13"/>
          </p:nvPr>
        </p:nvSpPr>
        <p:spPr/>
        <p:txBody>
          <a:bodyPr/>
          <a:lstStyle/>
          <a:p>
            <a:r>
              <a:rPr lang="en-GB" dirty="0"/>
              <a:t>Daryl Lloyd, Road Safety Statistics</a:t>
            </a:r>
          </a:p>
        </p:txBody>
      </p:sp>
      <p:sp>
        <p:nvSpPr>
          <p:cNvPr id="7" name="Freeform 6"/>
          <p:cNvSpPr/>
          <p:nvPr/>
        </p:nvSpPr>
        <p:spPr>
          <a:xfrm rot="10800000">
            <a:off x="2" y="1"/>
            <a:ext cx="9143999" cy="6857999"/>
          </a:xfrm>
          <a:custGeom>
            <a:avLst/>
            <a:gdLst>
              <a:gd name="connsiteX0" fmla="*/ 417 w 9143999"/>
              <a:gd name="connsiteY0" fmla="*/ 80962 h 6857999"/>
              <a:gd name="connsiteX1" fmla="*/ 56 w 9143999"/>
              <a:gd name="connsiteY1" fmla="*/ 67 h 6857999"/>
              <a:gd name="connsiteX2" fmla="*/ 81141 w 9143999"/>
              <a:gd name="connsiteY2" fmla="*/ 0 h 6857999"/>
              <a:gd name="connsiteX3" fmla="*/ 621 w 9143999"/>
              <a:gd name="connsiteY3" fmla="*/ 662 h 6857999"/>
              <a:gd name="connsiteX4" fmla="*/ 417 w 9143999"/>
              <a:gd name="connsiteY4" fmla="*/ 80962 h 6857999"/>
              <a:gd name="connsiteX5" fmla="*/ 8821413 w 9143999"/>
              <a:gd name="connsiteY5" fmla="*/ 4972851 h 6857999"/>
              <a:gd name="connsiteX6" fmla="*/ 6904505 w 9143999"/>
              <a:gd name="connsiteY6" fmla="*/ 4972851 h 6857999"/>
              <a:gd name="connsiteX7" fmla="*/ 6853003 w 9143999"/>
              <a:gd name="connsiteY7" fmla="*/ 4970892 h 6857999"/>
              <a:gd name="connsiteX8" fmla="*/ 6536925 w 9143999"/>
              <a:gd name="connsiteY8" fmla="*/ 4734796 h 6857999"/>
              <a:gd name="connsiteX9" fmla="*/ 5380087 w 9143999"/>
              <a:gd name="connsiteY9" fmla="*/ 3143834 h 6857999"/>
              <a:gd name="connsiteX10" fmla="*/ 5393297 w 9143999"/>
              <a:gd name="connsiteY10" fmla="*/ 2787199 h 6857999"/>
              <a:gd name="connsiteX11" fmla="*/ 6526256 w 9143999"/>
              <a:gd name="connsiteY11" fmla="*/ 829492 h 6857999"/>
              <a:gd name="connsiteX12" fmla="*/ 6852681 w 9143999"/>
              <a:gd name="connsiteY12" fmla="*/ 548473 h 6857999"/>
              <a:gd name="connsiteX13" fmla="*/ 6904183 w 9143999"/>
              <a:gd name="connsiteY13" fmla="*/ 546101 h 6857999"/>
              <a:gd name="connsiteX14" fmla="*/ 8821091 w 9143999"/>
              <a:gd name="connsiteY14" fmla="*/ 546101 h 6857999"/>
              <a:gd name="connsiteX15" fmla="*/ 8877767 w 9143999"/>
              <a:gd name="connsiteY15" fmla="*/ 550037 h 6857999"/>
              <a:gd name="connsiteX16" fmla="*/ 9090704 w 9143999"/>
              <a:gd name="connsiteY16" fmla="*/ 1028836 h 6857999"/>
              <a:gd name="connsiteX17" fmla="*/ 7972904 w 9143999"/>
              <a:gd name="connsiteY17" fmla="*/ 2959899 h 6857999"/>
              <a:gd name="connsiteX18" fmla="*/ 9099782 w 9143999"/>
              <a:gd name="connsiteY18" fmla="*/ 4509619 h 6857999"/>
              <a:gd name="connsiteX19" fmla="*/ 8878089 w 9143999"/>
              <a:gd name="connsiteY19" fmla="*/ 4969600 h 6857999"/>
              <a:gd name="connsiteX20" fmla="*/ 8821413 w 9143999"/>
              <a:gd name="connsiteY20" fmla="*/ 4972851 h 6857999"/>
              <a:gd name="connsiteX21" fmla="*/ 3491191 w 9143999"/>
              <a:gd name="connsiteY21" fmla="*/ 4972851 h 6857999"/>
              <a:gd name="connsiteX22" fmla="*/ 1574282 w 9143999"/>
              <a:gd name="connsiteY22" fmla="*/ 4972851 h 6857999"/>
              <a:gd name="connsiteX23" fmla="*/ 1522780 w 9143999"/>
              <a:gd name="connsiteY23" fmla="*/ 4970892 h 6857999"/>
              <a:gd name="connsiteX24" fmla="*/ 1206703 w 9143999"/>
              <a:gd name="connsiteY24" fmla="*/ 4734796 h 6857999"/>
              <a:gd name="connsiteX25" fmla="*/ 49864 w 9143999"/>
              <a:gd name="connsiteY25" fmla="*/ 3143834 h 6857999"/>
              <a:gd name="connsiteX26" fmla="*/ 63074 w 9143999"/>
              <a:gd name="connsiteY26" fmla="*/ 2787199 h 6857999"/>
              <a:gd name="connsiteX27" fmla="*/ 1196033 w 9143999"/>
              <a:gd name="connsiteY27" fmla="*/ 829492 h 6857999"/>
              <a:gd name="connsiteX28" fmla="*/ 1522458 w 9143999"/>
              <a:gd name="connsiteY28" fmla="*/ 548473 h 6857999"/>
              <a:gd name="connsiteX29" fmla="*/ 1573960 w 9143999"/>
              <a:gd name="connsiteY29" fmla="*/ 546101 h 6857999"/>
              <a:gd name="connsiteX30" fmla="*/ 3490869 w 9143999"/>
              <a:gd name="connsiteY30" fmla="*/ 546101 h 6857999"/>
              <a:gd name="connsiteX31" fmla="*/ 3547545 w 9143999"/>
              <a:gd name="connsiteY31" fmla="*/ 550037 h 6857999"/>
              <a:gd name="connsiteX32" fmla="*/ 3760482 w 9143999"/>
              <a:gd name="connsiteY32" fmla="*/ 1028836 h 6857999"/>
              <a:gd name="connsiteX33" fmla="*/ 2642681 w 9143999"/>
              <a:gd name="connsiteY33" fmla="*/ 2959899 h 6857999"/>
              <a:gd name="connsiteX34" fmla="*/ 3769560 w 9143999"/>
              <a:gd name="connsiteY34" fmla="*/ 4509619 h 6857999"/>
              <a:gd name="connsiteX35" fmla="*/ 3547867 w 9143999"/>
              <a:gd name="connsiteY35" fmla="*/ 4969600 h 6857999"/>
              <a:gd name="connsiteX36" fmla="*/ 3491191 w 9143999"/>
              <a:gd name="connsiteY36" fmla="*/ 4972851 h 6857999"/>
              <a:gd name="connsiteX37" fmla="*/ 9098179 w 9143999"/>
              <a:gd name="connsiteY37" fmla="*/ 6857999 h 6857999"/>
              <a:gd name="connsiteX38" fmla="*/ 9143649 w 9143999"/>
              <a:gd name="connsiteY38" fmla="*/ 6857625 h 6857999"/>
              <a:gd name="connsiteX39" fmla="*/ 9143764 w 9143999"/>
              <a:gd name="connsiteY39" fmla="*/ 6812280 h 6857999"/>
              <a:gd name="connsiteX40" fmla="*/ 9143968 w 9143999"/>
              <a:gd name="connsiteY40" fmla="*/ 68579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43999" h="6857999">
                <a:moveTo>
                  <a:pt x="417" y="80962"/>
                </a:moveTo>
                <a:cubicBezTo>
                  <a:pt x="10" y="80488"/>
                  <a:pt x="-72" y="49971"/>
                  <a:pt x="56" y="67"/>
                </a:cubicBezTo>
                <a:lnTo>
                  <a:pt x="81141" y="0"/>
                </a:lnTo>
                <a:cubicBezTo>
                  <a:pt x="81700" y="778"/>
                  <a:pt x="5403" y="-194"/>
                  <a:pt x="621" y="662"/>
                </a:cubicBezTo>
                <a:cubicBezTo>
                  <a:pt x="-70" y="57134"/>
                  <a:pt x="636" y="53388"/>
                  <a:pt x="417" y="80962"/>
                </a:cubicBezTo>
                <a:close/>
                <a:moveTo>
                  <a:pt x="8821413" y="4972851"/>
                </a:moveTo>
                <a:lnTo>
                  <a:pt x="6904505" y="4972851"/>
                </a:lnTo>
                <a:lnTo>
                  <a:pt x="6853003" y="4970892"/>
                </a:lnTo>
                <a:cubicBezTo>
                  <a:pt x="6669438" y="4958254"/>
                  <a:pt x="6617394" y="4850646"/>
                  <a:pt x="6536925" y="4734796"/>
                </a:cubicBezTo>
                <a:lnTo>
                  <a:pt x="5380087" y="3143834"/>
                </a:lnTo>
                <a:cubicBezTo>
                  <a:pt x="5308884" y="3037142"/>
                  <a:pt x="5314507" y="2929344"/>
                  <a:pt x="5393297" y="2787199"/>
                </a:cubicBezTo>
                <a:lnTo>
                  <a:pt x="6526256" y="829492"/>
                </a:lnTo>
                <a:cubicBezTo>
                  <a:pt x="6606724" y="689255"/>
                  <a:pt x="6669116" y="563770"/>
                  <a:pt x="6852681" y="548473"/>
                </a:cubicBezTo>
                <a:lnTo>
                  <a:pt x="6904183" y="546101"/>
                </a:lnTo>
                <a:lnTo>
                  <a:pt x="8821091" y="546101"/>
                </a:lnTo>
                <a:cubicBezTo>
                  <a:pt x="8831625" y="546932"/>
                  <a:pt x="8854696" y="546316"/>
                  <a:pt x="8877767" y="550037"/>
                </a:cubicBezTo>
                <a:cubicBezTo>
                  <a:pt x="9066045" y="569354"/>
                  <a:pt x="9227594" y="782743"/>
                  <a:pt x="9090704" y="1028836"/>
                </a:cubicBezTo>
                <a:lnTo>
                  <a:pt x="7972904" y="2959899"/>
                </a:lnTo>
                <a:lnTo>
                  <a:pt x="9099782" y="4509619"/>
                </a:lnTo>
                <a:cubicBezTo>
                  <a:pt x="9223936" y="4717521"/>
                  <a:pt x="9066366" y="4953642"/>
                  <a:pt x="8878089" y="4969600"/>
                </a:cubicBezTo>
                <a:cubicBezTo>
                  <a:pt x="8855018" y="4972674"/>
                  <a:pt x="8831947" y="4972165"/>
                  <a:pt x="8821413" y="4972851"/>
                </a:cubicBezTo>
                <a:close/>
                <a:moveTo>
                  <a:pt x="3491191" y="4972851"/>
                </a:moveTo>
                <a:lnTo>
                  <a:pt x="1574282" y="4972851"/>
                </a:lnTo>
                <a:lnTo>
                  <a:pt x="1522780" y="4970892"/>
                </a:lnTo>
                <a:cubicBezTo>
                  <a:pt x="1339215" y="4958254"/>
                  <a:pt x="1287171" y="4850646"/>
                  <a:pt x="1206703" y="4734796"/>
                </a:cubicBezTo>
                <a:lnTo>
                  <a:pt x="49864" y="3143834"/>
                </a:lnTo>
                <a:cubicBezTo>
                  <a:pt x="-21339" y="3037142"/>
                  <a:pt x="-15716" y="2929344"/>
                  <a:pt x="63074" y="2787199"/>
                </a:cubicBezTo>
                <a:lnTo>
                  <a:pt x="1196033" y="829492"/>
                </a:lnTo>
                <a:cubicBezTo>
                  <a:pt x="1276501" y="689255"/>
                  <a:pt x="1338893" y="563770"/>
                  <a:pt x="1522458" y="548473"/>
                </a:cubicBezTo>
                <a:lnTo>
                  <a:pt x="1573960" y="546101"/>
                </a:lnTo>
                <a:lnTo>
                  <a:pt x="3490869" y="546101"/>
                </a:lnTo>
                <a:cubicBezTo>
                  <a:pt x="3501403" y="546932"/>
                  <a:pt x="3524474" y="546316"/>
                  <a:pt x="3547545" y="550037"/>
                </a:cubicBezTo>
                <a:cubicBezTo>
                  <a:pt x="3735822" y="569354"/>
                  <a:pt x="3897371" y="782743"/>
                  <a:pt x="3760482" y="1028836"/>
                </a:cubicBezTo>
                <a:lnTo>
                  <a:pt x="2642681" y="2959899"/>
                </a:lnTo>
                <a:lnTo>
                  <a:pt x="3769560" y="4509619"/>
                </a:lnTo>
                <a:cubicBezTo>
                  <a:pt x="3893713" y="4717521"/>
                  <a:pt x="3736144" y="4953642"/>
                  <a:pt x="3547867" y="4969600"/>
                </a:cubicBezTo>
                <a:cubicBezTo>
                  <a:pt x="3524796" y="4972674"/>
                  <a:pt x="3501725" y="4972165"/>
                  <a:pt x="3491191" y="4972851"/>
                </a:cubicBezTo>
                <a:close/>
                <a:moveTo>
                  <a:pt x="9098179" y="6857999"/>
                </a:moveTo>
                <a:cubicBezTo>
                  <a:pt x="9097864" y="6857560"/>
                  <a:pt x="9140949" y="6858108"/>
                  <a:pt x="9143649" y="6857625"/>
                </a:cubicBezTo>
                <a:cubicBezTo>
                  <a:pt x="9144039" y="6825736"/>
                  <a:pt x="9143641" y="6827851"/>
                  <a:pt x="9143764" y="6812280"/>
                </a:cubicBezTo>
                <a:cubicBezTo>
                  <a:pt x="9143994" y="6812548"/>
                  <a:pt x="9144040" y="6829781"/>
                  <a:pt x="9143968" y="6857961"/>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p:cNvSpPr txBox="1"/>
          <p:nvPr/>
        </p:nvSpPr>
        <p:spPr>
          <a:xfrm>
            <a:off x="6551085" y="6440198"/>
            <a:ext cx="2463800" cy="276999"/>
          </a:xfrm>
          <a:prstGeom prst="rect">
            <a:avLst/>
          </a:prstGeom>
          <a:noFill/>
        </p:spPr>
        <p:txBody>
          <a:bodyPr wrap="square" rtlCol="0">
            <a:spAutoFit/>
          </a:bodyPr>
          <a:lstStyle/>
          <a:p>
            <a:pPr algn="r"/>
            <a:r>
              <a:rPr lang="en-GB" sz="1200" dirty="0">
                <a:solidFill>
                  <a:schemeClr val="accent1"/>
                </a:solidFill>
              </a:rPr>
              <a:t>RSS webinar 26</a:t>
            </a:r>
            <a:r>
              <a:rPr lang="en-GB" sz="1200" baseline="30000" dirty="0">
                <a:solidFill>
                  <a:schemeClr val="accent1"/>
                </a:solidFill>
              </a:rPr>
              <a:t>th</a:t>
            </a:r>
            <a:r>
              <a:rPr lang="en-GB" sz="1200" dirty="0">
                <a:solidFill>
                  <a:schemeClr val="accent1"/>
                </a:solidFill>
              </a:rPr>
              <a:t> April 2017</a:t>
            </a:r>
          </a:p>
        </p:txBody>
      </p:sp>
    </p:spTree>
    <p:extLst>
      <p:ext uri="{BB962C8B-B14F-4D97-AF65-F5344CB8AC3E}">
        <p14:creationId xmlns:p14="http://schemas.microsoft.com/office/powerpoint/2010/main" val="29481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spTree>
    <p:extLst>
      <p:ext uri="{BB962C8B-B14F-4D97-AF65-F5344CB8AC3E}">
        <p14:creationId xmlns:p14="http://schemas.microsoft.com/office/powerpoint/2010/main" val="139194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spTree>
    <p:extLst>
      <p:ext uri="{BB962C8B-B14F-4D97-AF65-F5344CB8AC3E}">
        <p14:creationId xmlns:p14="http://schemas.microsoft.com/office/powerpoint/2010/main" val="76458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pic>
        <p:nvPicPr>
          <p:cNvPr id="10" name="Picture 9"/>
          <p:cNvPicPr>
            <a:picLocks noChangeAspect="1"/>
          </p:cNvPicPr>
          <p:nvPr/>
        </p:nvPicPr>
        <p:blipFill>
          <a:blip r:embed="rId5"/>
          <a:stretch>
            <a:fillRect/>
          </a:stretch>
        </p:blipFill>
        <p:spPr>
          <a:xfrm>
            <a:off x="3450326" y="-101600"/>
            <a:ext cx="4940141" cy="7051804"/>
          </a:xfrm>
          <a:prstGeom prst="rect">
            <a:avLst/>
          </a:prstGeom>
        </p:spPr>
      </p:pic>
    </p:spTree>
    <p:extLst>
      <p:ext uri="{BB962C8B-B14F-4D97-AF65-F5344CB8AC3E}">
        <p14:creationId xmlns:p14="http://schemas.microsoft.com/office/powerpoint/2010/main" val="4671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pic>
        <p:nvPicPr>
          <p:cNvPr id="10" name="Picture 9"/>
          <p:cNvPicPr>
            <a:picLocks noChangeAspect="1"/>
          </p:cNvPicPr>
          <p:nvPr/>
        </p:nvPicPr>
        <p:blipFill>
          <a:blip r:embed="rId5"/>
          <a:stretch>
            <a:fillRect/>
          </a:stretch>
        </p:blipFill>
        <p:spPr>
          <a:xfrm>
            <a:off x="3450326" y="-101600"/>
            <a:ext cx="4940141" cy="7051804"/>
          </a:xfrm>
          <a:prstGeom prst="rect">
            <a:avLst/>
          </a:prstGeom>
        </p:spPr>
      </p:pic>
      <p:pic>
        <p:nvPicPr>
          <p:cNvPr id="11" name="Picture 10"/>
          <p:cNvPicPr>
            <a:picLocks noChangeAspect="1"/>
          </p:cNvPicPr>
          <p:nvPr/>
        </p:nvPicPr>
        <p:blipFill>
          <a:blip r:embed="rId6"/>
          <a:stretch>
            <a:fillRect/>
          </a:stretch>
        </p:blipFill>
        <p:spPr>
          <a:xfrm>
            <a:off x="4368800" y="-169336"/>
            <a:ext cx="5007271" cy="7254096"/>
          </a:xfrm>
          <a:prstGeom prst="rect">
            <a:avLst/>
          </a:prstGeom>
        </p:spPr>
      </p:pic>
    </p:spTree>
    <p:extLst>
      <p:ext uri="{BB962C8B-B14F-4D97-AF65-F5344CB8AC3E}">
        <p14:creationId xmlns:p14="http://schemas.microsoft.com/office/powerpoint/2010/main" val="1030828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First step for improvement</a:t>
            </a:r>
            <a:br>
              <a:rPr lang="en-GB" dirty="0"/>
            </a:br>
            <a:endParaRPr lang="en-GB" dirty="0"/>
          </a:p>
        </p:txBody>
      </p:sp>
      <p:sp>
        <p:nvSpPr>
          <p:cNvPr id="4" name="Content Placeholder 3"/>
          <p:cNvSpPr>
            <a:spLocks noGrp="1"/>
          </p:cNvSpPr>
          <p:nvPr>
            <p:ph idx="1"/>
          </p:nvPr>
        </p:nvSpPr>
        <p:spPr/>
        <p:txBody>
          <a:bodyPr>
            <a:normAutofit/>
          </a:bodyPr>
          <a:lstStyle/>
          <a:p>
            <a:r>
              <a:rPr lang="en-GB" sz="1800" dirty="0"/>
              <a:t>Adopted more corporate and professional templates across the whole of </a:t>
            </a:r>
            <a:r>
              <a:rPr lang="en-GB" sz="1800" dirty="0" err="1"/>
              <a:t>DfT</a:t>
            </a:r>
            <a:r>
              <a:rPr lang="en-GB" sz="1800" dirty="0"/>
              <a:t> Statistics</a:t>
            </a:r>
          </a:p>
          <a:p>
            <a:r>
              <a:rPr lang="en-GB" sz="1800" dirty="0"/>
              <a:t>Moved away from just describing the trend to explaining the trend and providing context</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93266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spTree>
    <p:extLst>
      <p:ext uri="{BB962C8B-B14F-4D97-AF65-F5344CB8AC3E}">
        <p14:creationId xmlns:p14="http://schemas.microsoft.com/office/powerpoint/2010/main" val="162820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spTree>
    <p:extLst>
      <p:ext uri="{BB962C8B-B14F-4D97-AF65-F5344CB8AC3E}">
        <p14:creationId xmlns:p14="http://schemas.microsoft.com/office/powerpoint/2010/main" val="185968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spTree>
    <p:extLst>
      <p:ext uri="{BB962C8B-B14F-4D97-AF65-F5344CB8AC3E}">
        <p14:creationId xmlns:p14="http://schemas.microsoft.com/office/powerpoint/2010/main" val="2829173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133" y="96448"/>
            <a:ext cx="3432889" cy="676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sp>
        <p:nvSpPr>
          <p:cNvPr id="10" name="TextBox 9"/>
          <p:cNvSpPr txBox="1"/>
          <p:nvPr/>
        </p:nvSpPr>
        <p:spPr>
          <a:xfrm>
            <a:off x="6921668" y="1310187"/>
            <a:ext cx="2207740" cy="1200329"/>
          </a:xfrm>
          <a:prstGeom prst="rect">
            <a:avLst/>
          </a:prstGeom>
          <a:solidFill>
            <a:schemeClr val="bg1"/>
          </a:solidFill>
          <a:ln>
            <a:noFill/>
          </a:ln>
        </p:spPr>
        <p:txBody>
          <a:bodyPr wrap="square" rtlCol="0">
            <a:spAutoFit/>
          </a:bodyPr>
          <a:lstStyle/>
          <a:p>
            <a:pPr algn="ctr"/>
            <a:r>
              <a:rPr lang="en-GB" dirty="0">
                <a:solidFill>
                  <a:srgbClr val="FF0000"/>
                </a:solidFill>
              </a:rPr>
              <a:t>How far people travel (using the National Travel Survey)</a:t>
            </a:r>
          </a:p>
        </p:txBody>
      </p:sp>
      <p:cxnSp>
        <p:nvCxnSpPr>
          <p:cNvPr id="11" name="Straight Arrow Connector 10"/>
          <p:cNvCxnSpPr/>
          <p:nvPr/>
        </p:nvCxnSpPr>
        <p:spPr>
          <a:xfrm flipH="1">
            <a:off x="6340979" y="1777525"/>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1668" y="2952026"/>
            <a:ext cx="2207740" cy="1200329"/>
          </a:xfrm>
          <a:prstGeom prst="rect">
            <a:avLst/>
          </a:prstGeom>
          <a:solidFill>
            <a:schemeClr val="bg1"/>
          </a:solidFill>
          <a:ln>
            <a:noFill/>
          </a:ln>
        </p:spPr>
        <p:txBody>
          <a:bodyPr wrap="square" rtlCol="0">
            <a:spAutoFit/>
          </a:bodyPr>
          <a:lstStyle/>
          <a:p>
            <a:pPr algn="ctr"/>
            <a:r>
              <a:rPr lang="en-GB" dirty="0">
                <a:solidFill>
                  <a:srgbClr val="FF0000"/>
                </a:solidFill>
              </a:rPr>
              <a:t>Change in casualty numbers from same quarter in previous year</a:t>
            </a:r>
          </a:p>
        </p:txBody>
      </p:sp>
      <p:cxnSp>
        <p:nvCxnSpPr>
          <p:cNvPr id="13" name="Straight Arrow Connector 12"/>
          <p:cNvCxnSpPr/>
          <p:nvPr/>
        </p:nvCxnSpPr>
        <p:spPr>
          <a:xfrm flipH="1">
            <a:off x="6340979" y="3569100"/>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6260" y="4566756"/>
            <a:ext cx="2207740" cy="1200329"/>
          </a:xfrm>
          <a:prstGeom prst="rect">
            <a:avLst/>
          </a:prstGeom>
          <a:solidFill>
            <a:schemeClr val="bg1"/>
          </a:solidFill>
          <a:ln>
            <a:noFill/>
          </a:ln>
        </p:spPr>
        <p:txBody>
          <a:bodyPr wrap="square" rtlCol="0">
            <a:spAutoFit/>
          </a:bodyPr>
          <a:lstStyle/>
          <a:p>
            <a:pPr algn="ctr"/>
            <a:r>
              <a:rPr lang="en-GB" dirty="0">
                <a:solidFill>
                  <a:srgbClr val="FF0000"/>
                </a:solidFill>
              </a:rPr>
              <a:t>Change in precipitation from same quarter in previous year</a:t>
            </a:r>
          </a:p>
        </p:txBody>
      </p:sp>
      <p:cxnSp>
        <p:nvCxnSpPr>
          <p:cNvPr id="15" name="Straight Arrow Connector 14"/>
          <p:cNvCxnSpPr/>
          <p:nvPr/>
        </p:nvCxnSpPr>
        <p:spPr>
          <a:xfrm flipH="1">
            <a:off x="6340979" y="5238572"/>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311" y="1451615"/>
            <a:ext cx="1835326" cy="4662815"/>
          </a:xfrm>
          <a:prstGeom prst="rect">
            <a:avLst/>
          </a:prstGeom>
          <a:noFill/>
        </p:spPr>
        <p:txBody>
          <a:bodyPr wrap="square" rtlCol="0">
            <a:spAutoFit/>
          </a:bodyPr>
          <a:lstStyle/>
          <a:p>
            <a:pPr marL="342900" indent="-342900">
              <a:spcAft>
                <a:spcPts val="4200"/>
              </a:spcAft>
              <a:buAutoNum type="arabicPeriod"/>
            </a:pPr>
            <a:r>
              <a:rPr lang="en-GB" sz="1600" dirty="0"/>
              <a:t>Casualty numbers change as…</a:t>
            </a:r>
          </a:p>
          <a:p>
            <a:pPr marL="342900" indent="-342900">
              <a:spcAft>
                <a:spcPts val="4200"/>
              </a:spcAft>
              <a:buAutoNum type="arabicPeriod"/>
            </a:pPr>
            <a:r>
              <a:rPr lang="en-GB" sz="1600" dirty="0"/>
              <a:t>exposure changes, which is influenced by…</a:t>
            </a:r>
          </a:p>
          <a:p>
            <a:pPr marL="342900" indent="-342900">
              <a:spcAft>
                <a:spcPts val="4200"/>
              </a:spcAft>
              <a:buAutoNum type="arabicPeriod"/>
            </a:pPr>
            <a:r>
              <a:rPr lang="en-GB" sz="1600" dirty="0"/>
              <a:t>changes in how wet or dry it was</a:t>
            </a:r>
          </a:p>
          <a:p>
            <a:pPr marL="342900" indent="-342900">
              <a:spcAft>
                <a:spcPts val="4200"/>
              </a:spcAft>
              <a:buAutoNum type="arabicPeriod"/>
            </a:pPr>
            <a:endParaRPr lang="en-GB" sz="1600" dirty="0"/>
          </a:p>
        </p:txBody>
      </p:sp>
    </p:spTree>
    <p:extLst>
      <p:ext uri="{BB962C8B-B14F-4D97-AF65-F5344CB8AC3E}">
        <p14:creationId xmlns:p14="http://schemas.microsoft.com/office/powerpoint/2010/main" val="161019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100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100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100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fade">
                                      <p:cBhvr>
                                        <p:cTn id="3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401" y="-93138"/>
            <a:ext cx="5019138" cy="7097798"/>
          </a:xfrm>
          <a:prstGeom prst="rect">
            <a:avLst/>
          </a:prstGeom>
        </p:spPr>
      </p:pic>
    </p:spTree>
    <p:extLst>
      <p:ext uri="{BB962C8B-B14F-4D97-AF65-F5344CB8AC3E}">
        <p14:creationId xmlns:p14="http://schemas.microsoft.com/office/powerpoint/2010/main" val="82521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story of the good ship HMS Transport Statistics</a:t>
            </a:r>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000" dirty="0"/>
              <a:t>General style and layout</a:t>
            </a:r>
          </a:p>
          <a:p>
            <a:pPr>
              <a:buFont typeface="Wingdings" panose="05000000000000000000" pitchFamily="2" charset="2"/>
              <a:buChar char="Ø"/>
            </a:pPr>
            <a:r>
              <a:rPr lang="en-GB" sz="2000" dirty="0"/>
              <a:t>Use of infographics</a:t>
            </a:r>
          </a:p>
          <a:p>
            <a:pPr>
              <a:buFont typeface="Wingdings" panose="05000000000000000000" pitchFamily="2" charset="2"/>
              <a:buChar char="Ø"/>
            </a:pPr>
            <a:r>
              <a:rPr lang="en-GB" sz="2000" dirty="0"/>
              <a:t>Commentary and topics</a:t>
            </a:r>
          </a:p>
          <a:p>
            <a:pPr>
              <a:buFont typeface="Wingdings" panose="05000000000000000000" pitchFamily="2" charset="2"/>
              <a:buChar char="Ø"/>
            </a:pPr>
            <a:r>
              <a:rPr lang="en-GB" sz="2000" dirty="0"/>
              <a:t>Explanation behind the trends</a:t>
            </a:r>
          </a:p>
          <a:p>
            <a:pPr>
              <a:buFont typeface="Wingdings" panose="05000000000000000000" pitchFamily="2" charset="2"/>
              <a:buChar char="Ø"/>
            </a:pPr>
            <a:r>
              <a:rPr lang="en-GB" sz="2000" dirty="0"/>
              <a:t>Listen to users’ views</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dirty="0"/>
              <a:t>Responding to users’ needs in official statistics: road safety</a:t>
            </a:r>
            <a:endParaRPr lang="en-GB" sz="900" dirty="0"/>
          </a:p>
        </p:txBody>
      </p:sp>
    </p:spTree>
    <p:extLst>
      <p:ext uri="{BB962C8B-B14F-4D97-AF65-F5344CB8AC3E}">
        <p14:creationId xmlns:p14="http://schemas.microsoft.com/office/powerpoint/2010/main" val="9604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And then improved it yet again (this time using professional design software)</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4058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spTree>
    <p:extLst>
      <p:ext uri="{BB962C8B-B14F-4D97-AF65-F5344CB8AC3E}">
        <p14:creationId xmlns:p14="http://schemas.microsoft.com/office/powerpoint/2010/main" val="14880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spTree>
    <p:extLst>
      <p:ext uri="{BB962C8B-B14F-4D97-AF65-F5344CB8AC3E}">
        <p14:creationId xmlns:p14="http://schemas.microsoft.com/office/powerpoint/2010/main" val="114705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spTree>
    <p:extLst>
      <p:ext uri="{BB962C8B-B14F-4D97-AF65-F5344CB8AC3E}">
        <p14:creationId xmlns:p14="http://schemas.microsoft.com/office/powerpoint/2010/main" val="358703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010" t="35233" r="3278" b="40884"/>
          <a:stretch/>
        </p:blipFill>
        <p:spPr>
          <a:xfrm>
            <a:off x="1880140" y="1945979"/>
            <a:ext cx="6674459" cy="2405449"/>
          </a:xfrm>
          <a:prstGeom prst="rect">
            <a:avLst/>
          </a:prstGeom>
        </p:spPr>
      </p:pic>
    </p:spTree>
    <p:extLst>
      <p:ext uri="{BB962C8B-B14F-4D97-AF65-F5344CB8AC3E}">
        <p14:creationId xmlns:p14="http://schemas.microsoft.com/office/powerpoint/2010/main" val="278257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592" y="-118533"/>
            <a:ext cx="4981281" cy="7044266"/>
          </a:xfrm>
          <a:prstGeom prst="rect">
            <a:avLst/>
          </a:prstGeom>
        </p:spPr>
      </p:pic>
    </p:spTree>
    <p:extLst>
      <p:ext uri="{BB962C8B-B14F-4D97-AF65-F5344CB8AC3E}">
        <p14:creationId xmlns:p14="http://schemas.microsoft.com/office/powerpoint/2010/main" val="58610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592" y="-118533"/>
            <a:ext cx="4981281" cy="70442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7651" y="-69135"/>
            <a:ext cx="4946349" cy="6994867"/>
          </a:xfrm>
          <a:prstGeom prst="rect">
            <a:avLst/>
          </a:prstGeom>
        </p:spPr>
      </p:pic>
    </p:spTree>
    <p:extLst>
      <p:ext uri="{BB962C8B-B14F-4D97-AF65-F5344CB8AC3E}">
        <p14:creationId xmlns:p14="http://schemas.microsoft.com/office/powerpoint/2010/main" val="54846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Using </a:t>
            </a:r>
            <a:r>
              <a:rPr lang="en-GB" dirty="0" err="1"/>
              <a:t>infographics</a:t>
            </a:r>
            <a:endParaRPr lang="en-GB" dirty="0"/>
          </a:p>
        </p:txBody>
      </p:sp>
      <p:sp>
        <p:nvSpPr>
          <p:cNvPr id="4" name="Content Placeholder 3"/>
          <p:cNvSpPr>
            <a:spLocks noGrp="1"/>
          </p:cNvSpPr>
          <p:nvPr>
            <p:ph idx="1"/>
          </p:nvPr>
        </p:nvSpPr>
        <p:spPr/>
        <p:txBody>
          <a:bodyPr>
            <a:normAutofit/>
          </a:bodyPr>
          <a:lstStyle/>
          <a:p>
            <a:r>
              <a:rPr lang="en-GB" sz="1800" dirty="0" err="1"/>
              <a:t>Infographics</a:t>
            </a:r>
            <a:r>
              <a:rPr lang="en-GB" sz="1800" dirty="0"/>
              <a:t> can be highly effective and an excellent way to communicate key messages</a:t>
            </a:r>
          </a:p>
          <a:p>
            <a:r>
              <a:rPr lang="en-GB" sz="1800" dirty="0"/>
              <a:t>But…it is important to make them simple and consistent – developing a corporate identity and style helps with this</a:t>
            </a:r>
          </a:p>
          <a:p>
            <a:r>
              <a:rPr lang="en-GB" sz="1800" dirty="0"/>
              <a:t>It also helps readers to compare sections of the same publication</a:t>
            </a:r>
          </a:p>
          <a:p>
            <a:pPr marL="0" indent="0">
              <a:buNone/>
            </a:pPr>
            <a:endParaRPr lang="en-GB" sz="1800" dirty="0"/>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9461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938"/>
            <a:ext cx="4693897" cy="66378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668" y="16929"/>
            <a:ext cx="4851401" cy="6860597"/>
          </a:xfrm>
          <a:prstGeom prst="rect">
            <a:avLst/>
          </a:prstGeom>
        </p:spPr>
      </p:pic>
      <p:sp>
        <p:nvSpPr>
          <p:cNvPr id="9" name="TextBox 8"/>
          <p:cNvSpPr txBox="1"/>
          <p:nvPr/>
        </p:nvSpPr>
        <p:spPr>
          <a:xfrm>
            <a:off x="1" y="4290082"/>
            <a:ext cx="4538140" cy="2567917"/>
          </a:xfrm>
          <a:prstGeom prst="rect">
            <a:avLst/>
          </a:prstGeom>
          <a:solidFill>
            <a:schemeClr val="bg1"/>
          </a:solidFill>
        </p:spPr>
        <p:txBody>
          <a:bodyPr wrap="square" lIns="72000" rIns="0" rtlCol="0">
            <a:noAutofit/>
          </a:bodyPr>
          <a:lstStyle/>
          <a:p>
            <a:r>
              <a:rPr lang="en-GB" sz="1600" dirty="0"/>
              <a:t>This section is repeated for each of the road user types, in the same style and layout.</a:t>
            </a:r>
          </a:p>
        </p:txBody>
      </p:sp>
    </p:spTree>
    <p:extLst>
      <p:ext uri="{BB962C8B-B14F-4D97-AF65-F5344CB8AC3E}">
        <p14:creationId xmlns:p14="http://schemas.microsoft.com/office/powerpoint/2010/main" val="11833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Need to wary of what </a:t>
            </a:r>
            <a:r>
              <a:rPr lang="en-GB" dirty="0" err="1"/>
              <a:t>infographics</a:t>
            </a:r>
            <a:r>
              <a:rPr lang="en-GB" dirty="0"/>
              <a:t> you use</a:t>
            </a:r>
          </a:p>
        </p:txBody>
      </p:sp>
      <p:sp>
        <p:nvSpPr>
          <p:cNvPr id="4" name="Content Placeholder 3"/>
          <p:cNvSpPr>
            <a:spLocks noGrp="1"/>
          </p:cNvSpPr>
          <p:nvPr>
            <p:ph idx="1"/>
          </p:nvPr>
        </p:nvSpPr>
        <p:spPr/>
        <p:txBody>
          <a:bodyPr/>
          <a:lstStyle/>
          <a:p>
            <a:r>
              <a:rPr lang="en-GB" dirty="0"/>
              <a:t>It is very easy to fall into the trap of “any </a:t>
            </a:r>
            <a:r>
              <a:rPr lang="en-GB" dirty="0" err="1"/>
              <a:t>infographic</a:t>
            </a:r>
            <a:r>
              <a:rPr lang="en-GB" dirty="0"/>
              <a:t> is better than none”</a:t>
            </a:r>
          </a:p>
          <a:p>
            <a:r>
              <a:rPr lang="en-GB" dirty="0"/>
              <a:t>And it is easy to create a poor </a:t>
            </a:r>
            <a:r>
              <a:rPr lang="en-GB" dirty="0" err="1"/>
              <a:t>infographic</a:t>
            </a:r>
            <a:r>
              <a:rPr lang="en-GB" dirty="0"/>
              <a:t> or one that detracts from your message or publication</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0269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31" y="1104711"/>
            <a:ext cx="8644445" cy="704348"/>
          </a:xfrm>
        </p:spPr>
        <p:txBody>
          <a:bodyPr>
            <a:normAutofit fontScale="90000"/>
          </a:bodyPr>
          <a:lstStyle/>
          <a:p>
            <a:r>
              <a:rPr lang="en-GB" dirty="0"/>
              <a:t>Once upon a time, publications were boring and drab…(a bit like listening to One Direction)</a:t>
            </a:r>
          </a:p>
        </p:txBody>
      </p:sp>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408275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40043" y="98854"/>
            <a:ext cx="1680519" cy="106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a:t>28 April '17</a:t>
            </a:r>
            <a:endParaRPr lang="en-GB" dirty="0"/>
          </a:p>
        </p:txBody>
      </p:sp>
      <p:sp>
        <p:nvSpPr>
          <p:cNvPr id="4" name="Footer Placeholder 3"/>
          <p:cNvSpPr>
            <a:spLocks noGrp="1"/>
          </p:cNvSpPr>
          <p:nvPr>
            <p:ph type="ftr" sz="quarter" idx="11"/>
          </p:nvPr>
        </p:nvSpPr>
        <p:spPr/>
        <p:txBody>
          <a:bodyPr/>
          <a:lstStyle/>
          <a:p>
            <a:r>
              <a:rPr lang="en-GB"/>
              <a:t>Responding to users’ needs in official statistics: road safety</a:t>
            </a:r>
            <a:endParaRPr lang="en-GB" sz="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94" y="1161535"/>
            <a:ext cx="3995351" cy="28873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240" y="137946"/>
            <a:ext cx="3425276" cy="28132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139" t="47087" r="7919" b="1741"/>
          <a:stretch/>
        </p:blipFill>
        <p:spPr>
          <a:xfrm>
            <a:off x="1565189" y="3459304"/>
            <a:ext cx="4356176" cy="242896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394" t="25225" r="7608" b="15916"/>
          <a:stretch/>
        </p:blipFill>
        <p:spPr>
          <a:xfrm>
            <a:off x="5756661" y="2568062"/>
            <a:ext cx="2973860" cy="28516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555" y="1447737"/>
            <a:ext cx="4286645" cy="2737737"/>
          </a:xfrm>
          <a:prstGeom prst="rect">
            <a:avLst/>
          </a:prstGeom>
        </p:spPr>
      </p:pic>
    </p:spTree>
    <p:extLst>
      <p:ext uri="{BB962C8B-B14F-4D97-AF65-F5344CB8AC3E}">
        <p14:creationId xmlns:p14="http://schemas.microsoft.com/office/powerpoint/2010/main" val="6142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need to wary of what </a:t>
            </a:r>
            <a:r>
              <a:rPr lang="en-GB" dirty="0" err="1"/>
              <a:t>infographics</a:t>
            </a:r>
            <a:r>
              <a:rPr lang="en-GB" dirty="0"/>
              <a:t> you use</a:t>
            </a:r>
          </a:p>
        </p:txBody>
      </p:sp>
      <p:sp>
        <p:nvSpPr>
          <p:cNvPr id="4" name="Content Placeholder 3"/>
          <p:cNvSpPr>
            <a:spLocks noGrp="1"/>
          </p:cNvSpPr>
          <p:nvPr>
            <p:ph idx="1"/>
          </p:nvPr>
        </p:nvSpPr>
        <p:spPr/>
        <p:txBody>
          <a:bodyPr/>
          <a:lstStyle/>
          <a:p>
            <a:r>
              <a:rPr lang="en-GB" dirty="0"/>
              <a:t>It is very easy to fall into the trip of “any </a:t>
            </a:r>
            <a:r>
              <a:rPr lang="en-GB" dirty="0" err="1"/>
              <a:t>infographic</a:t>
            </a:r>
            <a:r>
              <a:rPr lang="en-GB" dirty="0"/>
              <a:t> is better than none”</a:t>
            </a:r>
          </a:p>
          <a:p>
            <a:r>
              <a:rPr lang="en-GB" dirty="0"/>
              <a:t>Compare the 2015 and 2016 editions of DFID’s Statistics on International Development publication</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45077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28 April '17</a:t>
            </a:r>
            <a:endParaRPr lang="en-GB" dirty="0"/>
          </a:p>
        </p:txBody>
      </p:sp>
      <p:sp>
        <p:nvSpPr>
          <p:cNvPr id="2" name="Rectangle 1"/>
          <p:cNvSpPr/>
          <p:nvPr/>
        </p:nvSpPr>
        <p:spPr>
          <a:xfrm>
            <a:off x="-84667" y="6053667"/>
            <a:ext cx="9592734" cy="80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pic>
        <p:nvPicPr>
          <p:cNvPr id="6" name="Picture 5"/>
          <p:cNvPicPr>
            <a:picLocks noChangeAspect="1"/>
          </p:cNvPicPr>
          <p:nvPr/>
        </p:nvPicPr>
        <p:blipFill>
          <a:blip r:embed="rId2"/>
          <a:stretch>
            <a:fillRect/>
          </a:stretch>
        </p:blipFill>
        <p:spPr>
          <a:xfrm>
            <a:off x="-13182" y="0"/>
            <a:ext cx="4774795" cy="6731000"/>
          </a:xfrm>
          <a:prstGeom prst="rect">
            <a:avLst/>
          </a:prstGeom>
        </p:spPr>
      </p:pic>
      <p:pic>
        <p:nvPicPr>
          <p:cNvPr id="7" name="Picture 6"/>
          <p:cNvPicPr>
            <a:picLocks noChangeAspect="1"/>
          </p:cNvPicPr>
          <p:nvPr/>
        </p:nvPicPr>
        <p:blipFill>
          <a:blip r:embed="rId3"/>
          <a:stretch>
            <a:fillRect/>
          </a:stretch>
        </p:blipFill>
        <p:spPr>
          <a:xfrm>
            <a:off x="4682069" y="8466"/>
            <a:ext cx="4463763" cy="6712661"/>
          </a:xfrm>
          <a:prstGeom prst="rect">
            <a:avLst/>
          </a:prstGeom>
        </p:spPr>
      </p:pic>
    </p:spTree>
    <p:extLst>
      <p:ext uri="{BB962C8B-B14F-4D97-AF65-F5344CB8AC3E}">
        <p14:creationId xmlns:p14="http://schemas.microsoft.com/office/powerpoint/2010/main" val="25930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Rules</a:t>
            </a:r>
          </a:p>
        </p:txBody>
      </p:sp>
      <p:sp>
        <p:nvSpPr>
          <p:cNvPr id="4" name="Content Placeholder 3"/>
          <p:cNvSpPr>
            <a:spLocks noGrp="1"/>
          </p:cNvSpPr>
          <p:nvPr>
            <p:ph idx="1"/>
          </p:nvPr>
        </p:nvSpPr>
        <p:spPr/>
        <p:txBody>
          <a:bodyPr>
            <a:normAutofit/>
          </a:bodyPr>
          <a:lstStyle/>
          <a:p>
            <a:r>
              <a:rPr lang="en-GB" sz="2400" b="1" dirty="0"/>
              <a:t>Rule 1</a:t>
            </a:r>
            <a:r>
              <a:rPr lang="en-GB" sz="2400" dirty="0"/>
              <a:t>: Make it look interesting and engaging</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16432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 to your users</a:t>
            </a:r>
          </a:p>
        </p:txBody>
      </p:sp>
      <p:sp>
        <p:nvSpPr>
          <p:cNvPr id="4" name="Date Placeholder 3"/>
          <p:cNvSpPr>
            <a:spLocks noGrp="1"/>
          </p:cNvSpPr>
          <p:nvPr>
            <p:ph type="dt" sz="half" idx="10"/>
          </p:nvPr>
        </p:nvSpPr>
        <p:spPr/>
        <p:txBody>
          <a:bodyPr/>
          <a:lstStyle/>
          <a:p>
            <a:r>
              <a:rPr lang="en-GB"/>
              <a:t>28 April '17</a:t>
            </a:r>
            <a:endParaRPr lang="en-GB" dirty="0"/>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9565"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435" y="0"/>
            <a:ext cx="4849565" cy="6858000"/>
          </a:xfrm>
          <a:prstGeom prst="rect">
            <a:avLst/>
          </a:prstGeom>
        </p:spPr>
      </p:pic>
      <p:sp>
        <p:nvSpPr>
          <p:cNvPr id="8" name="Oval 7"/>
          <p:cNvSpPr/>
          <p:nvPr/>
        </p:nvSpPr>
        <p:spPr>
          <a:xfrm>
            <a:off x="813229" y="3724712"/>
            <a:ext cx="554252" cy="18002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848687" y="3372346"/>
            <a:ext cx="1224942" cy="26054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9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759527"/>
            <a:ext cx="688975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p:txBody>
          <a:bodyPr/>
          <a:lstStyle/>
          <a:p>
            <a:pPr eaLnBrk="1" hangingPunct="1"/>
            <a:r>
              <a:rPr lang="en-US" altLang="en-US" dirty="0"/>
              <a:t>How does the weather affect road casualties?</a:t>
            </a:r>
          </a:p>
        </p:txBody>
      </p:sp>
      <p:sp>
        <p:nvSpPr>
          <p:cNvPr id="8195" name="Rectangle 3"/>
          <p:cNvSpPr>
            <a:spLocks noGrp="1" noChangeArrowheads="1"/>
          </p:cNvSpPr>
          <p:nvPr>
            <p:ph idx="1"/>
          </p:nvPr>
        </p:nvSpPr>
        <p:spPr>
          <a:prstGeom prst="rect">
            <a:avLst/>
          </a:prstGeom>
        </p:spPr>
        <p:txBody>
          <a:bodyPr/>
          <a:lstStyle/>
          <a:p>
            <a:pPr marL="0" indent="0" algn="r" eaLnBrk="1" hangingPunct="1">
              <a:buFontTx/>
              <a:buNone/>
            </a:pPr>
            <a:r>
              <a:rPr lang="en-US" altLang="en-US" sz="1800" dirty="0"/>
              <a:t>Fatalities in reported road accidents: GB, 2005-2014</a:t>
            </a:r>
          </a:p>
        </p:txBody>
      </p:sp>
      <p:pic>
        <p:nvPicPr>
          <p:cNvPr id="5" name="Picture Placeholder 8"/>
          <p:cNvPicPr>
            <a:picLocks noChangeAspect="1"/>
          </p:cNvPicPr>
          <p:nvPr/>
        </p:nvPicPr>
        <p:blipFill rotWithShape="1">
          <a:blip r:embed="rId4" cstate="print">
            <a:extLst>
              <a:ext uri="{28A0092B-C50C-407E-A947-70E740481C1C}">
                <a14:useLocalDpi xmlns:a14="http://schemas.microsoft.com/office/drawing/2010/main" val="0"/>
              </a:ext>
            </a:extLst>
          </a:blip>
          <a:srcRect l="16055" t="942" r="18653" b="9098"/>
          <a:stretch/>
        </p:blipFill>
        <p:spPr>
          <a:xfrm>
            <a:off x="1114425" y="2790825"/>
            <a:ext cx="1809750" cy="3226378"/>
          </a:xfrm>
          <a:prstGeom prst="rect">
            <a:avLst/>
          </a:prstGeom>
        </p:spPr>
      </p:pic>
      <p:sp>
        <p:nvSpPr>
          <p:cNvPr id="2" name="Date Placeholder 1"/>
          <p:cNvSpPr>
            <a:spLocks noGrp="1"/>
          </p:cNvSpPr>
          <p:nvPr>
            <p:ph type="dt" sz="half" idx="10"/>
          </p:nvPr>
        </p:nvSpPr>
        <p:spPr/>
        <p:txBody>
          <a:bodyPr/>
          <a:lstStyle/>
          <a:p>
            <a:r>
              <a:rPr lang="en-GB"/>
              <a:t>28 April '17</a:t>
            </a:r>
            <a:endParaRPr lang="en-GB" dirty="0"/>
          </a:p>
        </p:txBody>
      </p:sp>
      <p:sp>
        <p:nvSpPr>
          <p:cNvPr id="3" name="Footer Placeholder 2"/>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9353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Responding to users’ needs in official statistics: road safety</a:t>
            </a:r>
            <a:endParaRPr lang="en-GB" sz="900" dirty="0"/>
          </a:p>
        </p:txBody>
      </p:sp>
      <p:sp>
        <p:nvSpPr>
          <p:cNvPr id="6" name="Rectangle 5"/>
          <p:cNvSpPr/>
          <p:nvPr/>
        </p:nvSpPr>
        <p:spPr>
          <a:xfrm>
            <a:off x="1577130" y="5922628"/>
            <a:ext cx="7164198" cy="84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p:cNvSpPr>
          <p:nvPr>
            <p:ph type="title"/>
          </p:nvPr>
        </p:nvSpPr>
        <p:spPr>
          <a:xfrm>
            <a:off x="1704383" y="80244"/>
            <a:ext cx="7439617" cy="704348"/>
          </a:xfrm>
        </p:spPr>
        <p:txBody>
          <a:bodyPr>
            <a:normAutofit fontScale="90000"/>
          </a:bodyPr>
          <a:lstStyle/>
          <a:p>
            <a:r>
              <a:rPr lang="en-GB" altLang="en-US" sz="2400" dirty="0"/>
              <a:t>Direction of the estimated temperature and precipitation effects on road casualties by severity and road user type</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41438"/>
            <a:ext cx="730885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41867" y="1548949"/>
            <a:ext cx="3492500" cy="1168400"/>
            <a:chOff x="0" y="1556792"/>
            <a:chExt cx="3491880" cy="1169551"/>
          </a:xfrm>
        </p:grpSpPr>
        <p:sp>
          <p:nvSpPr>
            <p:cNvPr id="14341" name="Oval 1"/>
            <p:cNvSpPr>
              <a:spLocks noChangeArrowheads="1"/>
            </p:cNvSpPr>
            <p:nvPr/>
          </p:nvSpPr>
          <p:spPr bwMode="auto">
            <a:xfrm>
              <a:off x="2843808" y="1700808"/>
              <a:ext cx="648072" cy="21602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FF0000"/>
                </a:solidFill>
              </a:endParaRPr>
            </a:p>
          </p:txBody>
        </p:sp>
        <p:cxnSp>
          <p:nvCxnSpPr>
            <p:cNvPr id="14342" name="Straight Arrow Connector 3"/>
            <p:cNvCxnSpPr>
              <a:cxnSpLocks noChangeShapeType="1"/>
              <a:endCxn id="14341" idx="2"/>
            </p:cNvCxnSpPr>
            <p:nvPr/>
          </p:nvCxnSpPr>
          <p:spPr bwMode="auto">
            <a:xfrm>
              <a:off x="1403648" y="1700808"/>
              <a:ext cx="1440160" cy="1080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43" name="TextBox 6"/>
            <p:cNvSpPr txBox="1">
              <a:spLocks noChangeArrowheads="1"/>
            </p:cNvSpPr>
            <p:nvPr/>
          </p:nvSpPr>
          <p:spPr bwMode="auto">
            <a:xfrm>
              <a:off x="0" y="1556792"/>
              <a:ext cx="183569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a:solidFill>
                    <a:schemeClr val="tx1"/>
                  </a:solidFill>
                </a:rPr>
                <a:t>Above average temperature in Jan leads to more cyclist/motorcyclist fatalities</a:t>
              </a:r>
            </a:p>
          </p:txBody>
        </p:sp>
      </p:grpSp>
      <p:sp>
        <p:nvSpPr>
          <p:cNvPr id="3" name="Date Placeholder 2"/>
          <p:cNvSpPr>
            <a:spLocks noGrp="1"/>
          </p:cNvSpPr>
          <p:nvPr>
            <p:ph type="dt" sz="half" idx="10"/>
          </p:nvPr>
        </p:nvSpPr>
        <p:spPr/>
        <p:txBody>
          <a:bodyPr/>
          <a:lstStyle/>
          <a:p>
            <a:r>
              <a:rPr lang="en-GB"/>
              <a:t>28 April '17</a:t>
            </a:r>
            <a:endParaRPr lang="en-GB" dirty="0"/>
          </a:p>
        </p:txBody>
      </p:sp>
      <p:grpSp>
        <p:nvGrpSpPr>
          <p:cNvPr id="9" name="Group 8"/>
          <p:cNvGrpSpPr/>
          <p:nvPr/>
        </p:nvGrpSpPr>
        <p:grpSpPr>
          <a:xfrm>
            <a:off x="0" y="4513560"/>
            <a:ext cx="3556932" cy="954107"/>
            <a:chOff x="0" y="4513560"/>
            <a:chExt cx="3556932" cy="954107"/>
          </a:xfrm>
        </p:grpSpPr>
        <p:sp>
          <p:nvSpPr>
            <p:cNvPr id="13" name="Oval 1"/>
            <p:cNvSpPr>
              <a:spLocks noChangeArrowheads="1"/>
            </p:cNvSpPr>
            <p:nvPr/>
          </p:nvSpPr>
          <p:spPr bwMode="auto">
            <a:xfrm>
              <a:off x="3168659" y="4657434"/>
              <a:ext cx="388273" cy="215811"/>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FF0000"/>
                </a:solidFill>
              </a:endParaRPr>
            </a:p>
          </p:txBody>
        </p:sp>
        <p:cxnSp>
          <p:nvCxnSpPr>
            <p:cNvPr id="14" name="Straight Arrow Connector 3"/>
            <p:cNvCxnSpPr>
              <a:cxnSpLocks noChangeShapeType="1"/>
            </p:cNvCxnSpPr>
            <p:nvPr/>
          </p:nvCxnSpPr>
          <p:spPr bwMode="auto">
            <a:xfrm>
              <a:off x="1403897" y="4657434"/>
              <a:ext cx="1722642" cy="14115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6"/>
            <p:cNvSpPr txBox="1">
              <a:spLocks noChangeArrowheads="1"/>
            </p:cNvSpPr>
            <p:nvPr/>
          </p:nvSpPr>
          <p:spPr bwMode="auto">
            <a:xfrm>
              <a:off x="0" y="4513560"/>
              <a:ext cx="18360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dirty="0">
                  <a:solidFill>
                    <a:schemeClr val="tx1"/>
                  </a:solidFill>
                </a:rPr>
                <a:t>Below average precipitation in Sep leads to fewer motorcyclist fatalities</a:t>
              </a:r>
            </a:p>
          </p:txBody>
        </p:sp>
      </p:grpSp>
    </p:spTree>
    <p:extLst>
      <p:ext uri="{BB962C8B-B14F-4D97-AF65-F5344CB8AC3E}">
        <p14:creationId xmlns:p14="http://schemas.microsoft.com/office/powerpoint/2010/main" val="30819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854498"/>
            <a:ext cx="6681788"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299532" y="1115515"/>
            <a:ext cx="8644445" cy="704348"/>
          </a:xfrm>
        </p:spPr>
        <p:txBody>
          <a:bodyPr/>
          <a:lstStyle/>
          <a:p>
            <a:pPr eaLnBrk="1" hangingPunct="1"/>
            <a:r>
              <a:rPr lang="en-US" altLang="en-US" dirty="0"/>
              <a:t>Weather-adjusted series</a:t>
            </a:r>
          </a:p>
        </p:txBody>
      </p:sp>
      <p:sp>
        <p:nvSpPr>
          <p:cNvPr id="8195" name="Rectangle 3"/>
          <p:cNvSpPr>
            <a:spLocks noGrp="1" noChangeArrowheads="1"/>
          </p:cNvSpPr>
          <p:nvPr>
            <p:ph type="body" idx="4294967295"/>
          </p:nvPr>
        </p:nvSpPr>
        <p:spPr>
          <a:xfrm>
            <a:off x="1003412" y="1756577"/>
            <a:ext cx="7772400" cy="392112"/>
          </a:xfrm>
          <a:prstGeom prst="rect">
            <a:avLst/>
          </a:prstGeom>
        </p:spPr>
        <p:txBody>
          <a:bodyPr/>
          <a:lstStyle/>
          <a:p>
            <a:pPr marL="0" indent="0" algn="r" eaLnBrk="1" hangingPunct="1">
              <a:buFontTx/>
              <a:buNone/>
              <a:defRPr/>
            </a:pPr>
            <a:r>
              <a:rPr lang="en-GB" sz="1800" dirty="0"/>
              <a:t>Actual and weather-adjusted fatalities in reported road accidents: GB, 2010-2014</a:t>
            </a:r>
          </a:p>
          <a:p>
            <a:pPr algn="r" eaLnBrk="1" hangingPunct="1">
              <a:defRPr/>
            </a:pPr>
            <a:endParaRPr lang="en-US" altLang="en-US" sz="1800" dirty="0"/>
          </a:p>
        </p:txBody>
      </p:sp>
      <p:sp>
        <p:nvSpPr>
          <p:cNvPr id="2" name="Date Placeholder 1"/>
          <p:cNvSpPr>
            <a:spLocks noGrp="1"/>
          </p:cNvSpPr>
          <p:nvPr>
            <p:ph type="dt" sz="half" idx="10"/>
          </p:nvPr>
        </p:nvSpPr>
        <p:spPr/>
        <p:txBody>
          <a:bodyPr/>
          <a:lstStyle/>
          <a:p>
            <a:r>
              <a:rPr lang="en-GB"/>
              <a:t>28 April '17</a:t>
            </a:r>
            <a:endParaRPr lang="en-GB" dirty="0"/>
          </a:p>
        </p:txBody>
      </p:sp>
      <p:sp>
        <p:nvSpPr>
          <p:cNvPr id="3" name="Footer Placeholder 2"/>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16224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GB" altLang="en-US" dirty="0"/>
              <a:t>Publication – articles, conferences, international reports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129" y="59269"/>
            <a:ext cx="8689417" cy="60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GB"/>
              <a:t>28 April '17</a:t>
            </a:r>
            <a:endParaRPr lang="en-GB" dirty="0"/>
          </a:p>
        </p:txBody>
      </p:sp>
      <p:sp>
        <p:nvSpPr>
          <p:cNvPr id="3" name="Footer Placeholder 2"/>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517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significance – do changes mean anything?</a:t>
            </a:r>
          </a:p>
        </p:txBody>
      </p:sp>
      <p:sp>
        <p:nvSpPr>
          <p:cNvPr id="8" name="Content Placeholder 7"/>
          <p:cNvSpPr>
            <a:spLocks noGrp="1"/>
          </p:cNvSpPr>
          <p:nvPr>
            <p:ph idx="1"/>
          </p:nvPr>
        </p:nvSpPr>
        <p:spPr/>
        <p:txBody>
          <a:bodyPr>
            <a:normAutofit/>
          </a:bodyPr>
          <a:lstStyle/>
          <a:p>
            <a:r>
              <a:rPr lang="en-GB" sz="2400" dirty="0"/>
              <a:t>Lots of things change over time</a:t>
            </a:r>
          </a:p>
          <a:p>
            <a:r>
              <a:rPr lang="en-GB" sz="2400" dirty="0"/>
              <a:t>But how should users interpret these changes?</a:t>
            </a:r>
          </a:p>
          <a:p>
            <a:r>
              <a:rPr lang="en-GB" sz="2400" dirty="0"/>
              <a:t>How meaningful are like with like comparisons?</a:t>
            </a:r>
          </a:p>
          <a:p>
            <a:r>
              <a:rPr lang="en-GB" sz="2400" dirty="0"/>
              <a:t>But…these are complete counts, so surely all changes are statistically significant?</a:t>
            </a:r>
          </a:p>
          <a:p>
            <a:r>
              <a:rPr lang="en-GB" sz="2400" dirty="0"/>
              <a:t>Not really – road collisions, accidents and casualties have a random element (although they have usually been caused by behaviours)</a:t>
            </a:r>
          </a:p>
          <a:p>
            <a:r>
              <a:rPr lang="en-GB" sz="2400" dirty="0"/>
              <a:t>Therefore it is important to represent the randomness</a:t>
            </a:r>
          </a:p>
        </p:txBody>
      </p:sp>
      <p:sp>
        <p:nvSpPr>
          <p:cNvPr id="4" name="Date Placeholder 3"/>
          <p:cNvSpPr>
            <a:spLocks noGrp="1"/>
          </p:cNvSpPr>
          <p:nvPr>
            <p:ph type="dt" sz="half" idx="10"/>
          </p:nvPr>
        </p:nvSpPr>
        <p:spPr/>
        <p:txBody>
          <a:bodyPr/>
          <a:lstStyle/>
          <a:p>
            <a:r>
              <a:rPr lang="en-GB"/>
              <a:t>28 April '17</a:t>
            </a:r>
            <a:endParaRPr lang="en-GB" dirty="0"/>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5942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spTree>
    <p:extLst>
      <p:ext uri="{BB962C8B-B14F-4D97-AF65-F5344CB8AC3E}">
        <p14:creationId xmlns:p14="http://schemas.microsoft.com/office/powerpoint/2010/main" val="305124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significance – what do we provide?</a:t>
            </a:r>
          </a:p>
        </p:txBody>
      </p:sp>
      <p:sp>
        <p:nvSpPr>
          <p:cNvPr id="4" name="Date Placeholder 3"/>
          <p:cNvSpPr>
            <a:spLocks noGrp="1"/>
          </p:cNvSpPr>
          <p:nvPr>
            <p:ph type="dt" sz="half" idx="10"/>
          </p:nvPr>
        </p:nvSpPr>
        <p:spPr/>
        <p:txBody>
          <a:bodyPr/>
          <a:lstStyle/>
          <a:p>
            <a:r>
              <a:rPr lang="en-GB"/>
              <a:t>28 April '17</a:t>
            </a:r>
            <a:endParaRPr lang="en-GB" dirty="0"/>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2639" b="34583"/>
          <a:stretch/>
        </p:blipFill>
        <p:spPr>
          <a:xfrm>
            <a:off x="1175667" y="2371724"/>
            <a:ext cx="6945562" cy="3219451"/>
          </a:xfrm>
          <a:prstGeom prst="rect">
            <a:avLst/>
          </a:prstGeom>
        </p:spPr>
      </p:pic>
    </p:spTree>
    <p:extLst>
      <p:ext uri="{BB962C8B-B14F-4D97-AF65-F5344CB8AC3E}">
        <p14:creationId xmlns:p14="http://schemas.microsoft.com/office/powerpoint/2010/main" val="329924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Make sure that the take-home message is clear and upfront</a:t>
            </a:r>
          </a:p>
        </p:txBody>
      </p:sp>
      <p:sp>
        <p:nvSpPr>
          <p:cNvPr id="4" name="Date Placeholder 3"/>
          <p:cNvSpPr>
            <a:spLocks noGrp="1"/>
          </p:cNvSpPr>
          <p:nvPr>
            <p:ph type="dt" sz="half" idx="10"/>
          </p:nvPr>
        </p:nvSpPr>
        <p:spPr/>
        <p:txBody>
          <a:bodyPr/>
          <a:lstStyle/>
          <a:p>
            <a:r>
              <a:rPr lang="en-GB"/>
              <a:t>28 April '17</a:t>
            </a:r>
            <a:endParaRPr lang="en-GB" dirty="0"/>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07" y="1653618"/>
            <a:ext cx="3158079" cy="4466226"/>
          </a:xfrm>
          <a:prstGeom prst="rect">
            <a:avLst/>
          </a:prstGeom>
        </p:spPr>
      </p:pic>
      <p:sp>
        <p:nvSpPr>
          <p:cNvPr id="8" name="Rectangle 7"/>
          <p:cNvSpPr/>
          <p:nvPr/>
        </p:nvSpPr>
        <p:spPr>
          <a:xfrm>
            <a:off x="299532" y="5057775"/>
            <a:ext cx="2967543" cy="666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97" t="75694" r="4384" b="9167"/>
          <a:stretch/>
        </p:blipFill>
        <p:spPr>
          <a:xfrm>
            <a:off x="3143249" y="2482044"/>
            <a:ext cx="6063669" cy="1423206"/>
          </a:xfrm>
          <a:prstGeom prst="rect">
            <a:avLst/>
          </a:prstGeom>
        </p:spPr>
      </p:pic>
    </p:spTree>
    <p:extLst>
      <p:ext uri="{BB962C8B-B14F-4D97-AF65-F5344CB8AC3E}">
        <p14:creationId xmlns:p14="http://schemas.microsoft.com/office/powerpoint/2010/main" val="39300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42" presetClass="path" presetSubtype="0" accel="50000" decel="50000" fill="hold" nodeType="withEffect">
                                  <p:stCondLst>
                                    <p:cond delay="0"/>
                                  </p:stCondLst>
                                  <p:childTnLst>
                                    <p:animMotion origin="layout" path="M -0.40139 0.30255 L 1.6778E-16 2.22222E-6 " pathEditMode="relative" rAng="0" ptsTypes="AA">
                                      <p:cBhvr>
                                        <p:cTn id="15" dur="2000" fill="hold"/>
                                        <p:tgtEl>
                                          <p:spTgt spid="6"/>
                                        </p:tgtEl>
                                        <p:attrNameLst>
                                          <p:attrName>ppt_x</p:attrName>
                                          <p:attrName>ppt_y</p:attrName>
                                        </p:attrNameLst>
                                      </p:cBhvr>
                                      <p:rCtr x="20052"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Rules</a:t>
            </a:r>
          </a:p>
        </p:txBody>
      </p:sp>
      <p:sp>
        <p:nvSpPr>
          <p:cNvPr id="4" name="Content Placeholder 3"/>
          <p:cNvSpPr>
            <a:spLocks noGrp="1"/>
          </p:cNvSpPr>
          <p:nvPr>
            <p:ph idx="1"/>
          </p:nvPr>
        </p:nvSpPr>
        <p:spPr/>
        <p:txBody>
          <a:bodyPr>
            <a:normAutofit/>
          </a:bodyPr>
          <a:lstStyle/>
          <a:p>
            <a:r>
              <a:rPr lang="en-GB" sz="2400" b="1" dirty="0"/>
              <a:t>Rule 1</a:t>
            </a:r>
            <a:r>
              <a:rPr lang="en-GB" sz="2400" dirty="0"/>
              <a:t>: Make it look interesting and engaging</a:t>
            </a:r>
          </a:p>
          <a:p>
            <a:r>
              <a:rPr lang="en-GB" sz="2400" b="1" dirty="0"/>
              <a:t>Rule 2</a:t>
            </a:r>
            <a:r>
              <a:rPr lang="en-GB" sz="2400" dirty="0"/>
              <a:t>: Listen to </a:t>
            </a:r>
            <a:r>
              <a:rPr lang="en-GB" sz="2400"/>
              <a:t>what your </a:t>
            </a:r>
            <a:r>
              <a:rPr lang="en-GB" sz="2400" dirty="0"/>
              <a:t>users are interested in and answer the questions they have</a:t>
            </a:r>
          </a:p>
          <a:p>
            <a:r>
              <a:rPr lang="en-GB" sz="2400" b="1" dirty="0"/>
              <a:t>Rule 3</a:t>
            </a:r>
            <a:r>
              <a:rPr lang="en-GB" sz="2400" dirty="0"/>
              <a:t>: Explain WHY patterns exist and what that means to users</a:t>
            </a:r>
          </a:p>
          <a:p>
            <a:r>
              <a:rPr lang="en-GB" sz="2400" b="1" dirty="0"/>
              <a:t>Rule 4</a:t>
            </a:r>
            <a:r>
              <a:rPr lang="en-GB" sz="2400" dirty="0"/>
              <a:t>: Give clear and simple explanations about technical aspects – uncertainty is particularly important</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29127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Credits</a:t>
            </a:r>
          </a:p>
        </p:txBody>
      </p:sp>
      <p:sp>
        <p:nvSpPr>
          <p:cNvPr id="4" name="Content Placeholder 3"/>
          <p:cNvSpPr>
            <a:spLocks noGrp="1"/>
          </p:cNvSpPr>
          <p:nvPr>
            <p:ph idx="1"/>
          </p:nvPr>
        </p:nvSpPr>
        <p:spPr>
          <a:xfrm>
            <a:off x="299554" y="2112358"/>
            <a:ext cx="8644422" cy="4091478"/>
          </a:xfrm>
        </p:spPr>
        <p:txBody>
          <a:bodyPr>
            <a:normAutofit lnSpcReduction="10000"/>
          </a:bodyPr>
          <a:lstStyle/>
          <a:p>
            <a:r>
              <a:rPr lang="en-GB" sz="2400" dirty="0"/>
              <a:t>Leads for publication templates in Transport Statistics</a:t>
            </a:r>
          </a:p>
          <a:p>
            <a:r>
              <a:rPr lang="en-GB" sz="2400" dirty="0"/>
              <a:t>Leads for visualisation and infographics in Transport Statistics</a:t>
            </a:r>
          </a:p>
          <a:p>
            <a:r>
              <a:rPr lang="en-GB" sz="2400" dirty="0"/>
              <a:t>David </a:t>
            </a:r>
            <a:r>
              <a:rPr lang="en-GB" sz="2400" dirty="0" err="1"/>
              <a:t>Mais</a:t>
            </a:r>
            <a:r>
              <a:rPr lang="en-GB" sz="2400" dirty="0"/>
              <a:t> (</a:t>
            </a:r>
            <a:r>
              <a:rPr lang="en-GB" sz="2400" dirty="0" err="1"/>
              <a:t>DfT</a:t>
            </a:r>
            <a:r>
              <a:rPr lang="en-GB" sz="2400" dirty="0"/>
              <a:t>) and Jenny Davies (ONS) for the weather modelling work</a:t>
            </a:r>
          </a:p>
          <a:p>
            <a:r>
              <a:rPr lang="en-GB" sz="2400" dirty="0"/>
              <a:t>David </a:t>
            </a:r>
            <a:r>
              <a:rPr lang="en-GB" sz="2400" dirty="0" err="1"/>
              <a:t>Mais</a:t>
            </a:r>
            <a:r>
              <a:rPr lang="en-GB" sz="2400" dirty="0"/>
              <a:t> and Alice Marshall for creating the road safety publication layouts, charts and </a:t>
            </a:r>
            <a:r>
              <a:rPr lang="en-GB" sz="2400" dirty="0" err="1"/>
              <a:t>infographics</a:t>
            </a:r>
            <a:r>
              <a:rPr lang="en-GB" sz="2400" dirty="0"/>
              <a:t> (and Alice for improving the DFID SID publication format)</a:t>
            </a:r>
          </a:p>
          <a:p>
            <a:r>
              <a:rPr lang="en-GB" sz="2400" dirty="0"/>
              <a:t>Ministry of Justice Data Lab for the “what we can / cannot say” boxes (as highlighted by Full Fact)</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15182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Rules</a:t>
            </a:r>
          </a:p>
        </p:txBody>
      </p:sp>
      <p:sp>
        <p:nvSpPr>
          <p:cNvPr id="4" name="Content Placeholder 3"/>
          <p:cNvSpPr>
            <a:spLocks noGrp="1"/>
          </p:cNvSpPr>
          <p:nvPr>
            <p:ph idx="1"/>
          </p:nvPr>
        </p:nvSpPr>
        <p:spPr/>
        <p:txBody>
          <a:bodyPr>
            <a:normAutofit/>
          </a:bodyPr>
          <a:lstStyle/>
          <a:p>
            <a:r>
              <a:rPr lang="en-GB" sz="2400" b="1" dirty="0"/>
              <a:t>Rule 1</a:t>
            </a:r>
            <a:r>
              <a:rPr lang="en-GB" sz="2400" dirty="0"/>
              <a:t>: Make it look interesting and engaging</a:t>
            </a:r>
          </a:p>
          <a:p>
            <a:r>
              <a:rPr lang="en-GB" sz="2400" b="1" dirty="0"/>
              <a:t>Rule 2</a:t>
            </a:r>
            <a:r>
              <a:rPr lang="en-GB" sz="2400" dirty="0"/>
              <a:t>: Listen to what your users are interested in and answer the questions they have</a:t>
            </a:r>
          </a:p>
          <a:p>
            <a:r>
              <a:rPr lang="en-GB" sz="2400" b="1" dirty="0"/>
              <a:t>Rule 3</a:t>
            </a:r>
            <a:r>
              <a:rPr lang="en-GB" sz="2400" dirty="0"/>
              <a:t>: Explain WHY patterns exist and what that means to users</a:t>
            </a:r>
          </a:p>
          <a:p>
            <a:r>
              <a:rPr lang="en-GB" sz="2400" b="1" dirty="0"/>
              <a:t>Rule 4</a:t>
            </a:r>
            <a:r>
              <a:rPr lang="en-GB" sz="2400" dirty="0"/>
              <a:t>: Give clear and simple explanations about technical aspects – uncertainty is particularly important</a:t>
            </a:r>
          </a:p>
          <a:p>
            <a:r>
              <a:rPr lang="en-GB" sz="2400" b="1" dirty="0"/>
              <a:t>Rule 5</a:t>
            </a:r>
            <a:r>
              <a:rPr lang="en-GB" sz="2400" dirty="0"/>
              <a:t>: If you see someone using a good technique / explanation / presentation STEAL IT!</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8211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r>
              <a:rPr lang="en-GB" dirty="0"/>
              <a:t>Contacts:</a:t>
            </a:r>
          </a:p>
          <a:p>
            <a:pPr lvl="1"/>
            <a:r>
              <a:rPr lang="en-GB" dirty="0"/>
              <a:t>Daryl Lloyd – </a:t>
            </a:r>
            <a:r>
              <a:rPr lang="en-GB" dirty="0">
                <a:hlinkClick r:id="rId2"/>
              </a:rPr>
              <a:t>daryl-lloyd@dfid.gov.uk</a:t>
            </a:r>
            <a:endParaRPr lang="en-GB" dirty="0"/>
          </a:p>
          <a:p>
            <a:pPr lvl="1"/>
            <a:r>
              <a:rPr lang="en-GB" dirty="0"/>
              <a:t>David </a:t>
            </a:r>
            <a:r>
              <a:rPr lang="en-GB" dirty="0" err="1"/>
              <a:t>Mais</a:t>
            </a:r>
            <a:r>
              <a:rPr lang="en-GB" dirty="0"/>
              <a:t> – </a:t>
            </a:r>
            <a:r>
              <a:rPr lang="en-GB" dirty="0">
                <a:hlinkClick r:id="rId3"/>
              </a:rPr>
              <a:t>david.mais@dft.gsi.gov.uk</a:t>
            </a:r>
            <a:r>
              <a:rPr lang="en-GB" dirty="0"/>
              <a:t> </a:t>
            </a:r>
          </a:p>
          <a:p>
            <a:pPr lvl="1"/>
            <a:r>
              <a:rPr lang="en-GB" dirty="0"/>
              <a:t>Neither Daryl nor David work on road safety any longer, but you can get the team on:</a:t>
            </a:r>
          </a:p>
          <a:p>
            <a:pPr lvl="1"/>
            <a:r>
              <a:rPr lang="en-GB">
                <a:hlinkClick r:id="rId4"/>
              </a:rPr>
              <a:t>roadacc.stats@dft.gsi.gov.uk</a:t>
            </a:r>
            <a:endParaRPr lang="en-GB"/>
          </a:p>
          <a:p>
            <a:pPr marL="457200" lvl="1" indent="0">
              <a:buNone/>
            </a:pPr>
            <a:endParaRPr lang="en-GB" dirty="0"/>
          </a:p>
        </p:txBody>
      </p:sp>
      <p:sp>
        <p:nvSpPr>
          <p:cNvPr id="4" name="Date Placeholder 3"/>
          <p:cNvSpPr>
            <a:spLocks noGrp="1"/>
          </p:cNvSpPr>
          <p:nvPr>
            <p:ph type="dt" sz="half" idx="10"/>
          </p:nvPr>
        </p:nvSpPr>
        <p:spPr/>
        <p:txBody>
          <a:bodyPr/>
          <a:lstStyle/>
          <a:p>
            <a:r>
              <a:rPr lang="en-GB"/>
              <a:t>28 April '17</a:t>
            </a:r>
            <a:endParaRPr lang="en-GB" dirty="0"/>
          </a:p>
        </p:txBody>
      </p:sp>
      <p:sp>
        <p:nvSpPr>
          <p:cNvPr id="5" name="Footer Placeholder 4"/>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12607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spTree>
    <p:extLst>
      <p:ext uri="{BB962C8B-B14F-4D97-AF65-F5344CB8AC3E}">
        <p14:creationId xmlns:p14="http://schemas.microsoft.com/office/powerpoint/2010/main" val="350125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079" y="16929"/>
            <a:ext cx="4840653" cy="6849536"/>
          </a:xfrm>
          <a:prstGeom prst="rect">
            <a:avLst/>
          </a:prstGeom>
        </p:spPr>
      </p:pic>
    </p:spTree>
    <p:extLst>
      <p:ext uri="{BB962C8B-B14F-4D97-AF65-F5344CB8AC3E}">
        <p14:creationId xmlns:p14="http://schemas.microsoft.com/office/powerpoint/2010/main" val="228835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a:t>28 April '17</a:t>
            </a:r>
            <a:endParaRPr lang="en-GB" dirty="0"/>
          </a:p>
        </p:txBody>
      </p:sp>
      <p:sp>
        <p:nvSpPr>
          <p:cNvPr id="8" name="Footer Placeholder 7"/>
          <p:cNvSpPr>
            <a:spLocks noGrp="1"/>
          </p:cNvSpPr>
          <p:nvPr>
            <p:ph type="ftr" sz="quarter" idx="11"/>
          </p:nvPr>
        </p:nvSpPr>
        <p:spPr/>
        <p:txBody>
          <a:bodyPr/>
          <a:lstStyle/>
          <a:p>
            <a:r>
              <a:rPr lang="en-GB"/>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079" y="16929"/>
            <a:ext cx="4840653" cy="68495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2334" y="42329"/>
            <a:ext cx="5247941" cy="7425849"/>
          </a:xfrm>
          <a:prstGeom prst="rect">
            <a:avLst/>
          </a:prstGeom>
        </p:spPr>
      </p:pic>
    </p:spTree>
    <p:extLst>
      <p:ext uri="{BB962C8B-B14F-4D97-AF65-F5344CB8AC3E}">
        <p14:creationId xmlns:p14="http://schemas.microsoft.com/office/powerpoint/2010/main" val="3945884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32" y="1333998"/>
            <a:ext cx="8644445" cy="980833"/>
          </a:xfrm>
        </p:spPr>
        <p:txBody>
          <a:bodyPr>
            <a:normAutofit/>
          </a:bodyPr>
          <a:lstStyle/>
          <a:p>
            <a:r>
              <a:rPr lang="en-GB" sz="2400" dirty="0"/>
              <a:t>Things did get a little better when the annual report came out later in the year….</a:t>
            </a:r>
          </a:p>
        </p:txBody>
      </p:sp>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Tree>
    <p:extLst>
      <p:ext uri="{BB962C8B-B14F-4D97-AF65-F5344CB8AC3E}">
        <p14:creationId xmlns:p14="http://schemas.microsoft.com/office/powerpoint/2010/main" val="37737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28 April '17</a:t>
            </a:r>
            <a:endParaRPr lang="en-GB" dirty="0"/>
          </a:p>
        </p:txBody>
      </p:sp>
      <p:sp>
        <p:nvSpPr>
          <p:cNvPr id="6" name="Footer Placeholder 5"/>
          <p:cNvSpPr>
            <a:spLocks noGrp="1"/>
          </p:cNvSpPr>
          <p:nvPr>
            <p:ph type="ftr" sz="quarter" idx="11"/>
          </p:nvPr>
        </p:nvSpPr>
        <p:spPr/>
        <p:txBody>
          <a:bodyPr/>
          <a:lstStyle/>
          <a:p>
            <a:r>
              <a:rPr lang="en-GB"/>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spTree>
    <p:extLst>
      <p:ext uri="{BB962C8B-B14F-4D97-AF65-F5344CB8AC3E}">
        <p14:creationId xmlns:p14="http://schemas.microsoft.com/office/powerpoint/2010/main" val="403866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DfT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9B1239C5-857A-4134-9FB9-039862E98780}" vid="{DA11D363-0FF9-4765-807C-628F449C4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DfT Standard Presentation Template</Template>
  <TotalTime>0</TotalTime>
  <Words>1805</Words>
  <Application>Microsoft Office PowerPoint</Application>
  <PresentationFormat>On-screen Show (4:3)</PresentationFormat>
  <Paragraphs>192</Paragraphs>
  <Slides>45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Webdings</vt:lpstr>
      <vt:lpstr>Wingdings</vt:lpstr>
      <vt:lpstr>DfT Onscreen Master (4:3)</vt:lpstr>
      <vt:lpstr>Responding to users’ needs in official statistics</vt:lpstr>
      <vt:lpstr>The story of the good ship HMS Transport Statistics</vt:lpstr>
      <vt:lpstr>Once upon a time, publications were boring and drab…(a bit like listening to One Direction)</vt:lpstr>
      <vt:lpstr>PowerPoint Presentation</vt:lpstr>
      <vt:lpstr>PowerPoint Presentation</vt:lpstr>
      <vt:lpstr>PowerPoint Presentation</vt:lpstr>
      <vt:lpstr>PowerPoint Presentation</vt:lpstr>
      <vt:lpstr>Things did get a little better when the annual report came out later in the year….</vt:lpstr>
      <vt:lpstr>PowerPoint Presentation</vt:lpstr>
      <vt:lpstr>PowerPoint Presentation</vt:lpstr>
      <vt:lpstr>PowerPoint Presentation</vt:lpstr>
      <vt:lpstr>PowerPoint Presentation</vt:lpstr>
      <vt:lpstr>PowerPoint Presentation</vt:lpstr>
      <vt:lpstr>First step for improvement </vt:lpstr>
      <vt:lpstr>PowerPoint Presentation</vt:lpstr>
      <vt:lpstr>PowerPoint Presentation</vt:lpstr>
      <vt:lpstr>PowerPoint Presentation</vt:lpstr>
      <vt:lpstr>PowerPoint Presentation</vt:lpstr>
      <vt:lpstr>PowerPoint Presentation</vt:lpstr>
      <vt:lpstr>And then improved it yet again (this time using professional design software)</vt:lpstr>
      <vt:lpstr>PowerPoint Presentation</vt:lpstr>
      <vt:lpstr>PowerPoint Presentation</vt:lpstr>
      <vt:lpstr>PowerPoint Presentation</vt:lpstr>
      <vt:lpstr>PowerPoint Presentation</vt:lpstr>
      <vt:lpstr>PowerPoint Presentation</vt:lpstr>
      <vt:lpstr>PowerPoint Presentation</vt:lpstr>
      <vt:lpstr>Using infographics</vt:lpstr>
      <vt:lpstr>PowerPoint Presentation</vt:lpstr>
      <vt:lpstr>Need to wary of what infographics you use</vt:lpstr>
      <vt:lpstr>PowerPoint Presentation</vt:lpstr>
      <vt:lpstr>But need to wary of what infographics you use</vt:lpstr>
      <vt:lpstr>PowerPoint Presentation</vt:lpstr>
      <vt:lpstr>Rules</vt:lpstr>
      <vt:lpstr>Listen to your users</vt:lpstr>
      <vt:lpstr>How does the weather affect road casualties?</vt:lpstr>
      <vt:lpstr>Direction of the estimated temperature and precipitation effects on road casualties by severity and road user type</vt:lpstr>
      <vt:lpstr>Weather-adjusted series</vt:lpstr>
      <vt:lpstr>Publication – articles, conferences, international reports</vt:lpstr>
      <vt:lpstr>Statistical significance – do changes mean anything?</vt:lpstr>
      <vt:lpstr>Statistical significance – what do we provide?</vt:lpstr>
      <vt:lpstr>Make sure that the take-home message is clear and upfront</vt:lpstr>
      <vt:lpstr>Rules</vt:lpstr>
      <vt:lpstr>Credits</vt:lpstr>
      <vt:lpstr>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beyond the numbers</dc:title>
  <dc:creator>Daryl Lloyd</dc:creator>
  <cp:lastModifiedBy>Buczek, Kamila</cp:lastModifiedBy>
  <cp:revision>47</cp:revision>
  <dcterms:created xsi:type="dcterms:W3CDTF">2016-09-19T09:29:19Z</dcterms:created>
  <dcterms:modified xsi:type="dcterms:W3CDTF">2019-09-12T11:05:45Z</dcterms:modified>
</cp:coreProperties>
</file>