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68" r:id="rId3"/>
    <p:sldId id="363" r:id="rId4"/>
    <p:sldId id="395" r:id="rId5"/>
    <p:sldId id="373" r:id="rId6"/>
    <p:sldId id="396" r:id="rId7"/>
    <p:sldId id="397" r:id="rId8"/>
    <p:sldId id="375" r:id="rId9"/>
    <p:sldId id="376" r:id="rId10"/>
    <p:sldId id="394" r:id="rId11"/>
    <p:sldId id="379" r:id="rId12"/>
    <p:sldId id="382" r:id="rId13"/>
    <p:sldId id="374" r:id="rId14"/>
    <p:sldId id="367" r:id="rId15"/>
    <p:sldId id="371" r:id="rId16"/>
    <p:sldId id="388" r:id="rId17"/>
    <p:sldId id="370" r:id="rId18"/>
    <p:sldId id="364" r:id="rId19"/>
    <p:sldId id="365" r:id="rId20"/>
    <p:sldId id="372" r:id="rId21"/>
    <p:sldId id="390" r:id="rId22"/>
    <p:sldId id="389" r:id="rId23"/>
    <p:sldId id="392" r:id="rId24"/>
    <p:sldId id="366" r:id="rId25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46"/>
    <a:srgbClr val="F9ABA5"/>
    <a:srgbClr val="DDC3C1"/>
    <a:srgbClr val="E9B6B5"/>
    <a:srgbClr val="FDA1FD"/>
    <a:srgbClr val="9DFE86"/>
    <a:srgbClr val="2FE903"/>
    <a:srgbClr val="B53C39"/>
    <a:srgbClr val="DF1E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65932" autoAdjust="0"/>
  </p:normalViewPr>
  <p:slideViewPr>
    <p:cSldViewPr>
      <p:cViewPr>
        <p:scale>
          <a:sx n="80" d="100"/>
          <a:sy n="80" d="100"/>
        </p:scale>
        <p:origin x="1554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2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2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8AD5EC4-A269-433D-A4E6-46E0123871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957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25F6470-560D-4A7E-A6F8-0BB9BC335B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554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F6470-560D-4A7E-A6F8-0BB9BC335BE1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753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46172F-72E2-4B95-B971-568A571820F7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F6470-560D-4A7E-A6F8-0BB9BC335BE1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F6470-560D-4A7E-A6F8-0BB9BC335BE1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F6470-560D-4A7E-A6F8-0BB9BC335BE1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F6470-560D-4A7E-A6F8-0BB9BC335BE1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F6470-560D-4A7E-A6F8-0BB9BC335BE1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F6470-560D-4A7E-A6F8-0BB9BC335BE1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F6470-560D-4A7E-A6F8-0BB9BC335BE1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F6470-560D-4A7E-A6F8-0BB9BC335BE1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F6470-560D-4A7E-A6F8-0BB9BC335BE1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F6470-560D-4A7E-A6F8-0BB9BC335BE1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F6470-560D-4A7E-A6F8-0BB9BC335BE1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F6470-560D-4A7E-A6F8-0BB9BC335BE1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F6470-560D-4A7E-A6F8-0BB9BC335BE1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F6470-560D-4A7E-A6F8-0BB9BC335BE1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F6470-560D-4A7E-A6F8-0BB9BC335BE1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46172F-72E2-4B95-B971-568A571820F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46172F-72E2-4B95-B971-568A571820F7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F6470-560D-4A7E-A6F8-0BB9BC335BE1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46172F-72E2-4B95-B971-568A571820F7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BIG%20DISK:ONS_Final%20Logos%20Folder%2028.02.08:NEW%20ONS%20Logos:JPEG%20HI:ONS_RGB.jpg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IG DISK:ONS_Final Logos Folder 28.02.08:NEW ONS Logos:JPEG HI:ONS_RGB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81000" y="304800"/>
            <a:ext cx="3048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124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4196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8BA8A-4486-4E69-8D44-2E4D245B7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E3136-1983-49E1-A982-CC6311F45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F49FD-8D86-494A-81FD-75947F586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DCA94-E360-4924-807E-1403A5F71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F4EA04-7FA7-474B-B24F-1F515934BF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1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79F7D-EF35-40A3-B56C-2C76E03A7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0685E-694D-4CDA-9FB6-D6FC1B05E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B7BCB-3463-4EEE-B716-AA3C4AEAD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5D57E-A4A0-44E3-8A80-141176451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053BB-5AF7-4E9E-8D55-D4BB8490A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B0655-FAE3-404C-8B25-3F476E1D2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A8E92-E487-48E7-B265-1C6BF6A0B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CDEE4-12D5-4369-AD23-1E47C84E2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FF4EA04-7FA7-474B-B24F-1F515934B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1143000"/>
            <a:ext cx="8458200" cy="0"/>
          </a:xfrm>
          <a:prstGeom prst="line">
            <a:avLst/>
          </a:prstGeom>
          <a:noFill/>
          <a:ln w="9525">
            <a:solidFill>
              <a:srgbClr val="9BA92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2D46"/>
          </a:solidFill>
          <a:latin typeface="+mn-lt"/>
          <a:ea typeface="+mn-ea"/>
          <a:cs typeface="+mn-cs"/>
        </a:defRPr>
      </a:lvl1pPr>
      <a:lvl2pPr marL="7635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2D46"/>
          </a:solidFill>
          <a:latin typeface="+mn-lt"/>
          <a:ea typeface="+mn-ea"/>
        </a:defRPr>
      </a:lvl2pPr>
      <a:lvl3pPr marL="11826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2D46"/>
          </a:solidFill>
          <a:latin typeface="+mn-lt"/>
          <a:ea typeface="+mn-ea"/>
        </a:defRPr>
      </a:lvl3pPr>
      <a:lvl4pPr marL="1619250" indent="-2460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2D4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hardie@ons.gsi.gov.uk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2276872"/>
            <a:ext cx="9144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b="1" dirty="0">
              <a:solidFill>
                <a:srgbClr val="002D46"/>
              </a:solidFill>
            </a:endParaRPr>
          </a:p>
          <a:p>
            <a:pPr algn="ctr" eaLnBrk="1" hangingPunct="1"/>
            <a:endParaRPr lang="en-US" b="1" dirty="0">
              <a:solidFill>
                <a:srgbClr val="002D46"/>
              </a:solidFill>
            </a:endParaRPr>
          </a:p>
          <a:p>
            <a:pPr algn="ctr" eaLnBrk="1" hangingPunct="1"/>
            <a:endParaRPr lang="en-US" b="1" dirty="0">
              <a:solidFill>
                <a:srgbClr val="002D46"/>
              </a:solidFill>
            </a:endParaRPr>
          </a:p>
          <a:p>
            <a:pPr algn="r" eaLnBrk="1" hangingPunct="1"/>
            <a:endParaRPr lang="en-US" sz="2800" b="1" dirty="0">
              <a:solidFill>
                <a:srgbClr val="002D46"/>
              </a:solidFill>
            </a:endParaRPr>
          </a:p>
          <a:p>
            <a:pPr algn="r" eaLnBrk="1" hangingPunct="1"/>
            <a:endParaRPr lang="en-US" sz="2400" b="1" dirty="0">
              <a:solidFill>
                <a:srgbClr val="002D46"/>
              </a:solidFill>
            </a:endParaRPr>
          </a:p>
          <a:p>
            <a:pPr algn="ctr" eaLnBrk="1" hangingPunct="1"/>
            <a:r>
              <a:rPr lang="en-US" sz="2400" b="1" dirty="0">
                <a:solidFill>
                  <a:srgbClr val="002D46"/>
                </a:solidFill>
              </a:rPr>
              <a:t>Innovation and Development in Official Statistics: communicating for users</a:t>
            </a:r>
            <a:br>
              <a:rPr lang="en-US" sz="2400" b="1" dirty="0">
                <a:solidFill>
                  <a:srgbClr val="002D46"/>
                </a:solidFill>
              </a:rPr>
            </a:br>
            <a:endParaRPr lang="en-US" sz="2400" b="1" dirty="0">
              <a:solidFill>
                <a:srgbClr val="002D46"/>
              </a:solidFill>
            </a:endParaRPr>
          </a:p>
          <a:p>
            <a:pPr algn="ctr" eaLnBrk="1" hangingPunct="1"/>
            <a:endParaRPr lang="en-US" sz="2800" b="1" dirty="0">
              <a:solidFill>
                <a:srgbClr val="002D46"/>
              </a:solidFill>
            </a:endParaRPr>
          </a:p>
          <a:p>
            <a:pPr algn="ctr" eaLnBrk="1" hangingPunct="1"/>
            <a:r>
              <a:rPr lang="en-US" sz="4400" b="1" dirty="0">
                <a:solidFill>
                  <a:schemeClr val="accent2"/>
                </a:solidFill>
              </a:rPr>
              <a:t>#</a:t>
            </a:r>
            <a:r>
              <a:rPr lang="en-US" sz="4400" b="1" dirty="0" err="1">
                <a:solidFill>
                  <a:schemeClr val="accent2"/>
                </a:solidFill>
              </a:rPr>
              <a:t>DigitalDay</a:t>
            </a:r>
            <a:endParaRPr lang="en-US" sz="4400" b="1" dirty="0">
              <a:solidFill>
                <a:schemeClr val="accent2"/>
              </a:solidFill>
            </a:endParaRPr>
          </a:p>
          <a:p>
            <a:pPr algn="ctr" eaLnBrk="1" hangingPunct="1"/>
            <a:endParaRPr lang="en-US" sz="2800" b="1" dirty="0">
              <a:solidFill>
                <a:srgbClr val="002D46"/>
              </a:solidFill>
            </a:endParaRPr>
          </a:p>
          <a:p>
            <a:pPr algn="ctr" eaLnBrk="1" hangingPunct="1"/>
            <a:r>
              <a:rPr lang="en-US" sz="2800" b="1" dirty="0">
                <a:solidFill>
                  <a:srgbClr val="002D46"/>
                </a:solidFill>
              </a:rPr>
              <a:t> </a:t>
            </a:r>
          </a:p>
          <a:p>
            <a:pPr algn="ctr" eaLnBrk="1" hangingPunct="1"/>
            <a:endParaRPr lang="en-US" sz="2400" b="1" dirty="0">
              <a:solidFill>
                <a:srgbClr val="002D46"/>
              </a:solidFill>
            </a:endParaRPr>
          </a:p>
          <a:p>
            <a:pPr algn="ctr" eaLnBrk="1" hangingPunct="1"/>
            <a:endParaRPr lang="en-US" sz="2400" b="1" dirty="0">
              <a:solidFill>
                <a:srgbClr val="002D46"/>
              </a:solidFill>
            </a:endParaRPr>
          </a:p>
          <a:p>
            <a:pPr algn="ctr" eaLnBrk="1" hangingPunct="1"/>
            <a:endParaRPr lang="en-US" sz="2400" b="1" dirty="0">
              <a:solidFill>
                <a:srgbClr val="002D46"/>
              </a:solidFill>
            </a:endParaRPr>
          </a:p>
          <a:p>
            <a:pPr algn="ctr" eaLnBrk="1" hangingPunct="1"/>
            <a:r>
              <a:rPr lang="en-US" sz="2400" b="1" dirty="0">
                <a:solidFill>
                  <a:srgbClr val="002D46"/>
                </a:solidFill>
              </a:rPr>
              <a:t>Michael </a:t>
            </a:r>
            <a:r>
              <a:rPr lang="en-US" sz="2400" b="1" dirty="0" err="1">
                <a:solidFill>
                  <a:srgbClr val="002D46"/>
                </a:solidFill>
              </a:rPr>
              <a:t>Hardie</a:t>
            </a:r>
            <a:r>
              <a:rPr lang="en-US" sz="2400" b="1" dirty="0">
                <a:solidFill>
                  <a:srgbClr val="002D46"/>
                </a:solidFill>
              </a:rPr>
              <a:t>,</a:t>
            </a:r>
          </a:p>
          <a:p>
            <a:pPr algn="ctr" eaLnBrk="1" hangingPunct="1"/>
            <a:r>
              <a:rPr lang="en-US" sz="2400" b="1" dirty="0">
                <a:solidFill>
                  <a:srgbClr val="002D46"/>
                </a:solidFill>
              </a:rPr>
              <a:t> Office for National Statistics</a:t>
            </a:r>
            <a:br>
              <a:rPr lang="en-US" sz="2000" b="1" dirty="0">
                <a:solidFill>
                  <a:srgbClr val="002D46"/>
                </a:solidFill>
              </a:rPr>
            </a:br>
            <a:endParaRPr lang="en-US" sz="2000" b="1" dirty="0">
              <a:solidFill>
                <a:srgbClr val="002D46"/>
              </a:solidFill>
            </a:endParaRPr>
          </a:p>
        </p:txBody>
      </p:sp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457200" y="44196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en-GB" sz="2800">
              <a:solidFill>
                <a:srgbClr val="002D46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492896"/>
            <a:ext cx="6120680" cy="301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476672"/>
            <a:ext cx="7772400" cy="81872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D4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Dashboard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 l="11526" t="27840" r="65575" b="15565"/>
          <a:stretch>
            <a:fillRect/>
          </a:stretch>
        </p:blipFill>
        <p:spPr bwMode="auto">
          <a:xfrm>
            <a:off x="4173753" y="1196752"/>
            <a:ext cx="4970247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512" y="1772816"/>
            <a:ext cx="396044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>
                <a:latin typeface="+mn-lt"/>
              </a:rPr>
              <a:t> Dashboard outlining key indicators for e-commerce</a:t>
            </a:r>
          </a:p>
          <a:p>
            <a:pPr>
              <a:buFont typeface="Arial" pitchFamily="34" charset="0"/>
              <a:buChar char="•"/>
            </a:pPr>
            <a:endParaRPr lang="en-GB" sz="2400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en-GB" sz="2400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>
                <a:latin typeface="+mn-lt"/>
              </a:rPr>
              <a:t> Innovative way of displaying large amounts of data in a digestible format for users </a:t>
            </a:r>
          </a:p>
          <a:p>
            <a:pPr>
              <a:buFont typeface="Arial" pitchFamily="34" charset="0"/>
              <a:buChar char="•"/>
            </a:pPr>
            <a:endParaRPr lang="en-GB" sz="2200" dirty="0"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041" r="11063" b="6518"/>
          <a:stretch>
            <a:fillRect/>
          </a:stretch>
        </p:blipFill>
        <p:spPr bwMode="auto">
          <a:xfrm>
            <a:off x="179512" y="3356992"/>
            <a:ext cx="3960440" cy="301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t="2089" r="11706" b="7196"/>
          <a:stretch>
            <a:fillRect/>
          </a:stretch>
        </p:blipFill>
        <p:spPr bwMode="auto">
          <a:xfrm>
            <a:off x="5364088" y="1196752"/>
            <a:ext cx="3779912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 t="3571" r="16667" b="6541"/>
          <a:stretch>
            <a:fillRect/>
          </a:stretch>
        </p:blipFill>
        <p:spPr bwMode="auto">
          <a:xfrm>
            <a:off x="4355976" y="4077072"/>
            <a:ext cx="3476160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6" cstate="print"/>
          <a:srcRect l="56437" t="14600" r="21150" b="57884"/>
          <a:stretch>
            <a:fillRect/>
          </a:stretch>
        </p:blipFill>
        <p:spPr bwMode="auto">
          <a:xfrm>
            <a:off x="3635896" y="1196752"/>
            <a:ext cx="165618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7" cstate="print"/>
          <a:srcRect l="33264" t="14443" r="44956" b="54160"/>
          <a:stretch>
            <a:fillRect/>
          </a:stretch>
        </p:blipFill>
        <p:spPr bwMode="auto">
          <a:xfrm>
            <a:off x="1907704" y="1196752"/>
            <a:ext cx="1656184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8" cstate="print"/>
          <a:srcRect l="6314" t="14443" r="67963" b="69231"/>
          <a:stretch>
            <a:fillRect/>
          </a:stretch>
        </p:blipFill>
        <p:spPr bwMode="auto">
          <a:xfrm>
            <a:off x="107504" y="1196752"/>
            <a:ext cx="17281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GB" dirty="0"/>
              <a:t>Interactive indicators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E-commerce: measuring, monitoring and gross domestic product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136904" cy="4251176"/>
          </a:xfrm>
        </p:spPr>
        <p:txBody>
          <a:bodyPr/>
          <a:lstStyle/>
          <a:p>
            <a:r>
              <a:rPr lang="en-GB" sz="2400" dirty="0"/>
              <a:t>Technical paper looked at official sources of e-commerce data, estimates produced from these sources, and e-commerce from a measuring Gross Domestic Product (GDP) perspective. 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Aimed to fulfil the needs of expert analyst users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else did we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4392488" cy="4968552"/>
          </a:xfrm>
        </p:spPr>
        <p:txBody>
          <a:bodyPr/>
          <a:lstStyle/>
          <a:p>
            <a:r>
              <a:rPr lang="en-GB" sz="2200" dirty="0" err="1"/>
              <a:t>Facebook</a:t>
            </a:r>
            <a:r>
              <a:rPr lang="en-GB" sz="2200" dirty="0"/>
              <a:t> Q&amp;A held with 71 users signed up to take part, receiving approx 1000 views</a:t>
            </a:r>
          </a:p>
          <a:p>
            <a:endParaRPr lang="en-GB" sz="2200" dirty="0"/>
          </a:p>
          <a:p>
            <a:r>
              <a:rPr lang="en-GB" sz="2200" dirty="0"/>
              <a:t>Tweets with infographics released at intervals throughout the day </a:t>
            </a:r>
          </a:p>
          <a:p>
            <a:endParaRPr lang="en-GB" sz="2200" dirty="0"/>
          </a:p>
          <a:p>
            <a:r>
              <a:rPr lang="en-GB" sz="2200" dirty="0"/>
              <a:t>Launched “Consultation on Measuring the Digital Economy” which received 33 responses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1637" y="1196752"/>
            <a:ext cx="4602363" cy="510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Facebook</a:t>
            </a:r>
            <a:r>
              <a:rPr lang="en-GB" dirty="0"/>
              <a:t> Q&amp;A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4744891" cy="206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645024"/>
            <a:ext cx="4896544" cy="289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636912"/>
            <a:ext cx="4824536" cy="151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4797152"/>
            <a:ext cx="5073806" cy="138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788024" y="1196752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/>
                </a:solidFill>
              </a:rPr>
              <a:t>71 users registered for the Q&amp;A session, which received approx 1,000 views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/>
          <a:srcRect t="2564" r="1419" b="18083"/>
          <a:stretch>
            <a:fillRect/>
          </a:stretch>
        </p:blipFill>
        <p:spPr bwMode="auto">
          <a:xfrm>
            <a:off x="1115616" y="4134261"/>
            <a:ext cx="6732240" cy="272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4" cstate="print"/>
          <a:srcRect l="1014" r="2235" b="16454"/>
          <a:stretch>
            <a:fillRect/>
          </a:stretch>
        </p:blipFill>
        <p:spPr bwMode="auto">
          <a:xfrm>
            <a:off x="1115616" y="1196752"/>
            <a:ext cx="67687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GB" dirty="0"/>
              <a:t>Infographics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 l="12850" b="16667"/>
          <a:stretch>
            <a:fillRect/>
          </a:stretch>
        </p:blipFill>
        <p:spPr bwMode="auto">
          <a:xfrm>
            <a:off x="0" y="3645024"/>
            <a:ext cx="5365104" cy="256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4" cstate="print"/>
          <a:srcRect l="12722" t="7795" r="776" b="18088"/>
          <a:stretch>
            <a:fillRect/>
          </a:stretch>
        </p:blipFill>
        <p:spPr bwMode="auto">
          <a:xfrm>
            <a:off x="0" y="1340768"/>
            <a:ext cx="537857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GB" dirty="0"/>
              <a:t>Infographics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 l="17325" t="1348" b="8333"/>
          <a:stretch>
            <a:fillRect/>
          </a:stretch>
        </p:blipFill>
        <p:spPr bwMode="auto">
          <a:xfrm>
            <a:off x="4716015" y="1340768"/>
            <a:ext cx="4427985" cy="482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24936" cy="1143000"/>
          </a:xfrm>
        </p:spPr>
        <p:txBody>
          <a:bodyPr/>
          <a:lstStyle/>
          <a:p>
            <a:r>
              <a:rPr lang="en-GB" sz="2800" dirty="0"/>
              <a:t>#</a:t>
            </a:r>
            <a:r>
              <a:rPr lang="en-GB" sz="2800" dirty="0" err="1"/>
              <a:t>digitalday</a:t>
            </a:r>
            <a:r>
              <a:rPr lang="en-GB" sz="2800" dirty="0"/>
              <a:t> – trending on Twitter across the UK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403244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412776"/>
            <a:ext cx="417646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Feedback and engagement with users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56992"/>
            <a:ext cx="5292080" cy="184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b="14196"/>
          <a:stretch>
            <a:fillRect/>
          </a:stretch>
        </p:blipFill>
        <p:spPr bwMode="auto">
          <a:xfrm>
            <a:off x="3491880" y="5085184"/>
            <a:ext cx="5148064" cy="157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 cstate="print"/>
          <a:srcRect b="33583"/>
          <a:stretch>
            <a:fillRect/>
          </a:stretch>
        </p:blipFill>
        <p:spPr bwMode="auto">
          <a:xfrm>
            <a:off x="0" y="1196752"/>
            <a:ext cx="52352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 b="10322"/>
          <a:stretch>
            <a:fillRect/>
          </a:stretch>
        </p:blipFill>
        <p:spPr bwMode="auto">
          <a:xfrm>
            <a:off x="4283968" y="2420888"/>
            <a:ext cx="421196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did we learn?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Variety of ways to communicate our statistics – no ‘one size fits all’ </a:t>
            </a:r>
          </a:p>
          <a:p>
            <a:r>
              <a:rPr lang="en-GB" sz="2400" dirty="0"/>
              <a:t>Being innovative and taking risks can pay off</a:t>
            </a:r>
          </a:p>
          <a:p>
            <a:r>
              <a:rPr lang="en-GB" sz="2400" dirty="0"/>
              <a:t>Giving a ‘face’ to the numbers appears to increase engagement with users</a:t>
            </a:r>
          </a:p>
          <a:p>
            <a:r>
              <a:rPr lang="en-GB" sz="2400" dirty="0"/>
              <a:t>Link releases to a specific day to maximise coverage</a:t>
            </a:r>
          </a:p>
          <a:p>
            <a:r>
              <a:rPr lang="en-GB" sz="2400" dirty="0"/>
              <a:t>Get support from across office – experts from digital, social media, design etc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/>
              <a:t>What was ‘Digital Day’?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What did we do?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Feedback and engagement with users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What did we learn?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What did we do next?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did we do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24000"/>
            <a:ext cx="7918648" cy="4572000"/>
          </a:xfrm>
        </p:spPr>
        <p:txBody>
          <a:bodyPr/>
          <a:lstStyle/>
          <a:p>
            <a:r>
              <a:rPr lang="en-GB" sz="2400" dirty="0"/>
              <a:t>Building on this success and consultation feedback</a:t>
            </a:r>
          </a:p>
          <a:p>
            <a:r>
              <a:rPr lang="en-GB" sz="2400" dirty="0"/>
              <a:t>Introduced coverage of micro enterprises for E-commerce survey – a key user interest</a:t>
            </a:r>
          </a:p>
          <a:p>
            <a:r>
              <a:rPr lang="en-GB" sz="2400" dirty="0"/>
              <a:t>Held user group which endorsed the proposed indicator set</a:t>
            </a:r>
          </a:p>
          <a:p>
            <a:r>
              <a:rPr lang="en-GB" sz="2400" dirty="0"/>
              <a:t>Held e-commerce user event which helped identify further gaps in meeting user needs</a:t>
            </a:r>
          </a:p>
          <a:p>
            <a:r>
              <a:rPr lang="en-GB" sz="2400" dirty="0"/>
              <a:t>Now investigating possible method for producing regional results for e-commerce survey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5184576"/>
          </a:xfrm>
        </p:spPr>
        <p:txBody>
          <a:bodyPr/>
          <a:lstStyle/>
          <a:p>
            <a:r>
              <a:rPr lang="en-GB" sz="2000" dirty="0"/>
              <a:t>ONS and BIS hosted an event - ‘How e-commerce is changing the shape of business’ </a:t>
            </a:r>
          </a:p>
          <a:p>
            <a:r>
              <a:rPr lang="en-GB" sz="2000" dirty="0"/>
              <a:t>Attended by over 100 users and producers of e-commerce statistics</a:t>
            </a:r>
          </a:p>
          <a:p>
            <a:r>
              <a:rPr lang="en-GB" sz="2000" dirty="0"/>
              <a:t>The day included engaging discussions about how e-commerce is changing the shape of business within the UK and internationally</a:t>
            </a:r>
          </a:p>
          <a:p>
            <a:r>
              <a:rPr lang="en-GB" sz="2000" dirty="0"/>
              <a:t>Objectives of the day were to:</a:t>
            </a:r>
          </a:p>
          <a:p>
            <a:pPr lvl="1"/>
            <a:r>
              <a:rPr lang="en-GB" sz="1600" dirty="0"/>
              <a:t>share what we know about e-commerce by UK businesses</a:t>
            </a:r>
          </a:p>
          <a:p>
            <a:pPr lvl="1"/>
            <a:r>
              <a:rPr lang="en-GB" sz="1600" dirty="0"/>
              <a:t>raise awareness of the importance and coverage of these statistics</a:t>
            </a:r>
          </a:p>
          <a:p>
            <a:pPr lvl="1"/>
            <a:r>
              <a:rPr lang="en-GB" sz="1600" dirty="0"/>
              <a:t>hear from users about the range of uses to which our statistics are put</a:t>
            </a:r>
          </a:p>
          <a:p>
            <a:pPr lvl="1"/>
            <a:r>
              <a:rPr lang="en-GB" sz="1600" dirty="0"/>
              <a:t>discuss future plans and priorities with a range of users</a:t>
            </a:r>
          </a:p>
          <a:p>
            <a:pPr lvl="1"/>
            <a:r>
              <a:rPr lang="en-GB" sz="1600" dirty="0"/>
              <a:t>discuss the potential future of e-commerce</a:t>
            </a:r>
          </a:p>
          <a:p>
            <a:endParaRPr lang="en-GB" sz="2000" dirty="0"/>
          </a:p>
          <a:p>
            <a:r>
              <a:rPr lang="en-GB" sz="2000" b="1" dirty="0"/>
              <a:t>Experience from Digital Day helped with promoting the event and engaging with users on social media</a:t>
            </a:r>
          </a:p>
          <a:p>
            <a:pPr lvl="1"/>
            <a:endParaRPr lang="en-GB" sz="1600" dirty="0"/>
          </a:p>
          <a:p>
            <a:pPr lvl="1">
              <a:buNone/>
            </a:pPr>
            <a:endParaRPr lang="en-GB" sz="1600" dirty="0"/>
          </a:p>
          <a:p>
            <a:endParaRPr lang="en-GB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E-commerce user event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/>
          <a:srcRect b="28568"/>
          <a:stretch>
            <a:fillRect/>
          </a:stretch>
        </p:blipFill>
        <p:spPr bwMode="auto">
          <a:xfrm>
            <a:off x="4953000" y="5993904"/>
            <a:ext cx="4191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E-commerce user event</a:t>
            </a:r>
          </a:p>
        </p:txBody>
      </p:sp>
      <p:pic>
        <p:nvPicPr>
          <p:cNvPr id="4" name="Picture 3"/>
          <p:cNvPicPr/>
          <p:nvPr/>
        </p:nvPicPr>
        <p:blipFill>
          <a:blip r:embed="rId4" cstate="print"/>
          <a:srcRect b="13989"/>
          <a:stretch>
            <a:fillRect/>
          </a:stretch>
        </p:blipFill>
        <p:spPr bwMode="auto">
          <a:xfrm>
            <a:off x="0" y="1196752"/>
            <a:ext cx="414337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5" cstate="print"/>
          <a:srcRect b="17314"/>
          <a:stretch>
            <a:fillRect/>
          </a:stretch>
        </p:blipFill>
        <p:spPr bwMode="auto">
          <a:xfrm>
            <a:off x="3707904" y="5517232"/>
            <a:ext cx="44279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/>
          <a:srcRect b="40068"/>
          <a:stretch>
            <a:fillRect/>
          </a:stretch>
        </p:blipFill>
        <p:spPr bwMode="auto">
          <a:xfrm>
            <a:off x="5004048" y="2780928"/>
            <a:ext cx="3275856" cy="270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/>
          <a:srcRect b="32167"/>
          <a:stretch>
            <a:fillRect/>
          </a:stretch>
        </p:blipFill>
        <p:spPr bwMode="auto">
          <a:xfrm>
            <a:off x="323527" y="4546820"/>
            <a:ext cx="3273015" cy="212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8" cstate="print"/>
          <a:srcRect r="11665" b="56906"/>
          <a:stretch>
            <a:fillRect/>
          </a:stretch>
        </p:blipFill>
        <p:spPr bwMode="auto">
          <a:xfrm>
            <a:off x="971600" y="3933056"/>
            <a:ext cx="40324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9" cstate="print"/>
          <a:srcRect r="3852" b="29051"/>
          <a:stretch>
            <a:fillRect/>
          </a:stretch>
        </p:blipFill>
        <p:spPr bwMode="auto">
          <a:xfrm>
            <a:off x="4211960" y="1196752"/>
            <a:ext cx="468052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ONS initiatives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024" y="1340768"/>
            <a:ext cx="4176464" cy="4755232"/>
          </a:xfrm>
        </p:spPr>
        <p:txBody>
          <a:bodyPr/>
          <a:lstStyle/>
          <a:p>
            <a:r>
              <a:rPr lang="en-GB" dirty="0"/>
              <a:t>Since Digital Day, ONS has increased their social media presence</a:t>
            </a:r>
            <a:br>
              <a:rPr lang="en-GB" dirty="0"/>
            </a:br>
            <a:endParaRPr lang="en-GB" dirty="0"/>
          </a:p>
          <a:p>
            <a:r>
              <a:rPr lang="en-GB" dirty="0"/>
              <a:t>Now with over 20 ‘tweeting statisticians’ providing a face to accompany the figures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r="182"/>
          <a:stretch>
            <a:fillRect/>
          </a:stretch>
        </p:blipFill>
        <p:spPr bwMode="auto">
          <a:xfrm>
            <a:off x="0" y="1196752"/>
            <a:ext cx="4644008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t="3367"/>
          <a:stretch>
            <a:fillRect/>
          </a:stretch>
        </p:blipFill>
        <p:spPr bwMode="auto">
          <a:xfrm>
            <a:off x="0" y="4062550"/>
            <a:ext cx="4644008" cy="27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3200" dirty="0"/>
          </a:p>
          <a:p>
            <a:pPr>
              <a:buNone/>
            </a:pPr>
            <a:r>
              <a:rPr lang="en-GB" sz="3600" dirty="0"/>
              <a:t>Any questions?</a:t>
            </a:r>
          </a:p>
          <a:p>
            <a:pPr>
              <a:buNone/>
            </a:pPr>
            <a:endParaRPr lang="en-GB" sz="3200" dirty="0"/>
          </a:p>
          <a:p>
            <a:pPr>
              <a:buNone/>
            </a:pPr>
            <a:r>
              <a:rPr lang="en-GB" sz="3200" dirty="0">
                <a:hlinkClick r:id="rId3"/>
              </a:rPr>
              <a:t>michael.hardie@ons.gsi.gov.uk</a:t>
            </a:r>
            <a:endParaRPr lang="en-GB" sz="3200" dirty="0"/>
          </a:p>
          <a:p>
            <a:pPr>
              <a:buNone/>
            </a:pPr>
            <a:endParaRPr lang="en-GB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was ‘Digital Day’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24000"/>
            <a:ext cx="8208912" cy="4572000"/>
          </a:xfrm>
        </p:spPr>
        <p:txBody>
          <a:bodyPr/>
          <a:lstStyle/>
          <a:p>
            <a:r>
              <a:rPr lang="en-GB" sz="2400" dirty="0"/>
              <a:t>Routine publication of Internet Access Households and Individuals statistical bulletin - 7 Aug 2014</a:t>
            </a:r>
          </a:p>
          <a:p>
            <a:r>
              <a:rPr lang="en-GB" sz="2400" dirty="0"/>
              <a:t>Conclusion of work on monitoring e-commerce, in response to EU Task Force chaired by Lord Young of </a:t>
            </a:r>
            <a:r>
              <a:rPr lang="en-GB" sz="2400" dirty="0" err="1"/>
              <a:t>Graffham</a:t>
            </a:r>
            <a:endParaRPr lang="en-GB" sz="2400" dirty="0"/>
          </a:p>
          <a:p>
            <a:r>
              <a:rPr lang="en-GB" b="1" dirty="0"/>
              <a:t>Supported by new products and activities to engage with users in innovative ways to paint a detailed picture of the changing use of digital technology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User personas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5112568"/>
          </a:xfrm>
        </p:spPr>
        <p:txBody>
          <a:bodyPr/>
          <a:lstStyle/>
          <a:p>
            <a:r>
              <a:rPr lang="en-GB" sz="2300" dirty="0"/>
              <a:t>Extensive user research by ONS identified 3 types of users:</a:t>
            </a:r>
            <a:br>
              <a:rPr lang="en-GB" sz="2300" dirty="0"/>
            </a:br>
            <a:endParaRPr lang="en-GB" sz="2300" dirty="0"/>
          </a:p>
          <a:p>
            <a:pPr lvl="1"/>
            <a:r>
              <a:rPr lang="en-GB" sz="1800" b="1" dirty="0"/>
              <a:t>Expert Analysts</a:t>
            </a:r>
            <a:r>
              <a:rPr lang="en-GB" sz="1800" dirty="0"/>
              <a:t> need reliable, high quality data, usually in spreadsheet format.  </a:t>
            </a:r>
            <a:br>
              <a:rPr lang="en-GB" sz="1800" dirty="0"/>
            </a:br>
            <a:r>
              <a:rPr lang="en-GB" sz="1800" dirty="0"/>
              <a:t> </a:t>
            </a:r>
          </a:p>
          <a:p>
            <a:pPr lvl="1"/>
            <a:r>
              <a:rPr lang="en-GB" sz="1800" b="1" dirty="0"/>
              <a:t>Information Foragers</a:t>
            </a:r>
            <a:r>
              <a:rPr lang="en-GB" sz="1800" dirty="0"/>
              <a:t> want high level summaries, narratives and charts to keep up with the latest economic and population data. </a:t>
            </a:r>
            <a:br>
              <a:rPr lang="en-GB" sz="1800" dirty="0"/>
            </a:br>
            <a:endParaRPr lang="en-GB" sz="1800" dirty="0"/>
          </a:p>
          <a:p>
            <a:pPr lvl="1"/>
            <a:r>
              <a:rPr lang="en-GB" sz="1800" b="1" dirty="0"/>
              <a:t>Inquiring Citizens</a:t>
            </a:r>
            <a:r>
              <a:rPr lang="en-GB" sz="1800" dirty="0"/>
              <a:t> want simply-worded, visually engaging summaries, charts and infographics. They engage with social media and browse the ONS site on a smartphone or tablet. </a:t>
            </a:r>
          </a:p>
          <a:p>
            <a:endParaRPr lang="en-GB" sz="2000" b="1" dirty="0"/>
          </a:p>
          <a:p>
            <a:r>
              <a:rPr lang="en-GB" sz="2300" dirty="0"/>
              <a:t>Digital Day aimed to meet the needs of all 3 user groups, with particular focus on inquiring citizens as potential new users of our data</a:t>
            </a:r>
          </a:p>
          <a:p>
            <a:endParaRPr lang="en-GB" sz="2000" b="1" dirty="0"/>
          </a:p>
          <a:p>
            <a:pPr lvl="1">
              <a:buNone/>
            </a:pPr>
            <a:endParaRPr lang="en-GB" sz="1600" b="1" dirty="0"/>
          </a:p>
          <a:p>
            <a:pPr lvl="1"/>
            <a:endParaRPr lang="en-GB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did we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24000"/>
            <a:ext cx="8062664" cy="4572000"/>
          </a:xfrm>
        </p:spPr>
        <p:txBody>
          <a:bodyPr/>
          <a:lstStyle/>
          <a:p>
            <a:r>
              <a:rPr lang="en-GB" dirty="0"/>
              <a:t>Published 4 releases</a:t>
            </a:r>
          </a:p>
          <a:p>
            <a:pPr lvl="1"/>
            <a:r>
              <a:rPr lang="en-GB" dirty="0"/>
              <a:t>Internet Access Households and Individuals statistical bulletin 2014</a:t>
            </a:r>
          </a:p>
          <a:p>
            <a:pPr lvl="1"/>
            <a:r>
              <a:rPr lang="en-GB" dirty="0"/>
              <a:t>Short story on Digital Economy</a:t>
            </a:r>
          </a:p>
          <a:p>
            <a:pPr lvl="1"/>
            <a:r>
              <a:rPr lang="en-GB" dirty="0"/>
              <a:t>Monitoring e-commerce – an explanatory paper proposing a set of indicators to monitor e-commerce, with a dashboard and interactive graphic</a:t>
            </a:r>
          </a:p>
          <a:p>
            <a:pPr lvl="1"/>
            <a:r>
              <a:rPr lang="en-GB" dirty="0"/>
              <a:t>E-commerce: Measuring, Monitoring and Gross Domestic Product </a:t>
            </a:r>
          </a:p>
          <a:p>
            <a:pPr lvl="1"/>
            <a:endParaRPr lang="en-GB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52928" cy="890736"/>
          </a:xfrm>
        </p:spPr>
        <p:txBody>
          <a:bodyPr/>
          <a:lstStyle/>
          <a:p>
            <a:pPr lvl="1"/>
            <a:r>
              <a:rPr lang="en-GB" dirty="0"/>
              <a:t>Statistical bulletin </a:t>
            </a:r>
            <a:br>
              <a:rPr lang="en-GB" sz="22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4755232"/>
          </a:xfrm>
        </p:spPr>
        <p:txBody>
          <a:bodyPr/>
          <a:lstStyle/>
          <a:p>
            <a:r>
              <a:rPr lang="en-GB" dirty="0"/>
              <a:t>Regular annual release</a:t>
            </a:r>
          </a:p>
          <a:p>
            <a:r>
              <a:rPr lang="en-GB" dirty="0"/>
              <a:t>Presents the latest statistics on the public’s use of the Internet, including:</a:t>
            </a:r>
          </a:p>
          <a:p>
            <a:pPr lvl="1"/>
            <a:r>
              <a:rPr lang="en-GB" dirty="0"/>
              <a:t>the percentage of the adult population who use the Internet daily</a:t>
            </a:r>
          </a:p>
          <a:p>
            <a:pPr lvl="1"/>
            <a:r>
              <a:rPr lang="en-GB" dirty="0"/>
              <a:t>the types of purchases made </a:t>
            </a:r>
            <a:br>
              <a:rPr lang="en-GB" dirty="0"/>
            </a:br>
            <a:r>
              <a:rPr lang="en-GB" dirty="0"/>
              <a:t>online</a:t>
            </a:r>
          </a:p>
          <a:p>
            <a:pPr lvl="1"/>
            <a:r>
              <a:rPr lang="en-GB" dirty="0"/>
              <a:t>their awareness of Internet storage</a:t>
            </a:r>
            <a:br>
              <a:rPr lang="en-GB" dirty="0"/>
            </a:br>
            <a:r>
              <a:rPr lang="en-GB" dirty="0"/>
              <a:t>services</a:t>
            </a:r>
          </a:p>
          <a:p>
            <a:r>
              <a:rPr lang="en-GB" dirty="0"/>
              <a:t>Wide range of users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284984"/>
            <a:ext cx="2448272" cy="344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08912" cy="890736"/>
          </a:xfrm>
        </p:spPr>
        <p:txBody>
          <a:bodyPr/>
          <a:lstStyle/>
          <a:p>
            <a:pPr lvl="1"/>
            <a:r>
              <a:rPr lang="en-GB" dirty="0"/>
              <a:t>Digital economy short story</a:t>
            </a:r>
            <a:br>
              <a:rPr lang="en-GB" sz="2400" dirty="0"/>
            </a:b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Setting the scene for Digital Day with headline messages from the 3 releases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54654"/>
          <a:stretch>
            <a:fillRect/>
          </a:stretch>
        </p:blipFill>
        <p:spPr bwMode="auto">
          <a:xfrm>
            <a:off x="0" y="2564904"/>
            <a:ext cx="5220072" cy="3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53348"/>
          <a:stretch>
            <a:fillRect/>
          </a:stretch>
        </p:blipFill>
        <p:spPr bwMode="auto">
          <a:xfrm>
            <a:off x="3812832" y="3429000"/>
            <a:ext cx="5331168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Monitoring e-commerce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400" dirty="0"/>
              <a:t>ONS paper recommended monitoring e-commerce through the following approaches:</a:t>
            </a:r>
          </a:p>
          <a:p>
            <a:pPr>
              <a:buNone/>
            </a:pPr>
            <a:endParaRPr lang="en-GB" sz="2400" dirty="0"/>
          </a:p>
          <a:p>
            <a:r>
              <a:rPr lang="en-GB" sz="2400" dirty="0"/>
              <a:t>Indicator set</a:t>
            </a:r>
          </a:p>
          <a:p>
            <a:endParaRPr lang="en-GB" sz="2400" dirty="0"/>
          </a:p>
          <a:p>
            <a:r>
              <a:rPr lang="en-GB" sz="2400" dirty="0"/>
              <a:t>Dashboard</a:t>
            </a:r>
          </a:p>
          <a:p>
            <a:endParaRPr lang="en-GB" sz="2400" dirty="0"/>
          </a:p>
          <a:p>
            <a:r>
              <a:rPr lang="en-GB" sz="2400" dirty="0"/>
              <a:t>Interactive graphic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Indicator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GB" sz="2300" dirty="0"/>
              <a:t>Key performance indicators</a:t>
            </a:r>
          </a:p>
          <a:p>
            <a:pPr lvl="1"/>
            <a:r>
              <a:rPr lang="en-GB" sz="2000" dirty="0"/>
              <a:t>headline figures on e-commerce performance (monetary value of sales and proportion of turnover)</a:t>
            </a:r>
          </a:p>
          <a:p>
            <a:pPr lvl="1"/>
            <a:endParaRPr lang="en-GB" sz="2000" dirty="0"/>
          </a:p>
          <a:p>
            <a:pPr marL="457200" indent="-457200">
              <a:buFont typeface="+mj-lt"/>
              <a:buAutoNum type="alphaUcPeriod"/>
            </a:pPr>
            <a:r>
              <a:rPr lang="en-GB" sz="2300" dirty="0"/>
              <a:t>Business engagement </a:t>
            </a:r>
          </a:p>
          <a:p>
            <a:pPr lvl="1"/>
            <a:r>
              <a:rPr lang="en-GB" sz="2000" dirty="0"/>
              <a:t>businesses activity associated with e-commerce (differences by size of business, industry, access to websites, broadband etc.)</a:t>
            </a:r>
          </a:p>
          <a:p>
            <a:pPr lvl="1"/>
            <a:endParaRPr lang="en-GB" sz="2000" dirty="0"/>
          </a:p>
          <a:p>
            <a:pPr marL="457200" indent="-457200">
              <a:buFont typeface="+mj-lt"/>
              <a:buAutoNum type="alphaUcPeriod"/>
            </a:pPr>
            <a:r>
              <a:rPr lang="en-GB" sz="2300" dirty="0"/>
              <a:t>Engagement by households and individuals</a:t>
            </a:r>
          </a:p>
          <a:p>
            <a:pPr lvl="1"/>
            <a:r>
              <a:rPr lang="en-GB" sz="2000" dirty="0"/>
              <a:t>activity associated with e-commerce (including adoption of mobile devices and engagement with social media)</a:t>
            </a:r>
          </a:p>
          <a:p>
            <a:pPr lvl="1">
              <a:buFont typeface="Arial" pitchFamily="34" charset="0"/>
              <a:buChar char="•"/>
            </a:pPr>
            <a:endParaRPr lang="en-GB" sz="2000" dirty="0"/>
          </a:p>
          <a:p>
            <a:pPr lvl="1">
              <a:buFont typeface="Arial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ANDARYGAMESETTING" val="&lt;QuandaryGameSetting&gt;&lt;GameOptions&gt;&lt;skipWelcome&gt;False&lt;/skipWelcome&gt;&lt;option Version=&quot;1&quot;&gt;&lt;skipOptionScreen&gt;False&lt;/skipOptionScreen&gt;&lt;scoringOption&gt;0&lt;/scoringOption&gt;&lt;questionPerGame&gt;0&lt;/questionPerGame&gt;&lt;loopGame&gt;off&lt;/loopGame&gt;&lt;timeBetweenGames&gt;0&lt;/timeBetweenGames&gt;&lt;skipWelcomeMovie&gt;False&lt;/skipWelcomeMovie&gt;&lt;gameMode&gt;0&lt;/gameMode&gt;&lt;numTeams&gt;0&lt;/numTeams&gt;&lt;UseTeamsFromParticipantList&gt;True&lt;/UseTeamsFromParticipantList&gt;&lt;/option&gt;&lt;/GameOptions&gt;&lt;QuandaryTopicsStore /&gt;&lt;/QuandaryGameSetting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750</Words>
  <Application>Microsoft Office PowerPoint</Application>
  <PresentationFormat>On-screen Show (4:3)</PresentationFormat>
  <Paragraphs>143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Arial</vt:lpstr>
      <vt:lpstr>Default Design</vt:lpstr>
      <vt:lpstr>PowerPoint Presentation</vt:lpstr>
      <vt:lpstr>Overview</vt:lpstr>
      <vt:lpstr>What was ‘Digital Day’ ?</vt:lpstr>
      <vt:lpstr>User personas</vt:lpstr>
      <vt:lpstr>What did we do?</vt:lpstr>
      <vt:lpstr>Statistical bulletin  </vt:lpstr>
      <vt:lpstr>Digital economy short story </vt:lpstr>
      <vt:lpstr>Monitoring e-commerce</vt:lpstr>
      <vt:lpstr>Indicator set</vt:lpstr>
      <vt:lpstr>PowerPoint Presentation</vt:lpstr>
      <vt:lpstr>Interactive indicators</vt:lpstr>
      <vt:lpstr>E-commerce: measuring, monitoring and gross domestic product</vt:lpstr>
      <vt:lpstr>What else did we do?</vt:lpstr>
      <vt:lpstr>Facebook Q&amp;A</vt:lpstr>
      <vt:lpstr>Infographics</vt:lpstr>
      <vt:lpstr>Infographics</vt:lpstr>
      <vt:lpstr>#digitalday – trending on Twitter across the UK</vt:lpstr>
      <vt:lpstr>Feedback and engagement with users</vt:lpstr>
      <vt:lpstr>What did we learn?</vt:lpstr>
      <vt:lpstr>What did we do next?</vt:lpstr>
      <vt:lpstr>E-commerce user event</vt:lpstr>
      <vt:lpstr>E-commerce user event</vt:lpstr>
      <vt:lpstr>ONS initiatives</vt:lpstr>
      <vt:lpstr>PowerPoint Presentation</vt:lpstr>
    </vt:vector>
  </TitlesOfParts>
  <Company>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Wayne Bryant</dc:creator>
  <cp:lastModifiedBy>Buczek, Kamila</cp:lastModifiedBy>
  <cp:revision>681</cp:revision>
  <dcterms:created xsi:type="dcterms:W3CDTF">2008-03-26T09:53:50Z</dcterms:created>
  <dcterms:modified xsi:type="dcterms:W3CDTF">2019-09-12T10:51:18Z</dcterms:modified>
</cp:coreProperties>
</file>