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2"/>
    <p:sldMasterId id="2147483651" r:id="rId3"/>
  </p:sldMasterIdLst>
  <p:notesMasterIdLst>
    <p:notesMasterId r:id="rId19"/>
  </p:notesMasterIdLst>
  <p:handoutMasterIdLst>
    <p:handoutMasterId r:id="rId20"/>
  </p:handoutMasterIdLst>
  <p:sldIdLst>
    <p:sldId id="309" r:id="rId4"/>
    <p:sldId id="354" r:id="rId5"/>
    <p:sldId id="355" r:id="rId6"/>
    <p:sldId id="357" r:id="rId7"/>
    <p:sldId id="358" r:id="rId8"/>
    <p:sldId id="360" r:id="rId9"/>
    <p:sldId id="365" r:id="rId10"/>
    <p:sldId id="364" r:id="rId11"/>
    <p:sldId id="366" r:id="rId12"/>
    <p:sldId id="346" r:id="rId13"/>
    <p:sldId id="359" r:id="rId14"/>
    <p:sldId id="341" r:id="rId15"/>
    <p:sldId id="343" r:id="rId16"/>
    <p:sldId id="361" r:id="rId17"/>
    <p:sldId id="327" r:id="rId18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6FF"/>
    <a:srgbClr val="DC2824"/>
    <a:srgbClr val="CC0000"/>
    <a:srgbClr val="CC3434"/>
    <a:srgbClr val="00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7" autoAdjust="0"/>
  </p:normalViewPr>
  <p:slideViewPr>
    <p:cSldViewPr>
      <p:cViewPr>
        <p:scale>
          <a:sx n="103" d="100"/>
          <a:sy n="103" d="100"/>
        </p:scale>
        <p:origin x="636" y="-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4" y="143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806" y="-5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4BCC5A-44F0-4755-9A12-93B019FCD5D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EDC7761-31E2-405C-88A9-3C4C286CBB3B}">
      <dgm:prSet phldrT="[Text]"/>
      <dgm:spPr/>
      <dgm:t>
        <a:bodyPr/>
        <a:lstStyle/>
        <a:p>
          <a:r>
            <a:rPr lang="en-GB" dirty="0">
              <a:solidFill>
                <a:schemeClr val="bg1">
                  <a:lumMod val="20000"/>
                  <a:lumOff val="80000"/>
                </a:schemeClr>
              </a:solidFill>
            </a:rPr>
            <a:t>User Survey	</a:t>
          </a:r>
        </a:p>
        <a:p>
          <a:r>
            <a:rPr lang="en-GB" dirty="0">
              <a:solidFill>
                <a:schemeClr val="bg1">
                  <a:lumMod val="20000"/>
                  <a:lumOff val="80000"/>
                </a:schemeClr>
              </a:solidFill>
            </a:rPr>
            <a:t>Scoping stage</a:t>
          </a:r>
        </a:p>
        <a:p>
          <a:r>
            <a:rPr lang="en-GB" dirty="0">
              <a:solidFill>
                <a:schemeClr val="bg1">
                  <a:lumMod val="20000"/>
                  <a:lumOff val="80000"/>
                </a:schemeClr>
              </a:solidFill>
            </a:rPr>
            <a:t>(248 responses)</a:t>
          </a:r>
        </a:p>
      </dgm:t>
    </dgm:pt>
    <dgm:pt modelId="{9856F2B9-EEEC-4BAF-9766-F528D26375E0}" type="parTrans" cxnId="{A07D3AC0-154D-45D4-91D9-0C667D42B323}">
      <dgm:prSet/>
      <dgm:spPr/>
      <dgm:t>
        <a:bodyPr/>
        <a:lstStyle/>
        <a:p>
          <a:endParaRPr lang="en-GB"/>
        </a:p>
      </dgm:t>
    </dgm:pt>
    <dgm:pt modelId="{25B99886-23C4-42A3-A250-1E9035FFD8F9}" type="sibTrans" cxnId="{A07D3AC0-154D-45D4-91D9-0C667D42B323}">
      <dgm:prSet/>
      <dgm:spPr/>
      <dgm:t>
        <a:bodyPr/>
        <a:lstStyle/>
        <a:p>
          <a:endParaRPr lang="en-GB"/>
        </a:p>
      </dgm:t>
    </dgm:pt>
    <dgm:pt modelId="{A243CB2C-B3CD-4013-9F4B-988F8C48DF95}">
      <dgm:prSet phldrT="[Text]"/>
      <dgm:spPr/>
      <dgm:t>
        <a:bodyPr/>
        <a:lstStyle/>
        <a:p>
          <a:r>
            <a:rPr lang="en-GB" baseline="0" dirty="0">
              <a:solidFill>
                <a:schemeClr val="bg1">
                  <a:lumMod val="20000"/>
                  <a:lumOff val="80000"/>
                </a:schemeClr>
              </a:solidFill>
            </a:rPr>
            <a:t>User</a:t>
          </a:r>
          <a:r>
            <a:rPr lang="en-GB" dirty="0"/>
            <a:t> </a:t>
          </a:r>
          <a:r>
            <a:rPr lang="en-GB" baseline="0" dirty="0">
              <a:solidFill>
                <a:schemeClr val="bg1">
                  <a:lumMod val="20000"/>
                  <a:lumOff val="80000"/>
                </a:schemeClr>
              </a:solidFill>
            </a:rPr>
            <a:t>Events</a:t>
          </a:r>
        </a:p>
        <a:p>
          <a:r>
            <a:rPr lang="en-GB" baseline="0" dirty="0">
              <a:solidFill>
                <a:schemeClr val="bg1">
                  <a:lumMod val="20000"/>
                  <a:lumOff val="80000"/>
                </a:schemeClr>
              </a:solidFill>
            </a:rPr>
            <a:t>Pre/early consultation stage</a:t>
          </a:r>
        </a:p>
        <a:p>
          <a:r>
            <a:rPr lang="en-GB" baseline="0" dirty="0">
              <a:solidFill>
                <a:schemeClr val="bg1">
                  <a:lumMod val="20000"/>
                  <a:lumOff val="80000"/>
                </a:schemeClr>
              </a:solidFill>
            </a:rPr>
            <a:t>(150 attendees, 3 events)</a:t>
          </a:r>
        </a:p>
      </dgm:t>
    </dgm:pt>
    <dgm:pt modelId="{BC870DA8-298A-47AC-A80C-AFDB25B1DED8}" type="parTrans" cxnId="{8DC9D939-41C6-4BE5-ABBC-8A3D7F736723}">
      <dgm:prSet/>
      <dgm:spPr/>
      <dgm:t>
        <a:bodyPr/>
        <a:lstStyle/>
        <a:p>
          <a:endParaRPr lang="en-GB"/>
        </a:p>
      </dgm:t>
    </dgm:pt>
    <dgm:pt modelId="{699AFE0A-95F5-48D4-9BC4-A66CBEF1A9EB}" type="sibTrans" cxnId="{8DC9D939-41C6-4BE5-ABBC-8A3D7F736723}">
      <dgm:prSet/>
      <dgm:spPr/>
      <dgm:t>
        <a:bodyPr/>
        <a:lstStyle/>
        <a:p>
          <a:endParaRPr lang="en-GB" dirty="0"/>
        </a:p>
      </dgm:t>
    </dgm:pt>
    <dgm:pt modelId="{CF996A89-E374-4E16-B80F-AFC5023B0608}">
      <dgm:prSet phldrT="[Text]"/>
      <dgm:spPr/>
      <dgm:t>
        <a:bodyPr/>
        <a:lstStyle/>
        <a:p>
          <a:r>
            <a:rPr lang="en-GB" baseline="0" dirty="0">
              <a:solidFill>
                <a:schemeClr val="bg1">
                  <a:lumMod val="20000"/>
                  <a:lumOff val="80000"/>
                </a:schemeClr>
              </a:solidFill>
            </a:rPr>
            <a:t>Government Consultation</a:t>
          </a:r>
        </a:p>
        <a:p>
          <a:r>
            <a:rPr lang="en-GB" baseline="0" dirty="0">
              <a:solidFill>
                <a:schemeClr val="bg1">
                  <a:lumMod val="20000"/>
                  <a:lumOff val="80000"/>
                </a:schemeClr>
              </a:solidFill>
            </a:rPr>
            <a:t>(100 responses)</a:t>
          </a:r>
        </a:p>
      </dgm:t>
    </dgm:pt>
    <dgm:pt modelId="{A196B09E-680F-411A-B4A1-75F9F8BD66EF}" type="parTrans" cxnId="{42A75873-23D1-462F-B6CB-EE7163D99710}">
      <dgm:prSet/>
      <dgm:spPr/>
      <dgm:t>
        <a:bodyPr/>
        <a:lstStyle/>
        <a:p>
          <a:endParaRPr lang="en-GB"/>
        </a:p>
      </dgm:t>
    </dgm:pt>
    <dgm:pt modelId="{EAC91198-378C-42C8-95CB-670D3C30D3E6}" type="sibTrans" cxnId="{42A75873-23D1-462F-B6CB-EE7163D99710}">
      <dgm:prSet/>
      <dgm:spPr/>
      <dgm:t>
        <a:bodyPr/>
        <a:lstStyle/>
        <a:p>
          <a:endParaRPr lang="en-GB"/>
        </a:p>
      </dgm:t>
    </dgm:pt>
    <dgm:pt modelId="{AD777B41-3685-4070-841C-45DD927D8567}" type="pres">
      <dgm:prSet presAssocID="{C94BCC5A-44F0-4755-9A12-93B019FCD5D1}" presName="Name0" presStyleCnt="0">
        <dgm:presLayoutVars>
          <dgm:dir/>
          <dgm:resizeHandles val="exact"/>
        </dgm:presLayoutVars>
      </dgm:prSet>
      <dgm:spPr/>
    </dgm:pt>
    <dgm:pt modelId="{3667880F-AFD1-426B-B734-0EEEC19AFF17}" type="pres">
      <dgm:prSet presAssocID="{7EDC7761-31E2-405C-88A9-3C4C286CBB3B}" presName="node" presStyleLbl="node1" presStyleIdx="0" presStyleCnt="3">
        <dgm:presLayoutVars>
          <dgm:bulletEnabled val="1"/>
        </dgm:presLayoutVars>
      </dgm:prSet>
      <dgm:spPr/>
    </dgm:pt>
    <dgm:pt modelId="{9817DBC2-0008-42EC-9500-34AA185E582E}" type="pres">
      <dgm:prSet presAssocID="{25B99886-23C4-42A3-A250-1E9035FFD8F9}" presName="sibTrans" presStyleLbl="sibTrans2D1" presStyleIdx="0" presStyleCnt="2"/>
      <dgm:spPr/>
    </dgm:pt>
    <dgm:pt modelId="{D11D5098-4C89-41DF-B909-D5C3168C7FDD}" type="pres">
      <dgm:prSet presAssocID="{25B99886-23C4-42A3-A250-1E9035FFD8F9}" presName="connectorText" presStyleLbl="sibTrans2D1" presStyleIdx="0" presStyleCnt="2"/>
      <dgm:spPr/>
    </dgm:pt>
    <dgm:pt modelId="{78DC3211-E8BB-4AFC-9FCA-A799090F05BF}" type="pres">
      <dgm:prSet presAssocID="{A243CB2C-B3CD-4013-9F4B-988F8C48DF95}" presName="node" presStyleLbl="node1" presStyleIdx="1" presStyleCnt="3">
        <dgm:presLayoutVars>
          <dgm:bulletEnabled val="1"/>
        </dgm:presLayoutVars>
      </dgm:prSet>
      <dgm:spPr/>
    </dgm:pt>
    <dgm:pt modelId="{707FBEFD-645B-4B6C-AB16-437B67B24DC9}" type="pres">
      <dgm:prSet presAssocID="{699AFE0A-95F5-48D4-9BC4-A66CBEF1A9EB}" presName="sibTrans" presStyleLbl="sibTrans2D1" presStyleIdx="1" presStyleCnt="2"/>
      <dgm:spPr/>
    </dgm:pt>
    <dgm:pt modelId="{64912D39-599F-4E8E-839D-AEA4CF81CE5C}" type="pres">
      <dgm:prSet presAssocID="{699AFE0A-95F5-48D4-9BC4-A66CBEF1A9EB}" presName="connectorText" presStyleLbl="sibTrans2D1" presStyleIdx="1" presStyleCnt="2"/>
      <dgm:spPr/>
    </dgm:pt>
    <dgm:pt modelId="{7073047E-E8DD-434D-9876-A15852185BFB}" type="pres">
      <dgm:prSet presAssocID="{CF996A89-E374-4E16-B80F-AFC5023B0608}" presName="node" presStyleLbl="node1" presStyleIdx="2" presStyleCnt="3">
        <dgm:presLayoutVars>
          <dgm:bulletEnabled val="1"/>
        </dgm:presLayoutVars>
      </dgm:prSet>
      <dgm:spPr/>
    </dgm:pt>
  </dgm:ptLst>
  <dgm:cxnLst>
    <dgm:cxn modelId="{3A89A705-C12D-4A9A-A034-1E187D5CA51A}" type="presOf" srcId="{A243CB2C-B3CD-4013-9F4B-988F8C48DF95}" destId="{78DC3211-E8BB-4AFC-9FCA-A799090F05BF}" srcOrd="0" destOrd="0" presId="urn:microsoft.com/office/officeart/2005/8/layout/process1"/>
    <dgm:cxn modelId="{BDC31111-A64B-4F83-8B88-60B64341B1EC}" type="presOf" srcId="{25B99886-23C4-42A3-A250-1E9035FFD8F9}" destId="{D11D5098-4C89-41DF-B909-D5C3168C7FDD}" srcOrd="1" destOrd="0" presId="urn:microsoft.com/office/officeart/2005/8/layout/process1"/>
    <dgm:cxn modelId="{C06F2E30-1B48-4692-8BC3-4A107CB85612}" type="presOf" srcId="{699AFE0A-95F5-48D4-9BC4-A66CBEF1A9EB}" destId="{64912D39-599F-4E8E-839D-AEA4CF81CE5C}" srcOrd="1" destOrd="0" presId="urn:microsoft.com/office/officeart/2005/8/layout/process1"/>
    <dgm:cxn modelId="{8F28CB37-61F7-444C-AD4F-7900F2D420AC}" type="presOf" srcId="{699AFE0A-95F5-48D4-9BC4-A66CBEF1A9EB}" destId="{707FBEFD-645B-4B6C-AB16-437B67B24DC9}" srcOrd="0" destOrd="0" presId="urn:microsoft.com/office/officeart/2005/8/layout/process1"/>
    <dgm:cxn modelId="{8DC9D939-41C6-4BE5-ABBC-8A3D7F736723}" srcId="{C94BCC5A-44F0-4755-9A12-93B019FCD5D1}" destId="{A243CB2C-B3CD-4013-9F4B-988F8C48DF95}" srcOrd="1" destOrd="0" parTransId="{BC870DA8-298A-47AC-A80C-AFDB25B1DED8}" sibTransId="{699AFE0A-95F5-48D4-9BC4-A66CBEF1A9EB}"/>
    <dgm:cxn modelId="{27F3504A-A94C-4546-9BCA-8820EC921A16}" type="presOf" srcId="{25B99886-23C4-42A3-A250-1E9035FFD8F9}" destId="{9817DBC2-0008-42EC-9500-34AA185E582E}" srcOrd="0" destOrd="0" presId="urn:microsoft.com/office/officeart/2005/8/layout/process1"/>
    <dgm:cxn modelId="{42A75873-23D1-462F-B6CB-EE7163D99710}" srcId="{C94BCC5A-44F0-4755-9A12-93B019FCD5D1}" destId="{CF996A89-E374-4E16-B80F-AFC5023B0608}" srcOrd="2" destOrd="0" parTransId="{A196B09E-680F-411A-B4A1-75F9F8BD66EF}" sibTransId="{EAC91198-378C-42C8-95CB-670D3C30D3E6}"/>
    <dgm:cxn modelId="{48C18882-DAC6-4524-9A9E-50C097468CF5}" type="presOf" srcId="{CF996A89-E374-4E16-B80F-AFC5023B0608}" destId="{7073047E-E8DD-434D-9876-A15852185BFB}" srcOrd="0" destOrd="0" presId="urn:microsoft.com/office/officeart/2005/8/layout/process1"/>
    <dgm:cxn modelId="{F0FD59A0-2D61-412E-BC28-2E5D1B336EB4}" type="presOf" srcId="{7EDC7761-31E2-405C-88A9-3C4C286CBB3B}" destId="{3667880F-AFD1-426B-B734-0EEEC19AFF17}" srcOrd="0" destOrd="0" presId="urn:microsoft.com/office/officeart/2005/8/layout/process1"/>
    <dgm:cxn modelId="{A07D3AC0-154D-45D4-91D9-0C667D42B323}" srcId="{C94BCC5A-44F0-4755-9A12-93B019FCD5D1}" destId="{7EDC7761-31E2-405C-88A9-3C4C286CBB3B}" srcOrd="0" destOrd="0" parTransId="{9856F2B9-EEEC-4BAF-9766-F528D26375E0}" sibTransId="{25B99886-23C4-42A3-A250-1E9035FFD8F9}"/>
    <dgm:cxn modelId="{B5F178DE-DF4D-4D74-8DA9-860DF4538B12}" type="presOf" srcId="{C94BCC5A-44F0-4755-9A12-93B019FCD5D1}" destId="{AD777B41-3685-4070-841C-45DD927D8567}" srcOrd="0" destOrd="0" presId="urn:microsoft.com/office/officeart/2005/8/layout/process1"/>
    <dgm:cxn modelId="{9E60A04F-0EEA-4906-B2B9-B920AA0A0C5A}" type="presParOf" srcId="{AD777B41-3685-4070-841C-45DD927D8567}" destId="{3667880F-AFD1-426B-B734-0EEEC19AFF17}" srcOrd="0" destOrd="0" presId="urn:microsoft.com/office/officeart/2005/8/layout/process1"/>
    <dgm:cxn modelId="{563985CE-D309-46B6-AEB3-61A2FD698675}" type="presParOf" srcId="{AD777B41-3685-4070-841C-45DD927D8567}" destId="{9817DBC2-0008-42EC-9500-34AA185E582E}" srcOrd="1" destOrd="0" presId="urn:microsoft.com/office/officeart/2005/8/layout/process1"/>
    <dgm:cxn modelId="{FD537427-78B1-480F-AEC6-99C5F11F6215}" type="presParOf" srcId="{9817DBC2-0008-42EC-9500-34AA185E582E}" destId="{D11D5098-4C89-41DF-B909-D5C3168C7FDD}" srcOrd="0" destOrd="0" presId="urn:microsoft.com/office/officeart/2005/8/layout/process1"/>
    <dgm:cxn modelId="{85246FC1-99A2-4190-9A6D-94598C29CD22}" type="presParOf" srcId="{AD777B41-3685-4070-841C-45DD927D8567}" destId="{78DC3211-E8BB-4AFC-9FCA-A799090F05BF}" srcOrd="2" destOrd="0" presId="urn:microsoft.com/office/officeart/2005/8/layout/process1"/>
    <dgm:cxn modelId="{1C2715F8-A4CB-47EA-80A9-539C2BB44EE8}" type="presParOf" srcId="{AD777B41-3685-4070-841C-45DD927D8567}" destId="{707FBEFD-645B-4B6C-AB16-437B67B24DC9}" srcOrd="3" destOrd="0" presId="urn:microsoft.com/office/officeart/2005/8/layout/process1"/>
    <dgm:cxn modelId="{36C6545C-9943-4DB9-9074-9525D692E70D}" type="presParOf" srcId="{707FBEFD-645B-4B6C-AB16-437B67B24DC9}" destId="{64912D39-599F-4E8E-839D-AEA4CF81CE5C}" srcOrd="0" destOrd="0" presId="urn:microsoft.com/office/officeart/2005/8/layout/process1"/>
    <dgm:cxn modelId="{69D24D18-BA1F-4150-8A4D-00C088075E69}" type="presParOf" srcId="{AD777B41-3685-4070-841C-45DD927D8567}" destId="{7073047E-E8DD-434D-9876-A15852185BF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7880F-AFD1-426B-B734-0EEEC19AFF17}">
      <dsp:nvSpPr>
        <dsp:cNvPr id="0" name=""/>
        <dsp:cNvSpPr/>
      </dsp:nvSpPr>
      <dsp:spPr>
        <a:xfrm>
          <a:off x="6392" y="423309"/>
          <a:ext cx="1910532" cy="1952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bg1">
                  <a:lumMod val="20000"/>
                  <a:lumOff val="80000"/>
                </a:schemeClr>
              </a:solidFill>
            </a:rPr>
            <a:t>User Survey	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bg1">
                  <a:lumMod val="20000"/>
                  <a:lumOff val="80000"/>
                </a:schemeClr>
              </a:solidFill>
            </a:rPr>
            <a:t>Scoping stage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bg1">
                  <a:lumMod val="20000"/>
                  <a:lumOff val="80000"/>
                </a:schemeClr>
              </a:solidFill>
            </a:rPr>
            <a:t>(248 responses)</a:t>
          </a:r>
        </a:p>
      </dsp:txBody>
      <dsp:txXfrm>
        <a:off x="62350" y="479267"/>
        <a:ext cx="1798616" cy="1840409"/>
      </dsp:txXfrm>
    </dsp:sp>
    <dsp:sp modelId="{9817DBC2-0008-42EC-9500-34AA185E582E}">
      <dsp:nvSpPr>
        <dsp:cNvPr id="0" name=""/>
        <dsp:cNvSpPr/>
      </dsp:nvSpPr>
      <dsp:spPr>
        <a:xfrm>
          <a:off x="2107977" y="1162566"/>
          <a:ext cx="405032" cy="473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2107977" y="1257328"/>
        <a:ext cx="283522" cy="284288"/>
      </dsp:txXfrm>
    </dsp:sp>
    <dsp:sp modelId="{78DC3211-E8BB-4AFC-9FCA-A799090F05BF}">
      <dsp:nvSpPr>
        <dsp:cNvPr id="0" name=""/>
        <dsp:cNvSpPr/>
      </dsp:nvSpPr>
      <dsp:spPr>
        <a:xfrm>
          <a:off x="2681137" y="423309"/>
          <a:ext cx="1910532" cy="1952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baseline="0" dirty="0">
              <a:solidFill>
                <a:schemeClr val="bg1">
                  <a:lumMod val="20000"/>
                  <a:lumOff val="80000"/>
                </a:schemeClr>
              </a:solidFill>
            </a:rPr>
            <a:t>User</a:t>
          </a:r>
          <a:r>
            <a:rPr lang="en-GB" sz="1800" kern="1200" dirty="0"/>
            <a:t> </a:t>
          </a:r>
          <a:r>
            <a:rPr lang="en-GB" sz="1800" kern="1200" baseline="0" dirty="0">
              <a:solidFill>
                <a:schemeClr val="bg1">
                  <a:lumMod val="20000"/>
                  <a:lumOff val="80000"/>
                </a:schemeClr>
              </a:solidFill>
            </a:rPr>
            <a:t>Events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baseline="0" dirty="0">
              <a:solidFill>
                <a:schemeClr val="bg1">
                  <a:lumMod val="20000"/>
                  <a:lumOff val="80000"/>
                </a:schemeClr>
              </a:solidFill>
            </a:rPr>
            <a:t>Pre/early consultation stage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baseline="0" dirty="0">
              <a:solidFill>
                <a:schemeClr val="bg1">
                  <a:lumMod val="20000"/>
                  <a:lumOff val="80000"/>
                </a:schemeClr>
              </a:solidFill>
            </a:rPr>
            <a:t>(150 attendees, 3 events)</a:t>
          </a:r>
        </a:p>
      </dsp:txBody>
      <dsp:txXfrm>
        <a:off x="2737095" y="479267"/>
        <a:ext cx="1798616" cy="1840409"/>
      </dsp:txXfrm>
    </dsp:sp>
    <dsp:sp modelId="{707FBEFD-645B-4B6C-AB16-437B67B24DC9}">
      <dsp:nvSpPr>
        <dsp:cNvPr id="0" name=""/>
        <dsp:cNvSpPr/>
      </dsp:nvSpPr>
      <dsp:spPr>
        <a:xfrm>
          <a:off x="4782723" y="1162566"/>
          <a:ext cx="405032" cy="473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4782723" y="1257328"/>
        <a:ext cx="283522" cy="284288"/>
      </dsp:txXfrm>
    </dsp:sp>
    <dsp:sp modelId="{7073047E-E8DD-434D-9876-A15852185BFB}">
      <dsp:nvSpPr>
        <dsp:cNvPr id="0" name=""/>
        <dsp:cNvSpPr/>
      </dsp:nvSpPr>
      <dsp:spPr>
        <a:xfrm>
          <a:off x="5355883" y="423309"/>
          <a:ext cx="1910532" cy="1952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baseline="0" dirty="0">
              <a:solidFill>
                <a:schemeClr val="bg1">
                  <a:lumMod val="20000"/>
                  <a:lumOff val="80000"/>
                </a:schemeClr>
              </a:solidFill>
            </a:rPr>
            <a:t>Government Consultation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baseline="0" dirty="0">
              <a:solidFill>
                <a:schemeClr val="bg1">
                  <a:lumMod val="20000"/>
                  <a:lumOff val="80000"/>
                </a:schemeClr>
              </a:solidFill>
            </a:rPr>
            <a:t>(100 responses)</a:t>
          </a:r>
        </a:p>
      </dsp:txBody>
      <dsp:txXfrm>
        <a:off x="5411841" y="479267"/>
        <a:ext cx="1798616" cy="1840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1FB4EBA-0F48-4991-883B-F8E949891197}" type="datetimeFigureOut">
              <a:rPr lang="en-GB"/>
              <a:pPr>
                <a:defRPr/>
              </a:pPr>
              <a:t>12/09/2019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C82C518-BA16-4282-9385-D3AF14D871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477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BB709F9-925E-45CE-8348-38A472273F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05343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en-GB" sz="1200" dirty="0"/>
              <a:t>The Department for Communities and Local Government (DCLG) published the Indices of Deprivation 2015 in September 2015</a:t>
            </a:r>
          </a:p>
          <a:p>
            <a:pPr marL="0" indent="0">
              <a:defRPr/>
            </a:pPr>
            <a:endParaRPr lang="en-GB" sz="1200" dirty="0"/>
          </a:p>
          <a:p>
            <a:pPr>
              <a:buFont typeface="Arial" pitchFamily="34" charset="0"/>
              <a:buNone/>
              <a:defRPr/>
            </a:pPr>
            <a:r>
              <a:rPr lang="en-GB" sz="1200" dirty="0"/>
              <a:t>The work was conducted by Oxford Consultants for Social Inclusion (OCSI)</a:t>
            </a:r>
          </a:p>
          <a:p>
            <a:pPr>
              <a:buFont typeface="Arial" pitchFamily="34" charset="0"/>
              <a:buChar char="•"/>
              <a:defRPr/>
            </a:pPr>
            <a:endParaRPr lang="en-GB" sz="1200" dirty="0"/>
          </a:p>
          <a:p>
            <a:pPr>
              <a:buFont typeface="Arial" pitchFamily="34" charset="0"/>
              <a:buNone/>
              <a:defRPr/>
            </a:pPr>
            <a:r>
              <a:rPr lang="en-GB" sz="1200" dirty="0" err="1"/>
              <a:t>NatCen</a:t>
            </a:r>
            <a:r>
              <a:rPr lang="en-GB" sz="1200" dirty="0"/>
              <a:t> Social Research input to the user engagement for the update, working</a:t>
            </a:r>
            <a:r>
              <a:rPr lang="en-GB" sz="1200" baseline="0" dirty="0"/>
              <a:t> with OCSI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709F9-925E-45CE-8348-38A472273F9E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127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709F9-925E-45CE-8348-38A472273F9E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934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6564" name="Header Placeholder 3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66565" name="Footer Placeholder 4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6656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6192AB-DCFA-44AB-A95A-F4864C51DB64}" type="slidenum">
              <a:rPr lang="en-GB" altLang="en-US" sz="1200" smtClean="0"/>
              <a:pPr eaLnBrk="1" hangingPunct="1"/>
              <a:t>15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709F9-925E-45CE-8348-38A472273F9E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388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/>
            <a:r>
              <a:rPr lang="en-GB" sz="1200" b="1" dirty="0">
                <a:solidFill>
                  <a:schemeClr val="tx2"/>
                </a:solidFill>
              </a:rPr>
              <a:t>Examples of uses</a:t>
            </a:r>
            <a:r>
              <a:rPr lang="en-GB" b="1" dirty="0"/>
              <a:t>: </a:t>
            </a:r>
          </a:p>
          <a:p>
            <a:pPr marL="0" indent="0" algn="l">
              <a:lnSpc>
                <a:spcPts val="1000"/>
              </a:lnSpc>
            </a:pPr>
            <a:endParaRPr lang="en-GB" dirty="0"/>
          </a:p>
          <a:p>
            <a:pPr algn="l"/>
            <a:r>
              <a:rPr lang="en-GB" b="1" dirty="0"/>
              <a:t>(Area-based) targeting</a:t>
            </a:r>
            <a:r>
              <a:rPr lang="en-GB" dirty="0"/>
              <a:t> </a:t>
            </a:r>
          </a:p>
          <a:p>
            <a:pPr algn="l"/>
            <a:r>
              <a:rPr lang="en-GB" dirty="0"/>
              <a:t>for funding/interventions</a:t>
            </a:r>
          </a:p>
          <a:p>
            <a:pPr algn="l">
              <a:lnSpc>
                <a:spcPts val="1000"/>
              </a:lnSpc>
            </a:pPr>
            <a:r>
              <a:rPr lang="en-GB" dirty="0"/>
              <a:t> </a:t>
            </a:r>
          </a:p>
          <a:p>
            <a:pPr algn="l"/>
            <a:r>
              <a:rPr lang="en-GB" dirty="0"/>
              <a:t>Evidence for policies and </a:t>
            </a:r>
            <a:r>
              <a:rPr lang="en-GB" b="1" dirty="0"/>
              <a:t>strategies </a:t>
            </a:r>
            <a:r>
              <a:rPr lang="en-GB" dirty="0"/>
              <a:t> </a:t>
            </a:r>
            <a:r>
              <a:rPr lang="en-GB" dirty="0" err="1"/>
              <a:t>eg</a:t>
            </a:r>
            <a:r>
              <a:rPr lang="en-GB" dirty="0"/>
              <a:t> JSNA</a:t>
            </a:r>
            <a:endParaRPr lang="en-GB" b="1" dirty="0"/>
          </a:p>
          <a:p>
            <a:pPr algn="l">
              <a:lnSpc>
                <a:spcPts val="1000"/>
              </a:lnSpc>
            </a:pPr>
            <a:endParaRPr lang="en-GB" dirty="0"/>
          </a:p>
          <a:p>
            <a:pPr lvl="0" algn="l"/>
            <a:r>
              <a:rPr lang="en-GB" b="1" dirty="0"/>
              <a:t>Funding bids</a:t>
            </a:r>
          </a:p>
          <a:p>
            <a:pPr lvl="0" algn="l">
              <a:lnSpc>
                <a:spcPts val="1000"/>
              </a:lnSpc>
            </a:pPr>
            <a:endParaRPr lang="en-GB" b="1" dirty="0"/>
          </a:p>
          <a:p>
            <a:pPr lvl="0" algn="l"/>
            <a:r>
              <a:rPr lang="en-GB" b="1" dirty="0"/>
              <a:t>Tracking deprived areas</a:t>
            </a:r>
            <a:endParaRPr lang="en-GB" dirty="0"/>
          </a:p>
          <a:p>
            <a:pPr lvl="0" algn="r">
              <a:lnSpc>
                <a:spcPts val="1000"/>
              </a:lnSpc>
            </a:pPr>
            <a:endParaRPr lang="en-GB" dirty="0"/>
          </a:p>
          <a:p>
            <a:pPr lvl="0" algn="l"/>
            <a:r>
              <a:rPr lang="en-GB" dirty="0"/>
              <a:t>Assessing </a:t>
            </a:r>
            <a:r>
              <a:rPr lang="en-GB" b="1" dirty="0"/>
              <a:t>inequalities</a:t>
            </a:r>
            <a:r>
              <a:rPr lang="en-GB" dirty="0"/>
              <a:t> (</a:t>
            </a:r>
            <a:r>
              <a:rPr lang="en-GB" dirty="0" err="1"/>
              <a:t>eg</a:t>
            </a:r>
            <a:r>
              <a:rPr lang="en-GB" dirty="0"/>
              <a:t> Slope Index of Inequality in PHOF)</a:t>
            </a:r>
            <a:endParaRPr lang="en-GB" b="1" dirty="0"/>
          </a:p>
          <a:p>
            <a:pPr marL="0" indent="0" algn="l">
              <a:lnSpc>
                <a:spcPts val="1000"/>
              </a:lnSpc>
            </a:pPr>
            <a:endParaRPr lang="en-GB" dirty="0"/>
          </a:p>
          <a:p>
            <a:pPr algn="l"/>
            <a:r>
              <a:rPr lang="en-GB" sz="1200" dirty="0">
                <a:solidFill>
                  <a:schemeClr val="tx2"/>
                </a:solidFill>
              </a:rPr>
              <a:t>Why people like it </a:t>
            </a:r>
          </a:p>
          <a:p>
            <a:pPr marL="0" indent="0" algn="l">
              <a:lnSpc>
                <a:spcPts val="1000"/>
              </a:lnSpc>
            </a:pPr>
            <a:endParaRPr lang="en-GB" b="1" dirty="0"/>
          </a:p>
          <a:p>
            <a:pPr marL="0" indent="0" algn="l"/>
            <a:r>
              <a:rPr lang="en-GB" dirty="0"/>
              <a:t>“Authoritative, independent,  Government-endorsed”</a:t>
            </a:r>
          </a:p>
          <a:p>
            <a:pPr marL="0" indent="0" algn="l">
              <a:lnSpc>
                <a:spcPts val="1000"/>
              </a:lnSpc>
            </a:pPr>
            <a:endParaRPr lang="en-GB" u="sng" dirty="0"/>
          </a:p>
          <a:p>
            <a:pPr marL="0" indent="0" algn="l"/>
            <a:r>
              <a:rPr lang="en-GB" dirty="0"/>
              <a:t>Accessible; decisions are open to scrutiny</a:t>
            </a:r>
          </a:p>
          <a:p>
            <a:pPr marL="0" indent="0" algn="l">
              <a:lnSpc>
                <a:spcPts val="1000"/>
              </a:lnSpc>
            </a:pPr>
            <a:endParaRPr lang="en-GB" dirty="0"/>
          </a:p>
          <a:p>
            <a:pPr marL="0" indent="0" algn="l"/>
            <a:r>
              <a:rPr lang="en-GB" dirty="0"/>
              <a:t>Speedy, efficient allocation</a:t>
            </a:r>
          </a:p>
          <a:p>
            <a:pPr algn="l"/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709F9-925E-45CE-8348-38A472273F9E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7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sz="1800" dirty="0"/>
          </a:p>
        </p:txBody>
      </p:sp>
      <p:sp>
        <p:nvSpPr>
          <p:cNvPr id="53252" name="Header Placeholder 3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53253" name="Footer Placeholder 4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5325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2734AD-7267-4D37-BF4D-E9AE5E3953B0}" type="slidenum">
              <a:rPr lang="en-GB" sz="1200" smtClean="0"/>
              <a:pPr eaLnBrk="1" hangingPunct="1"/>
              <a:t>4</a:t>
            </a:fld>
            <a:endParaRPr lang="en-GB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709F9-925E-45CE-8348-38A472273F9E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498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Department for Communities and Local Government commissioned Oxford</a:t>
            </a:r>
          </a:p>
          <a:p>
            <a:r>
              <a:rPr lang="en-GB" dirty="0"/>
              <a:t>Consultants for Social Inclusion (OCSI) to review and update the English Indices of</a:t>
            </a:r>
          </a:p>
          <a:p>
            <a:r>
              <a:rPr lang="en-GB" dirty="0"/>
              <a:t>Deprivation 2010. </a:t>
            </a:r>
          </a:p>
          <a:p>
            <a:endParaRPr lang="en-GB" dirty="0"/>
          </a:p>
          <a:p>
            <a:r>
              <a:rPr lang="en-GB" dirty="0"/>
              <a:t> review the indicators included in the Indices of Deprivation 2010 to determine if</a:t>
            </a:r>
          </a:p>
          <a:p>
            <a:r>
              <a:rPr lang="en-GB" dirty="0"/>
              <a:t>they remain fit for purpose, and where there is a clear rationale for doing so,</a:t>
            </a:r>
          </a:p>
          <a:p>
            <a:r>
              <a:rPr lang="en-GB" dirty="0"/>
              <a:t>identify potential changes to the basket of indicators in each domain;</a:t>
            </a:r>
          </a:p>
          <a:p>
            <a:endParaRPr lang="en-GB" dirty="0"/>
          </a:p>
          <a:p>
            <a:r>
              <a:rPr lang="en-GB" dirty="0"/>
              <a:t> assess the current data landscape, identify changes to (or </a:t>
            </a:r>
            <a:r>
              <a:rPr lang="en-GB" dirty="0" err="1"/>
              <a:t>outdatedness</a:t>
            </a:r>
            <a:r>
              <a:rPr lang="en-GB" dirty="0"/>
              <a:t> of)</a:t>
            </a:r>
          </a:p>
          <a:p>
            <a:r>
              <a:rPr lang="en-GB" dirty="0"/>
              <a:t>previously used sources, as well as any new sources;</a:t>
            </a:r>
          </a:p>
          <a:p>
            <a:endParaRPr lang="en-GB" dirty="0"/>
          </a:p>
          <a:p>
            <a:r>
              <a:rPr lang="en-GB" dirty="0"/>
              <a:t> review whether the statistical methods used in the production of the Indices of</a:t>
            </a:r>
          </a:p>
          <a:p>
            <a:r>
              <a:rPr lang="en-GB" dirty="0"/>
              <a:t>Deprivation 2010 are still justified and assess if alternative methods are</a:t>
            </a:r>
          </a:p>
          <a:p>
            <a:r>
              <a:rPr lang="en-GB" dirty="0"/>
              <a:t>available and the strengths and weaknesses of any such alternatives;</a:t>
            </a:r>
          </a:p>
          <a:p>
            <a:endParaRPr lang="en-GB" dirty="0"/>
          </a:p>
          <a:p>
            <a:r>
              <a:rPr lang="en-GB"/>
              <a:t> produce the updated Indices of Deprivation 2015.</a:t>
            </a:r>
          </a:p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709F9-925E-45CE-8348-38A472273F9E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801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709F9-925E-45CE-8348-38A472273F9E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272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Font typeface="Arial"/>
              <a:buNone/>
            </a:pPr>
            <a:r>
              <a:rPr lang="en-US" dirty="0"/>
              <a:t>What works well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endParaRPr lang="en-US" dirty="0"/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Embedding engagement into development work (within a contract) combines expertise and brings meaningful engagement at pace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endParaRPr lang="en-US" dirty="0"/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/>
              <a:t>Surveys allow more open and inclusive user engagement in the early stages of development – rather than wait for formal consultation stage</a:t>
            </a:r>
          </a:p>
          <a:p>
            <a:pPr lvl="2">
              <a:spcAft>
                <a:spcPts val="600"/>
              </a:spcAft>
              <a:buFont typeface="Courier New"/>
              <a:buChar char="o"/>
            </a:pPr>
            <a:r>
              <a:rPr lang="en-US" dirty="0"/>
              <a:t>Helps to have a good user email list</a:t>
            </a:r>
          </a:p>
          <a:p>
            <a:pPr lvl="2">
              <a:spcAft>
                <a:spcPts val="600"/>
              </a:spcAft>
              <a:buFont typeface="Courier New"/>
              <a:buChar char="o"/>
            </a:pPr>
            <a:r>
              <a:rPr lang="en-US" dirty="0"/>
              <a:t>One survey can pitch to general and very technical audience</a:t>
            </a:r>
          </a:p>
          <a:p>
            <a:pPr lvl="2">
              <a:spcAft>
                <a:spcPts val="600"/>
              </a:spcAft>
              <a:buFont typeface="Courier New"/>
              <a:buChar char="o"/>
            </a:pPr>
            <a:r>
              <a:rPr lang="en-US" dirty="0"/>
              <a:t>You can present a technical paper within it and invite ideas</a:t>
            </a:r>
          </a:p>
          <a:p>
            <a:pPr lvl="2">
              <a:spcAft>
                <a:spcPts val="600"/>
              </a:spcAft>
              <a:buFont typeface="Courier New"/>
              <a:buChar char="o"/>
            </a:pPr>
            <a:r>
              <a:rPr lang="en-US" dirty="0"/>
              <a:t>Nice to be able to quantify </a:t>
            </a:r>
            <a:r>
              <a:rPr lang="en-US" dirty="0" err="1"/>
              <a:t>eg</a:t>
            </a:r>
            <a:r>
              <a:rPr lang="en-US" dirty="0"/>
              <a:t> the majority find Indices easy to use (90%) </a:t>
            </a:r>
          </a:p>
          <a:p>
            <a:pPr lvl="2">
              <a:spcAft>
                <a:spcPts val="600"/>
              </a:spcAft>
              <a:buFont typeface="Courier New"/>
              <a:buChar char="o"/>
            </a:pPr>
            <a:r>
              <a:rPr lang="en-US" dirty="0"/>
              <a:t>Formal consultation is important; gives balance but options offered are limited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dirty="0"/>
              <a:t>Face to face is invaluable:</a:t>
            </a:r>
          </a:p>
          <a:p>
            <a:pPr marL="685800" lvl="2" indent="-285750">
              <a:spcAft>
                <a:spcPts val="600"/>
              </a:spcAft>
              <a:buFont typeface="Courier New"/>
              <a:buChar char="o"/>
            </a:pPr>
            <a:r>
              <a:rPr lang="en-US" dirty="0"/>
              <a:t>People hear about/discuss upcoming consultation</a:t>
            </a:r>
          </a:p>
          <a:p>
            <a:pPr marL="685800" lvl="2" indent="-285750">
              <a:spcAft>
                <a:spcPts val="600"/>
              </a:spcAft>
              <a:buFont typeface="Courier New"/>
              <a:buChar char="o"/>
            </a:pPr>
            <a:r>
              <a:rPr lang="en-US" dirty="0"/>
              <a:t>producers are more available to users, and should get out of London</a:t>
            </a:r>
          </a:p>
          <a:p>
            <a:pPr marL="685800" lvl="2" indent="-285750">
              <a:spcAft>
                <a:spcPts val="600"/>
              </a:spcAft>
              <a:buFont typeface="Courier New"/>
              <a:buChar char="o"/>
            </a:pPr>
            <a:r>
              <a:rPr lang="en-US" dirty="0"/>
              <a:t>understand the issues users face, gives </a:t>
            </a:r>
            <a:r>
              <a:rPr lang="en-US" dirty="0" err="1"/>
              <a:t>colour</a:t>
            </a:r>
            <a:r>
              <a:rPr lang="en-US" dirty="0"/>
              <a:t> to survey and consultation</a:t>
            </a:r>
          </a:p>
          <a:p>
            <a:pPr marL="685800" lvl="2" indent="-285750">
              <a:spcAft>
                <a:spcPts val="600"/>
              </a:spcAft>
              <a:buFont typeface="Courier New"/>
              <a:buChar char="o"/>
            </a:pPr>
            <a:r>
              <a:rPr lang="en-US" dirty="0"/>
              <a:t>gives good grasp of how to improve outputs </a:t>
            </a:r>
            <a:r>
              <a:rPr lang="en-US" dirty="0" err="1"/>
              <a:t>eg</a:t>
            </a:r>
            <a:r>
              <a:rPr lang="en-US" dirty="0"/>
              <a:t>  make more accessible, clear, easy to use. Could test examples.</a:t>
            </a:r>
          </a:p>
          <a:p>
            <a:pPr marL="685800" lvl="2" indent="-285750">
              <a:spcAft>
                <a:spcPts val="600"/>
              </a:spcAft>
              <a:buFont typeface="Courier New"/>
              <a:buChar char="o"/>
            </a:pPr>
            <a:r>
              <a:rPr lang="en-US" dirty="0"/>
              <a:t>Could understand appetite for future development and priorities – more blue skies</a:t>
            </a:r>
          </a:p>
          <a:p>
            <a:pPr marL="400050" lvl="2" indent="0">
              <a:spcAft>
                <a:spcPts val="600"/>
              </a:spcAft>
              <a:buFont typeface="Courier New"/>
              <a:buNone/>
            </a:pPr>
            <a:endParaRPr lang="en-US" dirty="0"/>
          </a:p>
          <a:p>
            <a:pPr marL="400050" lvl="2" indent="0">
              <a:spcAft>
                <a:spcPts val="600"/>
              </a:spcAft>
              <a:buFont typeface="Courier New"/>
              <a:buNone/>
            </a:pPr>
            <a:r>
              <a:rPr lang="en-US" dirty="0"/>
              <a:t>What</a:t>
            </a:r>
            <a:r>
              <a:rPr lang="en-US" baseline="0" dirty="0"/>
              <a:t> works less well</a:t>
            </a:r>
          </a:p>
          <a:p>
            <a:pPr marL="400050" lvl="2" indent="0">
              <a:spcAft>
                <a:spcPts val="600"/>
              </a:spcAft>
              <a:buFont typeface="Courier New"/>
              <a:buNone/>
            </a:pPr>
            <a:r>
              <a:rPr lang="en-US" dirty="0"/>
              <a:t>Examples of uses help make the case - including £ involved – but the strongest examples</a:t>
            </a:r>
            <a:r>
              <a:rPr lang="en-US" baseline="0" dirty="0"/>
              <a:t> can come from stakeholder engagement, rather than a survey</a:t>
            </a:r>
            <a:endParaRPr lang="en-US" dirty="0"/>
          </a:p>
          <a:p>
            <a:pPr marL="400050" lvl="2" indent="0">
              <a:spcAft>
                <a:spcPts val="600"/>
              </a:spcAft>
              <a:buFont typeface="Courier New"/>
              <a:buNone/>
            </a:pPr>
            <a:r>
              <a:rPr lang="en-US" dirty="0"/>
              <a:t>But tended to be hearing from those who already use the indices, and</a:t>
            </a:r>
            <a:r>
              <a:rPr lang="en-US" baseline="0" dirty="0"/>
              <a:t> need to make bespoke efforts to </a:t>
            </a:r>
            <a:r>
              <a:rPr lang="en-US" baseline="0" dirty="0" err="1"/>
              <a:t>reacy</a:t>
            </a:r>
            <a:r>
              <a:rPr lang="en-US" baseline="0" dirty="0"/>
              <a:t> specific groups </a:t>
            </a:r>
            <a:r>
              <a:rPr lang="en-US" baseline="0" dirty="0" err="1"/>
              <a:t>eg</a:t>
            </a:r>
            <a:r>
              <a:rPr lang="en-US" baseline="0" dirty="0"/>
              <a:t> academics</a:t>
            </a:r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709F9-925E-45CE-8348-38A472273F9E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625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709F9-925E-45CE-8348-38A472273F9E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16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3" descr="backgroun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trap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0488" y="522288"/>
            <a:ext cx="22320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DCLG_CMYK_SML_AW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15888"/>
            <a:ext cx="205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00" y="2819400"/>
            <a:ext cx="7467600" cy="2667000"/>
          </a:xfrm>
        </p:spPr>
        <p:txBody>
          <a:bodyPr anchor="ctr"/>
          <a:lstStyle>
            <a:lvl1pPr algn="l"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791200"/>
            <a:ext cx="67818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A80C7-03F7-4CA5-8D9A-850699F63B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7013" y="582613"/>
            <a:ext cx="1873250" cy="55133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2500" y="582613"/>
            <a:ext cx="5472113" cy="55133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7CD6C-9AEA-4234-ACE2-27971D0AB0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582613"/>
            <a:ext cx="5783263" cy="941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52500" y="1981200"/>
            <a:ext cx="3671888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6788" y="1981200"/>
            <a:ext cx="3673475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5094BCB-AFB4-4276-BC54-693AE78E3E7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9687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3F415-B993-4508-8250-826563447B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3BEA3-D1CA-43BF-83BC-799549DCD9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E7CB8-8F09-4572-87A0-9276D6D831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1981200"/>
            <a:ext cx="36718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6788" y="1981200"/>
            <a:ext cx="36734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C8C8E-CCBE-4815-BF55-0FF5A63416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3BA28-F2B7-4422-8D42-C08589F2E2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E5011-EFFD-4B8D-881B-C53954C5A8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59BE9-A04F-4F0F-9CD9-8D934CB3EC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23881-9388-40AF-8791-DE4360AB04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4A4CF-4180-4C0E-8FAB-CD1041B12E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7FF6A-66F4-497F-BB94-DA4CFF2C2E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7FBBF-290A-4D3A-9F73-9CE9191478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7013" y="582613"/>
            <a:ext cx="1873250" cy="55133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2500" y="582613"/>
            <a:ext cx="5472113" cy="55133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C42AB-74A3-41D9-B082-D5B208B2B3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DB066-8947-4242-8BE4-2394267DD3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1981200"/>
            <a:ext cx="36718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6788" y="1981200"/>
            <a:ext cx="36734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5DF5E-30F8-4AC1-88BA-AE12A4AE45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5B356-BF0E-42A5-8BBB-0E8379419F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10A80-CF82-4485-BD6B-1BD1465B7D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1DDE0-947E-4FE4-A6A3-70A5347209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BABA6-7BDD-4C3E-BFBE-ACA17F84D1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FB15E-BFD4-483B-A87C-26EC987FF2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7000" y="582613"/>
            <a:ext cx="5783263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2500" y="1981200"/>
            <a:ext cx="74977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897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1363ADA-BB3D-4D76-8A63-6E3542FE51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9" name="Picture 6" descr="DCLG_CMYK_SML_AW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950" y="125413"/>
            <a:ext cx="158432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19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5125" indent="-363538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2pPr>
      <a:lvl3pPr marL="742950" indent="-376238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135063" indent="-390525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1512888" indent="-376238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1970088" indent="-376238" algn="l" rtl="0" fontAlgn="base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427288" indent="-376238" algn="l" rtl="0" fontAlgn="base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2884488" indent="-376238" algn="l" rtl="0" fontAlgn="base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341688" indent="-376238" algn="l" rtl="0" fontAlgn="base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7000" y="582613"/>
            <a:ext cx="5783263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2500" y="1981200"/>
            <a:ext cx="74977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897063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</a:defRPr>
            </a:lvl1pPr>
          </a:lstStyle>
          <a:p>
            <a:pPr>
              <a:defRPr/>
            </a:pPr>
            <a:fld id="{FA3C8B16-60C0-4EFB-A5CB-93128B7625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053" name="Picture 11" descr="DCLG_CMYK_AW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950" y="115888"/>
            <a:ext cx="20161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  <a:ea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  <a:ea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  <a:ea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  <a:ea typeface="ＭＳ Ｐゴシック" charset="-128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  <a:ea typeface="ＭＳ Ｐゴシック" charset="-128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  <a:ea typeface="ＭＳ Ｐゴシック" charset="-128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  <a:ea typeface="ＭＳ Ｐゴシック" charset="-128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5125" indent="-363538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2pPr>
      <a:lvl3pPr marL="742950" indent="-376238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135063" indent="-390525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1512888" indent="-376238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5pPr>
      <a:lvl6pPr marL="1970088" indent="-376238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6pPr>
      <a:lvl7pPr marL="2427288" indent="-376238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7pPr>
      <a:lvl8pPr marL="2884488" indent="-376238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8pPr>
      <a:lvl9pPr marL="3341688" indent="-376238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statistics/english-indices-of-deprivation-201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mailto:Indices.deprivation@communities.gsi.gov.uk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hyperlink" Target="https://www.gov.uk/government/uploads/system/uploads/attachment_data/file/579151/English_Indices_of_Deprivation_2015_-_Frequently_Asked_Questions_Dec_2016.pdf" TargetMode="External"/><Relationship Id="rId18" Type="http://schemas.openxmlformats.org/officeDocument/2006/relationships/hyperlink" Target="https://www.google.co.uk/url?sa=t&amp;rct=j&amp;q=&amp;esrc=s&amp;source=web&amp;cd=3&amp;cad=rja&amp;uact=8&amp;ved=0ahUKEwiFicS5373TAhUhK8AKHcs1C3sQFggvMAI&amp;url=https://www.gov.uk/government/statistics/english-indices-of-deprivation-2015&amp;usg=AFQjCNG2FrEj2wRLYSMWFbGoYQ6yik-TSA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hyperlink" Target="https://www.gov.uk/government/uploads/system/uploads/attachment_data/file/464430/English_Index_of_Multiple_Deprivation_2015_-_Guidance.pdf" TargetMode="External"/><Relationship Id="rId17" Type="http://schemas.openxmlformats.org/officeDocument/2006/relationships/hyperlink" Target="http://dclgapps.communities.gov.uk/imd/idmap.html" TargetMode="External"/><Relationship Id="rId2" Type="http://schemas.openxmlformats.org/officeDocument/2006/relationships/image" Target="../media/image14.png"/><Relationship Id="rId16" Type="http://schemas.openxmlformats.org/officeDocument/2006/relationships/hyperlink" Target="https://www.gov.uk/government/publications/english-indices-of-deprivation-2015-technical-re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hyperlink" Target="https://www.gov.uk/government/uploads/system/uploads/attachment_data/file/464431/English_Index_of_Multiple_Deprivation_2015_-_Infographic.pdf" TargetMode="External"/><Relationship Id="rId5" Type="http://schemas.openxmlformats.org/officeDocument/2006/relationships/image" Target="../media/image17.png"/><Relationship Id="rId15" Type="http://schemas.openxmlformats.org/officeDocument/2006/relationships/hyperlink" Target="https://www.gov.uk/government/publications/english-indices-of-deprivation-2015-research-report" TargetMode="External"/><Relationship Id="rId10" Type="http://schemas.openxmlformats.org/officeDocument/2006/relationships/image" Target="../media/image22.png"/><Relationship Id="rId19" Type="http://schemas.openxmlformats.org/officeDocument/2006/relationships/hyperlink" Target="http://opendatacommunities.org/def/concept/folders/themes/societal-wellbeing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hyperlink" Target="https://www.gov.uk/government/uploads/system/uploads/attachment_data/file/465791/English_Indices_of_Deprivation_2015_-_Statistical_Release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statistics/english-indices-of-deprivation-2015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dices.deprivation@communities.gsi.gov.uk" TargetMode="External"/><Relationship Id="rId4" Type="http://schemas.openxmlformats.org/officeDocument/2006/relationships/hyperlink" Target="https://www.gov.uk/government/collections/english-indices-of-deprivati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icsauthority.gov.uk/archive/assessment/monitoring/administrative-data-and-official-statistics/quality-assurance-toolkit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846640" cy="2667000"/>
          </a:xfrm>
        </p:spPr>
        <p:txBody>
          <a:bodyPr/>
          <a:lstStyle/>
          <a:p>
            <a:r>
              <a:rPr lang="en-GB" dirty="0"/>
              <a:t>English Indices of Deprivation 2015</a:t>
            </a:r>
            <a:br>
              <a:rPr lang="en-GB" dirty="0"/>
            </a:br>
            <a:br>
              <a:rPr lang="en-GB" sz="2400" dirty="0"/>
            </a:br>
            <a:r>
              <a:rPr lang="en-GB" sz="2400" dirty="0"/>
              <a:t>RSS Professional Statisticians Forum,  26</a:t>
            </a:r>
            <a:r>
              <a:rPr lang="en-GB" sz="2400" baseline="30000" dirty="0"/>
              <a:t>th</a:t>
            </a:r>
            <a:r>
              <a:rPr lang="en-GB" sz="2400" dirty="0"/>
              <a:t> April 2017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941168"/>
            <a:ext cx="7704856" cy="1066800"/>
          </a:xfrm>
        </p:spPr>
        <p:txBody>
          <a:bodyPr/>
          <a:lstStyle/>
          <a:p>
            <a:pPr marL="0" indent="0"/>
            <a:endParaRPr lang="en-GB" dirty="0"/>
          </a:p>
          <a:p>
            <a:pPr marL="0" indent="0"/>
            <a:r>
              <a:rPr lang="en-GB" dirty="0">
                <a:solidFill>
                  <a:srgbClr val="FFFFFF"/>
                </a:solidFill>
              </a:rPr>
              <a:t>Baljit Gill, DCLG </a:t>
            </a:r>
          </a:p>
          <a:p>
            <a:pPr marL="0" indent="0"/>
            <a:r>
              <a:rPr lang="en-GB" dirty="0">
                <a:solidFill>
                  <a:srgbClr val="FFFFFF"/>
                </a:solidFill>
              </a:rPr>
              <a:t>Acknowledgements: Dr Tom Smith and Professor Michael Noble (OCSI)</a:t>
            </a:r>
          </a:p>
          <a:p>
            <a:pPr marL="0" indent="0"/>
            <a:r>
              <a:rPr lang="en-GB" dirty="0">
                <a:hlinkClick r:id="rId3"/>
              </a:rPr>
              <a:t>www.gov.uk/government/statistics/english-indices-of-deprivation-2015</a:t>
            </a:r>
            <a:r>
              <a:rPr lang="en-GB" dirty="0"/>
              <a:t> </a:t>
            </a:r>
          </a:p>
          <a:p>
            <a:pPr marL="0" indent="0"/>
            <a:r>
              <a:rPr lang="en-GB" dirty="0">
                <a:hlinkClick r:id="rId4"/>
              </a:rPr>
              <a:t>Indices.deprivation@communities.gsi.gov.uk</a:t>
            </a:r>
            <a:r>
              <a:rPr lang="en-GB" dirty="0"/>
              <a:t>   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791" y="505474"/>
            <a:ext cx="2592289" cy="69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46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engagement and what we learned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98616134"/>
              </p:ext>
            </p:extLst>
          </p:nvPr>
        </p:nvGraphicFramePr>
        <p:xfrm>
          <a:off x="911922" y="836712"/>
          <a:ext cx="7272808" cy="2798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2195736" y="3284984"/>
            <a:ext cx="67687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GB" dirty="0"/>
              <a:t>Broad support for methods and potential new indicators + some suggestions</a:t>
            </a:r>
          </a:p>
          <a:p>
            <a:pPr marL="285750" indent="-285750">
              <a:buFont typeface="Wingdings" charset="2"/>
              <a:buChar char="v"/>
            </a:pPr>
            <a:r>
              <a:rPr lang="en-GB" dirty="0"/>
              <a:t>Majority surveyed find indices easy to use (90%) and easy to interpret (83%) </a:t>
            </a:r>
          </a:p>
          <a:p>
            <a:pPr marL="285750" indent="-285750">
              <a:buFont typeface="Wingdings" charset="2"/>
              <a:buChar char="v"/>
            </a:pPr>
            <a:r>
              <a:rPr lang="en-GB" dirty="0"/>
              <a:t>Most use LSOA (94%) and LA level data (78%)</a:t>
            </a:r>
          </a:p>
          <a:p>
            <a:pPr marL="285750" indent="-285750">
              <a:buFont typeface="Wingdings" charset="2"/>
              <a:buChar char="v"/>
            </a:pPr>
            <a:r>
              <a:rPr lang="en-GB" dirty="0"/>
              <a:t>But they need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GB" dirty="0"/>
              <a:t>non-technical guidance and summaries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GB" dirty="0" err="1"/>
              <a:t>spreadsheets</a:t>
            </a:r>
            <a:r>
              <a:rPr lang="en-GB" dirty="0"/>
              <a:t> and underlying data 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GB" dirty="0"/>
              <a:t>information on tools and resources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GB" dirty="0"/>
              <a:t>advice on using data, especially: </a:t>
            </a:r>
          </a:p>
          <a:p>
            <a:pPr marL="1200150" lvl="2" indent="-285750">
              <a:buFont typeface="Wingdings" charset="2"/>
              <a:buChar char="§"/>
            </a:pPr>
            <a:r>
              <a:rPr lang="en-GB" dirty="0"/>
              <a:t>changes over time</a:t>
            </a:r>
          </a:p>
          <a:p>
            <a:pPr marL="1200150" lvl="2" indent="-285750">
              <a:buFont typeface="Wingdings" charset="2"/>
              <a:buChar char="§"/>
            </a:pPr>
            <a:r>
              <a:rPr lang="en-GB" dirty="0"/>
              <a:t>aggregating geographies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gray">
          <a:xfrm>
            <a:off x="323528" y="3356992"/>
            <a:ext cx="1656184" cy="3429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72000" rIns="72000" bIns="7200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1800" dirty="0">
                <a:solidFill>
                  <a:schemeClr val="accent1"/>
                </a:solidFill>
              </a:rPr>
              <a:t>What the data is used for, how it is accessed and how well it is understood</a:t>
            </a:r>
          </a:p>
          <a:p>
            <a:pPr algn="ctr" eaLnBrk="1" hangingPunct="1"/>
            <a:endParaRPr lang="en-GB" altLang="en-US" sz="1800" dirty="0">
              <a:solidFill>
                <a:schemeClr val="accent1"/>
              </a:solidFill>
            </a:endParaRPr>
          </a:p>
          <a:p>
            <a:pPr algn="ctr" eaLnBrk="1" hangingPunct="1"/>
            <a:r>
              <a:rPr lang="en-GB" altLang="en-US" sz="1800" dirty="0">
                <a:solidFill>
                  <a:schemeClr val="accent1"/>
                </a:solidFill>
                <a:cs typeface="Arial" charset="0"/>
              </a:rPr>
              <a:t>Ideas for updating and strengthening the Indices</a:t>
            </a:r>
            <a:endParaRPr lang="en-US" altLang="en-US" sz="1800" dirty="0">
              <a:solidFill>
                <a:schemeClr val="accent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532" y="6309320"/>
            <a:ext cx="2448271" cy="49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887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582613"/>
            <a:ext cx="5783263" cy="470123"/>
          </a:xfrm>
        </p:spPr>
        <p:txBody>
          <a:bodyPr/>
          <a:lstStyle/>
          <a:p>
            <a:r>
              <a:rPr lang="en-US" dirty="0"/>
              <a:t>Clear communication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843808" y="4365104"/>
            <a:ext cx="1512168" cy="2160240"/>
            <a:chOff x="539552" y="4005064"/>
            <a:chExt cx="1905372" cy="249808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552" y="4005064"/>
              <a:ext cx="1257300" cy="17780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9592" y="4365104"/>
              <a:ext cx="1257300" cy="17780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7624" y="4725144"/>
              <a:ext cx="1257300" cy="1778000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509120"/>
            <a:ext cx="2621979" cy="18722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581128"/>
            <a:ext cx="2520280" cy="16434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4509120"/>
            <a:ext cx="997836" cy="15375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4725144"/>
            <a:ext cx="997836" cy="1537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248" y="1292762"/>
            <a:ext cx="1333500" cy="177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048" y="1292762"/>
            <a:ext cx="1728192" cy="2304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80" y="1292762"/>
            <a:ext cx="1800200" cy="24002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4" y="1268760"/>
            <a:ext cx="1669465" cy="2225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9872" y="1364770"/>
            <a:ext cx="1602178" cy="21362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08304" y="1628800"/>
            <a:ext cx="1333500" cy="177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" name="TextBox 8"/>
          <p:cNvSpPr txBox="1"/>
          <p:nvPr/>
        </p:nvSpPr>
        <p:spPr>
          <a:xfrm>
            <a:off x="251520" y="352501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  <a:hlinkClick r:id="rId11"/>
              </a:rPr>
              <a:t>Infographic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79712" y="352501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hlinkClick r:id="rId12"/>
              </a:rPr>
              <a:t>Guidance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51920" y="352501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hlinkClick r:id="rId13"/>
              </a:rPr>
              <a:t>FAQs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4048" y="359701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hlinkClick r:id="rId14"/>
              </a:rPr>
              <a:t>Stats Release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48264" y="335699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hlinkClick r:id="rId15"/>
              </a:rPr>
              <a:t>Research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>
                <a:solidFill>
                  <a:schemeClr val="accent1"/>
                </a:solidFill>
                <a:hlinkClick r:id="rId16"/>
              </a:rPr>
              <a:t>Technical reports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520" y="63813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hlinkClick r:id="rId17"/>
              </a:rPr>
              <a:t>Explorer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99792" y="638132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hlinkClick r:id="rId18"/>
              </a:rPr>
              <a:t>Data in </a:t>
            </a:r>
            <a:r>
              <a:rPr lang="en-US" dirty="0" err="1">
                <a:solidFill>
                  <a:schemeClr val="accent1"/>
                </a:solidFill>
                <a:hlinkClick r:id="rId18"/>
              </a:rPr>
              <a:t>xls</a:t>
            </a:r>
            <a:r>
              <a:rPr lang="en-US" dirty="0">
                <a:solidFill>
                  <a:schemeClr val="accent1"/>
                </a:solidFill>
                <a:hlinkClick r:id="rId18"/>
              </a:rPr>
              <a:t> </a:t>
            </a:r>
            <a:r>
              <a:rPr lang="en-US" dirty="0" err="1">
                <a:solidFill>
                  <a:schemeClr val="accent1"/>
                </a:solidFill>
                <a:hlinkClick r:id="rId18"/>
              </a:rPr>
              <a:t>csv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60032" y="630932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hlinkClick r:id="rId19"/>
              </a:rPr>
              <a:t>Open (linked) data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92280" y="6309320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hlinkClick r:id="rId18"/>
              </a:rPr>
              <a:t>Underlying data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467544" y="3933056"/>
            <a:ext cx="8064896" cy="5760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      </a:t>
            </a:r>
            <a:r>
              <a:rPr lang="en-US" dirty="0">
                <a:solidFill>
                  <a:srgbClr val="FFFFFF"/>
                </a:solidFill>
              </a:rPr>
              <a:t>Lay user					     Expert</a:t>
            </a:r>
          </a:p>
        </p:txBody>
      </p:sp>
    </p:spTree>
    <p:extLst>
      <p:ext uri="{BB962C8B-B14F-4D97-AF65-F5344CB8AC3E}">
        <p14:creationId xmlns:p14="http://schemas.microsoft.com/office/powerpoint/2010/main" val="1337649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476672"/>
            <a:ext cx="6359327" cy="941387"/>
          </a:xfrm>
        </p:spPr>
        <p:txBody>
          <a:bodyPr/>
          <a:lstStyle/>
          <a:p>
            <a:r>
              <a:rPr lang="en-GB" dirty="0"/>
              <a:t>Indices of Deprivation Explorer</a:t>
            </a:r>
            <a:br>
              <a:rPr lang="en-GB" dirty="0"/>
            </a:br>
            <a:r>
              <a:rPr lang="en-GB" sz="1600" dirty="0"/>
              <a:t>http://</a:t>
            </a:r>
            <a:r>
              <a:rPr lang="en-GB" sz="1600" dirty="0" err="1"/>
              <a:t>dclgapps.communities.gov.uk</a:t>
            </a:r>
            <a:r>
              <a:rPr lang="en-GB" sz="1600" dirty="0"/>
              <a:t>/</a:t>
            </a:r>
            <a:r>
              <a:rPr lang="en-GB" sz="1600" dirty="0" err="1"/>
              <a:t>imd</a:t>
            </a:r>
            <a:r>
              <a:rPr lang="en-GB" sz="1600" dirty="0"/>
              <a:t>/</a:t>
            </a:r>
            <a:r>
              <a:rPr lang="en-GB" sz="1600" dirty="0" err="1"/>
              <a:t>idmap.html</a:t>
            </a:r>
            <a:endParaRPr lang="en-GB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3"/>
          <a:stretch/>
        </p:blipFill>
        <p:spPr bwMode="auto">
          <a:xfrm>
            <a:off x="899592" y="1176293"/>
            <a:ext cx="7491465" cy="534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905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the Indices be used?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6" y="1432274"/>
            <a:ext cx="8801401" cy="353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339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582613"/>
            <a:ext cx="6254527" cy="941387"/>
          </a:xfrm>
        </p:spPr>
        <p:txBody>
          <a:bodyPr/>
          <a:lstStyle/>
          <a:p>
            <a:r>
              <a:rPr lang="en-US" dirty="0"/>
              <a:t>Taking the lead: explaining ‘change over time’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1" t="18922" r="39650" b="13520"/>
          <a:stretch/>
        </p:blipFill>
        <p:spPr bwMode="auto">
          <a:xfrm>
            <a:off x="4499992" y="1412776"/>
            <a:ext cx="3939530" cy="53285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7911" t="15025" r="36761" b="13784"/>
          <a:stretch/>
        </p:blipFill>
        <p:spPr>
          <a:xfrm>
            <a:off x="467544" y="2060848"/>
            <a:ext cx="3230377" cy="406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8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Links and register to receive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28800"/>
            <a:ext cx="7497763" cy="4752528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endParaRPr lang="en-GB" sz="2000" dirty="0"/>
          </a:p>
          <a:p>
            <a:pPr lvl="0">
              <a:buFont typeface="Arial" pitchFamily="34" charset="0"/>
              <a:buChar char="•"/>
            </a:pPr>
            <a:r>
              <a:rPr lang="en-GB" sz="2000" dirty="0"/>
              <a:t>English Indices of Deprivation 2015 published September 2015 </a:t>
            </a:r>
            <a:r>
              <a:rPr lang="en-GB" sz="2000" dirty="0">
                <a:hlinkClick r:id="rId3"/>
              </a:rPr>
              <a:t>https://www.gov.uk/government/statistics/english-indices-of-deprivation-2015</a:t>
            </a:r>
            <a:r>
              <a:rPr lang="en-GB" sz="2000" dirty="0"/>
              <a:t> </a:t>
            </a:r>
          </a:p>
          <a:p>
            <a:pPr marL="400050" lvl="2" indent="0">
              <a:buNone/>
            </a:pPr>
            <a:r>
              <a:rPr lang="en-GB" sz="2000" dirty="0"/>
              <a:t>(See FAQs for links to mapping tools/resources)</a:t>
            </a:r>
          </a:p>
          <a:p>
            <a:pPr lvl="0"/>
            <a:endParaRPr lang="en-GB" sz="2000" dirty="0"/>
          </a:p>
          <a:p>
            <a:pPr lvl="0">
              <a:buFont typeface="Arial" pitchFamily="34" charset="0"/>
              <a:buChar char="•"/>
            </a:pPr>
            <a:r>
              <a:rPr lang="en-GB" sz="2000" dirty="0"/>
              <a:t>More about the Indices including previous versions </a:t>
            </a:r>
            <a:r>
              <a:rPr lang="en-GB" sz="2000" u="sng" dirty="0">
                <a:hlinkClick r:id="rId4"/>
              </a:rPr>
              <a:t>https://www.gov.uk/government/collections/english-indices-of-deprivation</a:t>
            </a:r>
            <a:r>
              <a:rPr lang="en-GB" sz="2000" dirty="0"/>
              <a:t> </a:t>
            </a:r>
          </a:p>
          <a:p>
            <a:pPr lvl="0"/>
            <a:endParaRPr lang="en-GB" sz="2000" dirty="0"/>
          </a:p>
          <a:p>
            <a:pPr>
              <a:buFont typeface="Arial" pitchFamily="34" charset="0"/>
              <a:buChar char="•"/>
            </a:pPr>
            <a:r>
              <a:rPr lang="en-GB" sz="2000" dirty="0"/>
              <a:t>Register to receive alerts, email ‘subscribe’ to </a:t>
            </a:r>
            <a:r>
              <a:rPr lang="en-GB" sz="2000" u="sng" dirty="0">
                <a:hlinkClick r:id="rId5"/>
              </a:rPr>
              <a:t>indices.deprivation@communities.gsi.gov.uk</a:t>
            </a:r>
            <a:r>
              <a:rPr lang="en-GB" sz="2000" dirty="0"/>
              <a:t> </a:t>
            </a:r>
          </a:p>
          <a:p>
            <a:pPr>
              <a:buFont typeface="Arial" pitchFamily="34" charset="0"/>
              <a:buChar char="•"/>
            </a:pPr>
            <a:endParaRPr lang="en-GB" sz="2000" dirty="0"/>
          </a:p>
          <a:p>
            <a:pPr>
              <a:buFont typeface="Arial" pitchFamily="34" charset="0"/>
              <a:buChar char="•"/>
            </a:pPr>
            <a:r>
              <a:rPr lang="en-GB" sz="2000" dirty="0"/>
              <a:t>Queries and feedback: </a:t>
            </a:r>
            <a:r>
              <a:rPr lang="en-GB" sz="2000" u="sng" dirty="0">
                <a:hlinkClick r:id="rId5"/>
              </a:rPr>
              <a:t>indices.deprivation@communities.gsi.gov.uk</a:t>
            </a:r>
            <a:r>
              <a:rPr lang="en-GB" sz="2000" dirty="0"/>
              <a:t> </a:t>
            </a:r>
          </a:p>
          <a:p>
            <a:pPr>
              <a:buFont typeface="Arial" pitchFamily="34" charset="0"/>
              <a:buChar char="•"/>
            </a:pPr>
            <a:endParaRPr lang="en-GB" sz="2000" dirty="0"/>
          </a:p>
          <a:p>
            <a:pPr>
              <a:buFont typeface="Arial" pitchFamily="34" charset="0"/>
              <a:buChar char="•"/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 marL="0" indent="0">
              <a:defRPr/>
            </a:pPr>
            <a:endParaRPr lang="en-GB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609D97-04EE-4307-8EBC-84C1D5AED537}" type="slidenum">
              <a:rPr lang="en-GB" altLang="en-US" sz="1400" smtClean="0"/>
              <a:pPr eaLnBrk="1" hangingPunct="1"/>
              <a:t>15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1593282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I’ll cover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86798"/>
            <a:ext cx="6892952" cy="556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6096" y="2708920"/>
            <a:ext cx="2664296" cy="3447097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What I’ll cover: </a:t>
            </a:r>
          </a:p>
          <a:p>
            <a:endParaRPr lang="en-US" sz="1600" b="1" dirty="0"/>
          </a:p>
          <a:p>
            <a:endParaRPr lang="en-US" sz="1600" b="1" dirty="0">
              <a:solidFill>
                <a:schemeClr val="accent1"/>
              </a:solidFill>
            </a:endParaRPr>
          </a:p>
          <a:p>
            <a:r>
              <a:rPr lang="en-US" sz="1600" b="1" dirty="0">
                <a:solidFill>
                  <a:schemeClr val="accent1"/>
                </a:solidFill>
              </a:rPr>
              <a:t>Intro to the Indices</a:t>
            </a:r>
          </a:p>
          <a:p>
            <a:endParaRPr lang="en-US" sz="1600" b="1" dirty="0">
              <a:solidFill>
                <a:schemeClr val="accent1"/>
              </a:solidFill>
            </a:endParaRPr>
          </a:p>
          <a:p>
            <a:r>
              <a:rPr lang="en-US" sz="1600" b="1" dirty="0">
                <a:solidFill>
                  <a:schemeClr val="accent1"/>
                </a:solidFill>
              </a:rPr>
              <a:t>Quality and QA</a:t>
            </a:r>
          </a:p>
          <a:p>
            <a:endParaRPr lang="en-US" sz="1600" b="1" dirty="0">
              <a:solidFill>
                <a:schemeClr val="accent1"/>
              </a:solidFill>
            </a:endParaRPr>
          </a:p>
          <a:p>
            <a:r>
              <a:rPr lang="en-GB" sz="1600" b="1" dirty="0">
                <a:solidFill>
                  <a:schemeClr val="accent1"/>
                </a:solidFill>
              </a:rPr>
              <a:t>User engagement </a:t>
            </a:r>
          </a:p>
          <a:p>
            <a:endParaRPr lang="en-GB" sz="1600" b="1" dirty="0">
              <a:solidFill>
                <a:schemeClr val="accent1"/>
              </a:solidFill>
            </a:endParaRPr>
          </a:p>
          <a:p>
            <a:r>
              <a:rPr lang="en-US" sz="1600" b="1" dirty="0">
                <a:solidFill>
                  <a:schemeClr val="accent1"/>
                </a:solidFill>
              </a:rPr>
              <a:t>Clear communication</a:t>
            </a:r>
          </a:p>
          <a:p>
            <a:pPr>
              <a:spcAft>
                <a:spcPts val="600"/>
              </a:spcAft>
            </a:pPr>
            <a:endParaRPr lang="en-GB" sz="1600" b="1" dirty="0">
              <a:solidFill>
                <a:schemeClr val="accent1"/>
              </a:solidFill>
            </a:endParaRPr>
          </a:p>
          <a:p>
            <a:pPr>
              <a:spcAft>
                <a:spcPts val="600"/>
              </a:spcAft>
            </a:pPr>
            <a:endParaRPr lang="en-GB" sz="1600" b="1" dirty="0">
              <a:solidFill>
                <a:schemeClr val="accent1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1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5947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189442"/>
            <a:ext cx="6071295" cy="941387"/>
          </a:xfrm>
        </p:spPr>
        <p:txBody>
          <a:bodyPr/>
          <a:lstStyle/>
          <a:p>
            <a:r>
              <a:rPr lang="en-GB" altLang="en-US" dirty="0"/>
              <a:t>The Index of Multiple Deprivation measures </a:t>
            </a:r>
            <a:br>
              <a:rPr lang="en-GB" altLang="en-US" dirty="0"/>
            </a:br>
            <a:r>
              <a:rPr lang="en-GB" altLang="en-US" dirty="0"/>
              <a:t>relative deprivation at neighbourhood level</a:t>
            </a:r>
            <a:br>
              <a:rPr lang="en-GB" altLang="en-US" dirty="0"/>
            </a:b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4151049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456958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0"/>
          <a:stretch/>
        </p:blipFill>
        <p:spPr bwMode="auto">
          <a:xfrm>
            <a:off x="5004048" y="1268760"/>
            <a:ext cx="3796041" cy="480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21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92628F-8A3C-4DE9-91E3-AFD8AE2B1E2F}" type="slidenum">
              <a:rPr lang="en-GB" altLang="en-US" sz="1400" smtClean="0"/>
              <a:pPr eaLnBrk="1" hangingPunct="1"/>
              <a:t>4</a:t>
            </a:fld>
            <a:endParaRPr lang="en-GB" altLang="en-US" sz="1400"/>
          </a:p>
        </p:txBody>
      </p:sp>
      <p:sp>
        <p:nvSpPr>
          <p:cNvPr id="2" name="TextBox 1"/>
          <p:cNvSpPr txBox="1"/>
          <p:nvPr/>
        </p:nvSpPr>
        <p:spPr>
          <a:xfrm>
            <a:off x="2310880" y="333236"/>
            <a:ext cx="64807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200" b="1" dirty="0">
                <a:solidFill>
                  <a:schemeClr val="accent1"/>
                </a:solidFill>
              </a:rPr>
              <a:t>Domains and indicators</a:t>
            </a:r>
          </a:p>
        </p:txBody>
      </p:sp>
      <p:pic>
        <p:nvPicPr>
          <p:cNvPr id="7" name="Picture 6" descr="\\oxford2\shared_projects\P257 IMD 2015\Reports\Figures - Visio\IMD-Figure-DomainsAndIndicatorsTable 2015-09-18.em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19"/>
          <a:stretch/>
        </p:blipFill>
        <p:spPr bwMode="auto">
          <a:xfrm>
            <a:off x="0" y="1628799"/>
            <a:ext cx="5464968" cy="455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\\oxford2\shared_projects\P257 IMD 2015\Reports\Figures - Visio\IMD-Figure-DomainsAndIndicatorsTable 2015-09-18.em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59" b="797"/>
          <a:stretch/>
        </p:blipFill>
        <p:spPr bwMode="auto">
          <a:xfrm>
            <a:off x="4644008" y="3356992"/>
            <a:ext cx="4752528" cy="28336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5724128" y="980728"/>
            <a:ext cx="3067472" cy="2016224"/>
          </a:xfrm>
          <a:prstGeom prst="roundRect">
            <a:avLst/>
          </a:prstGeom>
          <a:solidFill>
            <a:srgbClr val="0070C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rgbClr val="FFFFFF"/>
                </a:solidFill>
              </a:rPr>
              <a:t>Criteria for inclusion of indicators</a:t>
            </a:r>
          </a:p>
          <a:p>
            <a:pPr>
              <a:lnSpc>
                <a:spcPts val="1000"/>
              </a:lnSpc>
            </a:pPr>
            <a:endParaRPr lang="en-GB" sz="1600" dirty="0">
              <a:solidFill>
                <a:srgbClr val="FFFFFF"/>
              </a:solidFill>
            </a:endParaRPr>
          </a:p>
          <a:p>
            <a:r>
              <a:rPr lang="en-GB" sz="1400" dirty="0">
                <a:solidFill>
                  <a:srgbClr val="FFFFFF"/>
                </a:solidFill>
              </a:rPr>
              <a:t>Measures major features of that deprivation</a:t>
            </a:r>
          </a:p>
          <a:p>
            <a:pPr>
              <a:lnSpc>
                <a:spcPts val="1000"/>
              </a:lnSpc>
            </a:pPr>
            <a:endParaRPr lang="en-GB" sz="1400" dirty="0">
              <a:solidFill>
                <a:srgbClr val="FFFFFF"/>
              </a:solidFill>
            </a:endParaRPr>
          </a:p>
          <a:p>
            <a:r>
              <a:rPr lang="en-GB" sz="1400" dirty="0">
                <a:solidFill>
                  <a:srgbClr val="FFFFFF"/>
                </a:solidFill>
              </a:rPr>
              <a:t>Up-to-date, and can be updated</a:t>
            </a:r>
          </a:p>
          <a:p>
            <a:pPr>
              <a:lnSpc>
                <a:spcPts val="1000"/>
              </a:lnSpc>
            </a:pPr>
            <a:endParaRPr lang="en-GB" sz="1400" dirty="0">
              <a:solidFill>
                <a:srgbClr val="FFFFFF"/>
              </a:solidFill>
            </a:endParaRPr>
          </a:p>
          <a:p>
            <a:r>
              <a:rPr lang="en-GB" sz="1400" dirty="0">
                <a:solidFill>
                  <a:srgbClr val="FFFFFF"/>
                </a:solidFill>
              </a:rPr>
              <a:t>Statistically robust at LSOA level, consistent across England</a:t>
            </a:r>
          </a:p>
        </p:txBody>
      </p:sp>
    </p:spTree>
    <p:extLst>
      <p:ext uri="{BB962C8B-B14F-4D97-AF65-F5344CB8AC3E}">
        <p14:creationId xmlns:p14="http://schemas.microsoft.com/office/powerpoint/2010/main" val="50288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582613"/>
            <a:ext cx="6081464" cy="941387"/>
          </a:xfrm>
        </p:spPr>
        <p:txBody>
          <a:bodyPr/>
          <a:lstStyle/>
          <a:p>
            <a:r>
              <a:rPr lang="en-GB" sz="2400" dirty="0"/>
              <a:t>Overview of the methodology used to construct the Indices of Deprivation 2015</a:t>
            </a:r>
            <a:br>
              <a:rPr lang="en-GB" sz="2400" dirty="0">
                <a:latin typeface="Frutiger 45 Light"/>
                <a:ea typeface="Times New Roman"/>
                <a:cs typeface="Times New Roman"/>
              </a:rPr>
            </a:br>
            <a:endParaRPr lang="en-GB" dirty="0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16490"/>
            <a:ext cx="6552728" cy="479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011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Remit: Review and update of the Indices of Deprivation 2010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3717032"/>
            <a:ext cx="7497763" cy="3024336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DCLG’s ambitions: </a:t>
            </a:r>
          </a:p>
          <a:p>
            <a:pPr>
              <a:buFont typeface="Wingdings" charset="2"/>
              <a:buChar char="v"/>
            </a:pPr>
            <a:r>
              <a:rPr lang="en-GB" dirty="0"/>
              <a:t>Publish the most accessible Indices to date</a:t>
            </a:r>
          </a:p>
          <a:p>
            <a:pPr>
              <a:buFont typeface="Wingdings" charset="2"/>
              <a:buChar char="v"/>
            </a:pPr>
            <a:r>
              <a:rPr lang="en-GB" dirty="0"/>
              <a:t>Better informed users: reduce queries</a:t>
            </a:r>
          </a:p>
          <a:p>
            <a:pPr>
              <a:buFont typeface="Wingdings" charset="2"/>
              <a:buChar char="v"/>
            </a:pPr>
            <a:r>
              <a:rPr lang="en-GB" dirty="0"/>
              <a:t>Address some users’ quality concerns</a:t>
            </a:r>
          </a:p>
          <a:p>
            <a:pPr>
              <a:buFont typeface="Wingdings" charset="2"/>
              <a:buChar char="v"/>
            </a:pPr>
            <a:r>
              <a:rPr lang="en-GB" dirty="0"/>
              <a:t>User engagement as part of the update process: understand needs, consult</a:t>
            </a:r>
          </a:p>
          <a:p>
            <a:pPr>
              <a:buFont typeface="Wingdings" charset="2"/>
              <a:buChar char="v"/>
            </a:pPr>
            <a:r>
              <a:rPr lang="en-GB" dirty="0"/>
              <a:t>National Statistics status</a:t>
            </a:r>
          </a:p>
          <a:p>
            <a:endParaRPr lang="en-GB" dirty="0"/>
          </a:p>
          <a:p>
            <a:r>
              <a:rPr lang="en-GB" dirty="0"/>
              <a:t>DCLG commissioned Oxford Consultants for Social Inclusion (OCSI), with </a:t>
            </a:r>
            <a:r>
              <a:rPr lang="en-GB" dirty="0" err="1"/>
              <a:t>NatCen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39552" y="1340768"/>
            <a:ext cx="1800200" cy="2952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Review the </a:t>
            </a:r>
          </a:p>
          <a:p>
            <a:r>
              <a:rPr lang="en-GB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ID 2010 indicators / potential changes to the basket in each domain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55776" y="1340768"/>
            <a:ext cx="1800200" cy="2952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Assess the current data landscape, changes to previous sources, new sources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499992" y="1340768"/>
            <a:ext cx="1800200" cy="2952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Review whether the statistical methods are still justified, assess alternatives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16216" y="1340768"/>
            <a:ext cx="1800200" cy="2952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Produce the updated Indices of Deprivation 2015</a:t>
            </a:r>
          </a:p>
        </p:txBody>
      </p:sp>
    </p:spTree>
    <p:extLst>
      <p:ext uri="{BB962C8B-B14F-4D97-AF65-F5344CB8AC3E}">
        <p14:creationId xmlns:p14="http://schemas.microsoft.com/office/powerpoint/2010/main" val="3541402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404664"/>
            <a:ext cx="5783263" cy="941387"/>
          </a:xfrm>
        </p:spPr>
        <p:txBody>
          <a:bodyPr/>
          <a:lstStyle/>
          <a:p>
            <a:r>
              <a:rPr lang="en-GB" dirty="0"/>
              <a:t>Ensuring and communicating the reliability of the Indices </a:t>
            </a:r>
            <a:br>
              <a:rPr lang="en-GB" dirty="0"/>
            </a:br>
            <a:r>
              <a:rPr lang="en-GB" sz="1600" dirty="0"/>
              <a:t>(See Technical Report </a:t>
            </a:r>
            <a:r>
              <a:rPr lang="en-GB" sz="1600" dirty="0" err="1"/>
              <a:t>ch</a:t>
            </a:r>
            <a:r>
              <a:rPr lang="en-GB" sz="1600" dirty="0"/>
              <a:t> 5 and appendices)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81200"/>
            <a:ext cx="7848872" cy="4760168"/>
          </a:xfrm>
        </p:spPr>
        <p:txBody>
          <a:bodyPr/>
          <a:lstStyle/>
          <a:p>
            <a:endParaRPr lang="en-GB" dirty="0"/>
          </a:p>
          <a:p>
            <a:pPr>
              <a:buFont typeface="Wingdings" charset="2"/>
              <a:buChar char="v"/>
            </a:pPr>
            <a:r>
              <a:rPr lang="en-GB" dirty="0"/>
              <a:t>Putting things in perspective: communicating how the design the of the Indices methodology ensures quality</a:t>
            </a:r>
          </a:p>
          <a:p>
            <a:pPr marL="663575" lvl="2" indent="-285750">
              <a:lnSpc>
                <a:spcPct val="120000"/>
              </a:lnSpc>
              <a:buFont typeface="Wingdings" charset="2"/>
              <a:buChar char="Ø"/>
            </a:pPr>
            <a:r>
              <a:rPr lang="en-GB" dirty="0"/>
              <a:t>Diversity of indicators</a:t>
            </a:r>
          </a:p>
          <a:p>
            <a:pPr marL="663575" lvl="2" indent="-285750">
              <a:lnSpc>
                <a:spcPct val="120000"/>
              </a:lnSpc>
              <a:buFont typeface="Wingdings" charset="2"/>
              <a:buChar char="Ø"/>
            </a:pPr>
            <a:r>
              <a:rPr lang="en-GB" dirty="0"/>
              <a:t>Appropriate and robust indicators, based on well understood data sources</a:t>
            </a:r>
          </a:p>
          <a:p>
            <a:pPr marL="744538" lvl="3" indent="0">
              <a:lnSpc>
                <a:spcPct val="120000"/>
              </a:lnSpc>
              <a:buNone/>
            </a:pPr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: Existing high quality open data sources of National Statistics quality</a:t>
            </a:r>
          </a:p>
          <a:p>
            <a:pPr marL="744538" lvl="3" indent="0">
              <a:lnSpc>
                <a:spcPct val="120000"/>
              </a:lnSpc>
              <a:buNone/>
            </a:pPr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: Established and well-understood administrative data sources</a:t>
            </a:r>
          </a:p>
          <a:p>
            <a:pPr marL="744538" lvl="3" indent="0">
              <a:lnSpc>
                <a:spcPct val="120000"/>
              </a:lnSpc>
              <a:buNone/>
            </a:pPr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: Modelled estimates derived for the Indices developed and quality assured by leading experts</a:t>
            </a:r>
          </a:p>
          <a:p>
            <a:pPr lvl="2">
              <a:buFont typeface="Wingdings" charset="2"/>
              <a:buChar char="Ø"/>
            </a:pPr>
            <a:r>
              <a:rPr lang="en-GB" dirty="0"/>
              <a:t>Estimation techniques to improve reliability of small area data</a:t>
            </a:r>
          </a:p>
          <a:p>
            <a:pPr lvl="2">
              <a:buFont typeface="Wingdings" charset="2"/>
              <a:buChar char="Ø"/>
            </a:pPr>
            <a:r>
              <a:rPr lang="en-GB" dirty="0"/>
              <a:t>Effect of ranking domain scores (for standardisation)</a:t>
            </a:r>
          </a:p>
          <a:p>
            <a:pPr lvl="2">
              <a:buFont typeface="Wingdings" charset="2"/>
              <a:buChar char="Ø"/>
            </a:pPr>
            <a:r>
              <a:rPr lang="en-GB" dirty="0"/>
              <a:t>Exponential transformations: domains don’t completely cancel each other </a:t>
            </a:r>
          </a:p>
          <a:p>
            <a:pPr lvl="2">
              <a:buFont typeface="Wingdings" charset="2"/>
              <a:buChar char="Ø"/>
            </a:pPr>
            <a:r>
              <a:rPr lang="en-GB" dirty="0"/>
              <a:t>Lower weight to domains with modelled indicators </a:t>
            </a:r>
          </a:p>
          <a:p>
            <a:pPr>
              <a:buFont typeface="Wingdings" charset="2"/>
              <a:buChar char="v"/>
            </a:pPr>
            <a:endParaRPr lang="en-GB" dirty="0"/>
          </a:p>
          <a:p>
            <a:pPr>
              <a:buFont typeface="Wingdings" charset="2"/>
              <a:buChar char="v"/>
            </a:pPr>
            <a:r>
              <a:rPr lang="en-GB" dirty="0"/>
              <a:t>Proportionate QA: Setting the level of QA in proportion to the risk and public interest in the outputs: Administrative Data Quality Assurance Toolkit</a:t>
            </a:r>
          </a:p>
          <a:p>
            <a:pPr>
              <a:buFont typeface="Wingdings" charset="2"/>
              <a:buChar char="v"/>
            </a:pPr>
            <a:endParaRPr lang="en-GB" dirty="0"/>
          </a:p>
          <a:p>
            <a:pPr>
              <a:buFont typeface="Wingdings" charset="2"/>
              <a:buChar char="v"/>
            </a:pPr>
            <a:r>
              <a:rPr lang="en-GB" dirty="0"/>
              <a:t>Quality Assurance steps</a:t>
            </a:r>
          </a:p>
          <a:p>
            <a:r>
              <a:rPr lang="en-GB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71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6287319" cy="941387"/>
          </a:xfrm>
        </p:spPr>
        <p:txBody>
          <a:bodyPr/>
          <a:lstStyle/>
          <a:p>
            <a:r>
              <a:rPr lang="en-US" dirty="0"/>
              <a:t>Setting the level of quality assurance using the </a:t>
            </a:r>
            <a:r>
              <a:rPr lang="en-US" dirty="0">
                <a:hlinkClick r:id="rId3"/>
              </a:rPr>
              <a:t>Administrative Data Quality Assurance toolkit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933" t="19986" r="38648" b="12706"/>
          <a:stretch/>
        </p:blipFill>
        <p:spPr>
          <a:xfrm>
            <a:off x="29210" y="1628800"/>
            <a:ext cx="5862394" cy="4450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0152" y="1556792"/>
            <a:ext cx="3203848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IMD </a:t>
            </a:r>
          </a:p>
          <a:p>
            <a:r>
              <a:rPr lang="en-US" dirty="0"/>
              <a:t>Low risk of quality concerns</a:t>
            </a:r>
          </a:p>
          <a:p>
            <a:r>
              <a:rPr lang="en-US" dirty="0"/>
              <a:t>Medium public interest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Domains </a:t>
            </a:r>
          </a:p>
          <a:p>
            <a:r>
              <a:rPr lang="en-US" dirty="0"/>
              <a:t>Low risk of quality concerns</a:t>
            </a:r>
          </a:p>
          <a:p>
            <a:r>
              <a:rPr lang="en-US" dirty="0"/>
              <a:t>Lower/medium public interest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Input Indicators </a:t>
            </a:r>
          </a:p>
          <a:p>
            <a:r>
              <a:rPr lang="en-US" dirty="0"/>
              <a:t>Low to medium quality concerns</a:t>
            </a:r>
          </a:p>
          <a:p>
            <a:r>
              <a:rPr lang="en-US" dirty="0"/>
              <a:t>Lower public interest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Enhanced assurance</a:t>
            </a:r>
            <a:endParaRPr lang="en-US" dirty="0"/>
          </a:p>
          <a:p>
            <a:pPr marL="285750" indent="-285750">
              <a:buFont typeface="Wingdings" charset="2"/>
              <a:buChar char="v"/>
            </a:pPr>
            <a:r>
              <a:rPr lang="en-US" dirty="0"/>
              <a:t>IMD </a:t>
            </a:r>
          </a:p>
          <a:p>
            <a:pPr marL="285750" indent="-285750">
              <a:buFont typeface="Wingdings" charset="2"/>
              <a:buChar char="v"/>
            </a:pPr>
            <a:r>
              <a:rPr lang="en-US" dirty="0"/>
              <a:t>Specific datasets: 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dirty="0"/>
              <a:t>crime domain, 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dirty="0"/>
              <a:t>acute morbidity, 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dirty="0"/>
              <a:t>housing affordability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53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Assurance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 indent="-285750">
              <a:lnSpc>
                <a:spcPct val="120000"/>
              </a:lnSpc>
              <a:buFont typeface="Wingdings" charset="2"/>
              <a:buChar char="v"/>
            </a:pPr>
            <a:r>
              <a:rPr lang="en-GB" dirty="0"/>
              <a:t>Appropriate and robust indicators, based on well understood data sources</a:t>
            </a:r>
          </a:p>
          <a:p>
            <a:pPr>
              <a:lnSpc>
                <a:spcPct val="120000"/>
              </a:lnSpc>
              <a:buFont typeface="Wingdings" charset="2"/>
              <a:buChar char="v"/>
            </a:pPr>
            <a:r>
              <a:rPr lang="en-US" dirty="0" err="1"/>
              <a:t>Minimise</a:t>
            </a:r>
            <a:r>
              <a:rPr lang="en-US" dirty="0"/>
              <a:t> impact of potential bias and error in input data</a:t>
            </a:r>
          </a:p>
          <a:p>
            <a:pPr>
              <a:lnSpc>
                <a:spcPct val="120000"/>
              </a:lnSpc>
              <a:buFont typeface="Wingdings" charset="2"/>
              <a:buChar char="v"/>
            </a:pPr>
            <a:r>
              <a:rPr lang="en-GB" dirty="0"/>
              <a:t>Views of data users</a:t>
            </a:r>
          </a:p>
          <a:p>
            <a:pPr>
              <a:lnSpc>
                <a:spcPct val="120000"/>
              </a:lnSpc>
              <a:buFont typeface="Wingdings" charset="2"/>
              <a:buChar char="v"/>
            </a:pPr>
            <a:r>
              <a:rPr lang="en-GB" dirty="0"/>
              <a:t>Audited, replicable and validated processing steps to construct the indicators, domains and IMD</a:t>
            </a:r>
          </a:p>
          <a:p>
            <a:pPr>
              <a:lnSpc>
                <a:spcPct val="120000"/>
              </a:lnSpc>
              <a:buFont typeface="Wingdings" charset="2"/>
              <a:buChar char="v"/>
            </a:pPr>
            <a:r>
              <a:rPr lang="en-GB" dirty="0"/>
              <a:t>Real world validation of the data inputs and outputs</a:t>
            </a:r>
          </a:p>
          <a:p>
            <a:pPr>
              <a:lnSpc>
                <a:spcPct val="120000"/>
              </a:lnSpc>
              <a:buFont typeface="Wingdings" charset="2"/>
              <a:buChar char="v"/>
            </a:pPr>
            <a:r>
              <a:rPr lang="en-GB" dirty="0"/>
              <a:t>Internal and external QA checks</a:t>
            </a:r>
          </a:p>
          <a:p>
            <a:pPr>
              <a:lnSpc>
                <a:spcPct val="120000"/>
              </a:lnSpc>
              <a:buFont typeface="Wingdings" charset="2"/>
              <a:buChar char="v"/>
            </a:pPr>
            <a:r>
              <a:rPr lang="en-GB" dirty="0"/>
              <a:t>Additional enhanced assurance of specific data sources</a:t>
            </a:r>
          </a:p>
          <a:p>
            <a:pPr>
              <a:lnSpc>
                <a:spcPct val="120000"/>
              </a:lnSpc>
              <a:buFont typeface="Wingdings" charset="2"/>
              <a:buChar char="v"/>
            </a:pPr>
            <a:r>
              <a:rPr lang="en-GB" dirty="0"/>
              <a:t>Roles and responsibilities of the research team and data suppliers</a:t>
            </a:r>
          </a:p>
          <a:p>
            <a:endParaRPr lang="en-GB" dirty="0"/>
          </a:p>
          <a:p>
            <a:pPr>
              <a:buFont typeface="Wingdings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520207"/>
      </p:ext>
    </p:extLst>
  </p:cSld>
  <p:clrMapOvr>
    <a:masterClrMapping/>
  </p:clrMapOvr>
</p:sld>
</file>

<file path=ppt/theme/theme1.xml><?xml version="1.0" encoding="utf-8"?>
<a:theme xmlns:a="http://schemas.openxmlformats.org/drawingml/2006/main" name="1_DCLG_Powerpoint template">
  <a:themeElements>
    <a:clrScheme name="1_DCLG_Powerpoint template 1">
      <a:dk1>
        <a:srgbClr val="000000"/>
      </a:dk1>
      <a:lt1>
        <a:srgbClr val="B2B2B2"/>
      </a:lt1>
      <a:dk2>
        <a:srgbClr val="009999"/>
      </a:dk2>
      <a:lt2>
        <a:srgbClr val="000000"/>
      </a:lt2>
      <a:accent1>
        <a:srgbClr val="009999"/>
      </a:accent1>
      <a:accent2>
        <a:srgbClr val="CC3333"/>
      </a:accent2>
      <a:accent3>
        <a:srgbClr val="D5D5D5"/>
      </a:accent3>
      <a:accent4>
        <a:srgbClr val="000000"/>
      </a:accent4>
      <a:accent5>
        <a:srgbClr val="AACACA"/>
      </a:accent5>
      <a:accent6>
        <a:srgbClr val="B92D2D"/>
      </a:accent6>
      <a:hlink>
        <a:srgbClr val="993366"/>
      </a:hlink>
      <a:folHlink>
        <a:srgbClr val="CC6600"/>
      </a:folHlink>
    </a:clrScheme>
    <a:fontScheme name="1_DCLG_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1_DCLG_Powerpoint template 1">
        <a:dk1>
          <a:srgbClr val="000000"/>
        </a:dk1>
        <a:lt1>
          <a:srgbClr val="B2B2B2"/>
        </a:lt1>
        <a:dk2>
          <a:srgbClr val="009999"/>
        </a:dk2>
        <a:lt2>
          <a:srgbClr val="000000"/>
        </a:lt2>
        <a:accent1>
          <a:srgbClr val="009999"/>
        </a:accent1>
        <a:accent2>
          <a:srgbClr val="CC3333"/>
        </a:accent2>
        <a:accent3>
          <a:srgbClr val="D5D5D5"/>
        </a:accent3>
        <a:accent4>
          <a:srgbClr val="000000"/>
        </a:accent4>
        <a:accent5>
          <a:srgbClr val="AACACA"/>
        </a:accent5>
        <a:accent6>
          <a:srgbClr val="B92D2D"/>
        </a:accent6>
        <a:hlink>
          <a:srgbClr val="993366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CLG_Powerpoint template">
  <a:themeElements>
    <a:clrScheme name="DCLG_Powerpoint template 1">
      <a:dk1>
        <a:srgbClr val="000000"/>
      </a:dk1>
      <a:lt1>
        <a:srgbClr val="B2B2B2"/>
      </a:lt1>
      <a:dk2>
        <a:srgbClr val="009999"/>
      </a:dk2>
      <a:lt2>
        <a:srgbClr val="000000"/>
      </a:lt2>
      <a:accent1>
        <a:srgbClr val="009999"/>
      </a:accent1>
      <a:accent2>
        <a:srgbClr val="CC3333"/>
      </a:accent2>
      <a:accent3>
        <a:srgbClr val="D5D5D5"/>
      </a:accent3>
      <a:accent4>
        <a:srgbClr val="000000"/>
      </a:accent4>
      <a:accent5>
        <a:srgbClr val="AACACA"/>
      </a:accent5>
      <a:accent6>
        <a:srgbClr val="B92D2D"/>
      </a:accent6>
      <a:hlink>
        <a:srgbClr val="993366"/>
      </a:hlink>
      <a:folHlink>
        <a:srgbClr val="CC6600"/>
      </a:folHlink>
    </a:clrScheme>
    <a:fontScheme name="DCLG_Powerpoint 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CLG_Powerpoint template 1">
        <a:dk1>
          <a:srgbClr val="000000"/>
        </a:dk1>
        <a:lt1>
          <a:srgbClr val="B2B2B2"/>
        </a:lt1>
        <a:dk2>
          <a:srgbClr val="009999"/>
        </a:dk2>
        <a:lt2>
          <a:srgbClr val="000000"/>
        </a:lt2>
        <a:accent1>
          <a:srgbClr val="009999"/>
        </a:accent1>
        <a:accent2>
          <a:srgbClr val="CC3333"/>
        </a:accent2>
        <a:accent3>
          <a:srgbClr val="D5D5D5"/>
        </a:accent3>
        <a:accent4>
          <a:srgbClr val="000000"/>
        </a:accent4>
        <a:accent5>
          <a:srgbClr val="AACACA"/>
        </a:accent5>
        <a:accent6>
          <a:srgbClr val="B92D2D"/>
        </a:accent6>
        <a:hlink>
          <a:srgbClr val="993366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8270c081-d9f3-48ae-83c7-c2320a8ca25c"/>
</file>

<file path=customXml/itemProps1.xml><?xml version="1.0" encoding="utf-8"?>
<ds:datastoreItem xmlns:ds="http://schemas.openxmlformats.org/officeDocument/2006/customXml" ds:itemID="{F536FFFE-205A-403A-BB51-2EE0E5DC7862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1231</Words>
  <Application>Microsoft Office PowerPoint</Application>
  <PresentationFormat>On-screen Show (4:3)</PresentationFormat>
  <Paragraphs>214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Courier New</vt:lpstr>
      <vt:lpstr>Frutiger 45 Light</vt:lpstr>
      <vt:lpstr>Wingdings</vt:lpstr>
      <vt:lpstr>1_DCLG_Powerpoint template</vt:lpstr>
      <vt:lpstr>DCLG_Powerpoint template</vt:lpstr>
      <vt:lpstr>English Indices of Deprivation 2015  RSS Professional Statisticians Forum,  26th April 2017</vt:lpstr>
      <vt:lpstr>What I’ll cover</vt:lpstr>
      <vt:lpstr>The Index of Multiple Deprivation measures  relative deprivation at neighbourhood level </vt:lpstr>
      <vt:lpstr>PowerPoint Presentation</vt:lpstr>
      <vt:lpstr>Overview of the methodology used to construct the Indices of Deprivation 2015 </vt:lpstr>
      <vt:lpstr>Remit: Review and update of the Indices of Deprivation 2010</vt:lpstr>
      <vt:lpstr>Ensuring and communicating the reliability of the Indices  (See Technical Report ch 5 and appendices) </vt:lpstr>
      <vt:lpstr>Setting the level of quality assurance using the Administrative Data Quality Assurance toolkit</vt:lpstr>
      <vt:lpstr>Quality Assurance steps</vt:lpstr>
      <vt:lpstr>User engagement and what we learned </vt:lpstr>
      <vt:lpstr>Clear communication</vt:lpstr>
      <vt:lpstr>Indices of Deprivation Explorer http://dclgapps.communities.gov.uk/imd/idmap.html</vt:lpstr>
      <vt:lpstr>How can the Indices be used?</vt:lpstr>
      <vt:lpstr>Taking the lead: explaining ‘change over time’</vt:lpstr>
      <vt:lpstr>Links and register to receive updates</vt:lpstr>
    </vt:vector>
  </TitlesOfParts>
  <Company>DCLG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jhinton</dc:creator>
  <cp:lastModifiedBy>Buczek, Kamila</cp:lastModifiedBy>
  <cp:revision>364</cp:revision>
  <cp:lastPrinted>2015-12-07T10:51:56Z</cp:lastPrinted>
  <dcterms:created xsi:type="dcterms:W3CDTF">2013-01-15T09:16:26Z</dcterms:created>
  <dcterms:modified xsi:type="dcterms:W3CDTF">2019-09-12T11:06:02Z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72992f83-6cd1-414c-99ba-63f579d9f636</vt:lpwstr>
  </property>
  <property fmtid="{D5CDD505-2E9C-101B-9397-08002B2CF9AE}" pid="3" name="bjSaver">
    <vt:lpwstr>KECnPl5aFS1KGuZQn+bVA+Sq6onPuTs+</vt:lpwstr>
  </property>
  <property fmtid="{D5CDD505-2E9C-101B-9397-08002B2CF9AE}" pid="4" name="bjDocumentSecurityLabel">
    <vt:lpwstr>No Marking</vt:lpwstr>
  </property>
</Properties>
</file>