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257" r:id="rId2"/>
    <p:sldId id="328" r:id="rId3"/>
    <p:sldId id="291" r:id="rId4"/>
    <p:sldId id="349" r:id="rId5"/>
    <p:sldId id="278" r:id="rId6"/>
    <p:sldId id="350" r:id="rId7"/>
    <p:sldId id="361" r:id="rId8"/>
    <p:sldId id="263" r:id="rId9"/>
    <p:sldId id="346" r:id="rId10"/>
    <p:sldId id="324" r:id="rId11"/>
    <p:sldId id="357" r:id="rId12"/>
    <p:sldId id="358" r:id="rId13"/>
    <p:sldId id="298" r:id="rId14"/>
    <p:sldId id="330" r:id="rId15"/>
    <p:sldId id="331" r:id="rId16"/>
    <p:sldId id="359" r:id="rId17"/>
    <p:sldId id="334" r:id="rId18"/>
    <p:sldId id="336" r:id="rId19"/>
    <p:sldId id="337" r:id="rId20"/>
    <p:sldId id="338" r:id="rId21"/>
    <p:sldId id="339" r:id="rId22"/>
    <p:sldId id="340" r:id="rId23"/>
    <p:sldId id="341" r:id="rId24"/>
    <p:sldId id="343" r:id="rId25"/>
    <p:sldId id="344" r:id="rId26"/>
    <p:sldId id="345" r:id="rId27"/>
    <p:sldId id="347" r:id="rId28"/>
    <p:sldId id="362" r:id="rId29"/>
    <p:sldId id="355" r:id="rId30"/>
    <p:sldId id="351" r:id="rId31"/>
    <p:sldId id="354" r:id="rId32"/>
    <p:sldId id="363" r:id="rId33"/>
    <p:sldId id="364" r:id="rId34"/>
  </p:sldIdLst>
  <p:sldSz cx="9144000" cy="6858000" type="screen4x3"/>
  <p:notesSz cx="6669088" cy="9802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16" autoAdjust="0"/>
  </p:normalViewPr>
  <p:slideViewPr>
    <p:cSldViewPr>
      <p:cViewPr>
        <p:scale>
          <a:sx n="59" d="100"/>
          <a:sy n="59" d="100"/>
        </p:scale>
        <p:origin x="1896" y="-114"/>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014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0141"/>
          </a:xfrm>
          <a:prstGeom prst="rect">
            <a:avLst/>
          </a:prstGeom>
        </p:spPr>
        <p:txBody>
          <a:bodyPr vert="horz" lIns="91440" tIns="45720" rIns="91440" bIns="45720" rtlCol="0"/>
          <a:lstStyle>
            <a:lvl1pPr algn="r">
              <a:defRPr sz="1200"/>
            </a:lvl1pPr>
          </a:lstStyle>
          <a:p>
            <a:fld id="{F9DE05BB-CA5E-4122-9BFB-9D23872EC70F}" type="datetimeFigureOut">
              <a:rPr lang="en-GB" smtClean="0"/>
              <a:t>12/09/2019</a:t>
            </a:fld>
            <a:endParaRPr lang="en-GB"/>
          </a:p>
        </p:txBody>
      </p:sp>
      <p:sp>
        <p:nvSpPr>
          <p:cNvPr id="4" name="Slide Image Placeholder 3"/>
          <p:cNvSpPr>
            <a:spLocks noGrp="1" noRot="1" noChangeAspect="1"/>
          </p:cNvSpPr>
          <p:nvPr>
            <p:ph type="sldImg" idx="2"/>
          </p:nvPr>
        </p:nvSpPr>
        <p:spPr>
          <a:xfrm>
            <a:off x="884238" y="735013"/>
            <a:ext cx="4900612" cy="36766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56336"/>
            <a:ext cx="5335270" cy="44112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0971"/>
            <a:ext cx="2889938" cy="49014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10971"/>
            <a:ext cx="2889938" cy="490141"/>
          </a:xfrm>
          <a:prstGeom prst="rect">
            <a:avLst/>
          </a:prstGeom>
        </p:spPr>
        <p:txBody>
          <a:bodyPr vert="horz" lIns="91440" tIns="45720" rIns="91440" bIns="45720" rtlCol="0" anchor="b"/>
          <a:lstStyle>
            <a:lvl1pPr algn="r">
              <a:defRPr sz="1200"/>
            </a:lvl1pPr>
          </a:lstStyle>
          <a:p>
            <a:fld id="{3F08760A-0617-4D43-AA08-2BD6A4B80D59}" type="slidenum">
              <a:rPr lang="en-GB" smtClean="0"/>
              <a:t>‹#›</a:t>
            </a:fld>
            <a:endParaRPr lang="en-GB"/>
          </a:p>
        </p:txBody>
      </p:sp>
    </p:spTree>
    <p:extLst>
      <p:ext uri="{BB962C8B-B14F-4D97-AF65-F5344CB8AC3E}">
        <p14:creationId xmlns:p14="http://schemas.microsoft.com/office/powerpoint/2010/main" val="140479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14423">
              <a:defRPr sz="2200">
                <a:solidFill>
                  <a:schemeClr val="tx1"/>
                </a:solidFill>
                <a:latin typeface="Arial" charset="0"/>
                <a:ea typeface="ＭＳ Ｐゴシック" pitchFamily="84" charset="-128"/>
              </a:defRPr>
            </a:lvl1pPr>
            <a:lvl2pPr marL="685817" indent="-263776" defTabSz="914423">
              <a:defRPr sz="2200">
                <a:solidFill>
                  <a:schemeClr val="tx1"/>
                </a:solidFill>
                <a:latin typeface="Arial" charset="0"/>
                <a:ea typeface="ＭＳ Ｐゴシック" pitchFamily="84" charset="-128"/>
              </a:defRPr>
            </a:lvl2pPr>
            <a:lvl3pPr marL="1055103" indent="-211021" defTabSz="914423">
              <a:defRPr sz="2200">
                <a:solidFill>
                  <a:schemeClr val="tx1"/>
                </a:solidFill>
                <a:latin typeface="Arial" charset="0"/>
                <a:ea typeface="ＭＳ Ｐゴシック" pitchFamily="84" charset="-128"/>
              </a:defRPr>
            </a:lvl3pPr>
            <a:lvl4pPr marL="1477145" indent="-211021" defTabSz="914423">
              <a:defRPr sz="2200">
                <a:solidFill>
                  <a:schemeClr val="tx1"/>
                </a:solidFill>
                <a:latin typeface="Arial" charset="0"/>
                <a:ea typeface="ＭＳ Ｐゴシック" pitchFamily="84" charset="-128"/>
              </a:defRPr>
            </a:lvl4pPr>
            <a:lvl5pPr marL="1899186" indent="-211021" defTabSz="914423">
              <a:defRPr sz="2200">
                <a:solidFill>
                  <a:schemeClr val="tx1"/>
                </a:solidFill>
                <a:latin typeface="Arial" charset="0"/>
                <a:ea typeface="ＭＳ Ｐゴシック" pitchFamily="84" charset="-128"/>
              </a:defRPr>
            </a:lvl5pPr>
            <a:lvl6pPr marL="2321227"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6pPr>
            <a:lvl7pPr marL="2743269"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7pPr>
            <a:lvl8pPr marL="3165310"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8pPr>
            <a:lvl9pPr marL="3587351"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9pPr>
          </a:lstStyle>
          <a:p>
            <a:fld id="{434E118C-C1B3-4D6B-AAE2-889F57EF025D}" type="slidenum">
              <a:rPr lang="en-US" sz="1200"/>
              <a:pPr/>
              <a:t>1</a:t>
            </a:fld>
            <a:endParaRPr lang="en-US" sz="1200"/>
          </a:p>
        </p:txBody>
      </p:sp>
      <p:sp>
        <p:nvSpPr>
          <p:cNvPr id="69635" name="Rectangle 7"/>
          <p:cNvSpPr txBox="1">
            <a:spLocks noGrp="1" noChangeArrowheads="1"/>
          </p:cNvSpPr>
          <p:nvPr/>
        </p:nvSpPr>
        <p:spPr bwMode="auto">
          <a:xfrm>
            <a:off x="3778753" y="9313053"/>
            <a:ext cx="2890335" cy="48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a:defRPr sz="2400">
                <a:solidFill>
                  <a:schemeClr val="tx1"/>
                </a:solidFill>
                <a:latin typeface="Arial" charset="0"/>
                <a:ea typeface="ＭＳ Ｐゴシック" pitchFamily="84" charset="-128"/>
              </a:defRPr>
            </a:lvl1pPr>
            <a:lvl2pPr marL="742950" indent="-285750" defTabSz="990600">
              <a:defRPr sz="2400">
                <a:solidFill>
                  <a:schemeClr val="tx1"/>
                </a:solidFill>
                <a:latin typeface="Arial" charset="0"/>
                <a:ea typeface="ＭＳ Ｐゴシック" pitchFamily="84" charset="-128"/>
              </a:defRPr>
            </a:lvl2pPr>
            <a:lvl3pPr marL="1143000" indent="-228600" defTabSz="990600">
              <a:defRPr sz="2400">
                <a:solidFill>
                  <a:schemeClr val="tx1"/>
                </a:solidFill>
                <a:latin typeface="Arial" charset="0"/>
                <a:ea typeface="ＭＳ Ｐゴシック" pitchFamily="84" charset="-128"/>
              </a:defRPr>
            </a:lvl3pPr>
            <a:lvl4pPr marL="1600200" indent="-228600" defTabSz="990600">
              <a:defRPr sz="2400">
                <a:solidFill>
                  <a:schemeClr val="tx1"/>
                </a:solidFill>
                <a:latin typeface="Arial" charset="0"/>
                <a:ea typeface="ＭＳ Ｐゴシック" pitchFamily="84" charset="-128"/>
              </a:defRPr>
            </a:lvl4pPr>
            <a:lvl5pPr marL="2057400" indent="-228600" defTabSz="990600">
              <a:defRPr sz="2400">
                <a:solidFill>
                  <a:schemeClr val="tx1"/>
                </a:solidFill>
                <a:latin typeface="Arial" charset="0"/>
                <a:ea typeface="ＭＳ Ｐゴシック" pitchFamily="84" charset="-128"/>
              </a:defRPr>
            </a:lvl5pPr>
            <a:lvl6pPr marL="25146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0C5D144C-98FD-4A37-BAE3-02FA638583C5}" type="slidenum">
              <a:rPr lang="en-US" sz="1200">
                <a:latin typeface="Times" charset="0"/>
              </a:rPr>
              <a:pPr algn="r"/>
              <a:t>1</a:t>
            </a:fld>
            <a:endParaRPr lang="en-US" sz="1200">
              <a:latin typeface="Times" charset="0"/>
            </a:endParaRPr>
          </a:p>
        </p:txBody>
      </p:sp>
      <p:sp>
        <p:nvSpPr>
          <p:cNvPr id="69636" name="Rectangle 2"/>
          <p:cNvSpPr>
            <a:spLocks noGrp="1" noRot="1" noChangeAspect="1" noChangeArrowheads="1" noTextEdit="1"/>
          </p:cNvSpPr>
          <p:nvPr>
            <p:ph type="sldImg"/>
          </p:nvPr>
        </p:nvSpPr>
        <p:spPr>
          <a:xfrm>
            <a:off x="884238" y="735013"/>
            <a:ext cx="4900612" cy="3676650"/>
          </a:xfrm>
          <a:ln/>
        </p:spPr>
      </p:sp>
      <p:sp>
        <p:nvSpPr>
          <p:cNvPr id="69637" name="Rectangle 3"/>
          <p:cNvSpPr>
            <a:spLocks noGrp="1" noChangeArrowheads="1"/>
          </p:cNvSpPr>
          <p:nvPr>
            <p:ph type="body" idx="1"/>
          </p:nvPr>
        </p:nvSpPr>
        <p:spPr>
          <a:noFill/>
        </p:spPr>
        <p:txBody>
          <a:bodyPr/>
          <a:lstStyle/>
          <a:p>
            <a:pPr eaLnBrk="1" hangingPunct="1"/>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885825" y="736600"/>
            <a:ext cx="4897438" cy="3675063"/>
          </a:xfrm>
          <a:ln/>
        </p:spPr>
      </p:sp>
      <p:sp>
        <p:nvSpPr>
          <p:cNvPr id="82947" name="Notes Placeholder 2"/>
          <p:cNvSpPr>
            <a:spLocks noGrp="1"/>
          </p:cNvSpPr>
          <p:nvPr>
            <p:ph type="body" idx="1"/>
          </p:nvPr>
        </p:nvSpPr>
        <p:spPr>
          <a:noFill/>
        </p:spPr>
        <p:txBody>
          <a:bodyPr/>
          <a:lstStyle/>
          <a:p>
            <a:r>
              <a:rPr lang="en-GB" dirty="0">
                <a:latin typeface="Arial" charset="0"/>
                <a:ea typeface="ＭＳ Ｐゴシック" pitchFamily="84" charset="-128"/>
              </a:rPr>
              <a:t>Conceptual review – academics review concept of deprivation. Were we still measuring the right things…</a:t>
            </a:r>
          </a:p>
          <a:p>
            <a:endParaRPr lang="en-GB" dirty="0">
              <a:latin typeface="Arial" charset="0"/>
              <a:ea typeface="ＭＳ Ｐゴシック" pitchFamily="84" charset="-128"/>
            </a:endParaRPr>
          </a:p>
          <a:p>
            <a:r>
              <a:rPr lang="en-GB" dirty="0">
                <a:latin typeface="Arial" charset="0"/>
                <a:ea typeface="ＭＳ Ｐゴシック" pitchFamily="84" charset="-128"/>
              </a:rPr>
              <a:t>Phase 1 – domain groups set-up to review</a:t>
            </a:r>
            <a:r>
              <a:rPr lang="en-GB" baseline="0" dirty="0">
                <a:latin typeface="Arial" charset="0"/>
                <a:ea typeface="ＭＳ Ｐゴシック" pitchFamily="84" charset="-128"/>
              </a:rPr>
              <a:t> existing indicators, consider new ones…… lead to proposals for the consultation</a:t>
            </a:r>
          </a:p>
          <a:p>
            <a:endParaRPr lang="en-GB" baseline="0" dirty="0">
              <a:latin typeface="Arial" charset="0"/>
              <a:ea typeface="ＭＳ Ｐゴシック" pitchFamily="84" charset="-128"/>
            </a:endParaRPr>
          </a:p>
          <a:p>
            <a:r>
              <a:rPr lang="en-GB" baseline="0" dirty="0">
                <a:latin typeface="Arial" charset="0"/>
                <a:ea typeface="ＭＳ Ｐゴシック" pitchFamily="84" charset="-128"/>
              </a:rPr>
              <a:t>Phase 2 – public consultation on domains and indicators (webinar)</a:t>
            </a:r>
          </a:p>
          <a:p>
            <a:endParaRPr lang="en-GB" baseline="0" dirty="0">
              <a:latin typeface="Arial" charset="0"/>
              <a:ea typeface="ＭＳ Ｐゴシック" pitchFamily="84" charset="-128"/>
            </a:endParaRPr>
          </a:p>
          <a:p>
            <a:r>
              <a:rPr lang="en-GB" baseline="0" dirty="0">
                <a:latin typeface="Arial" charset="0"/>
                <a:ea typeface="ＭＳ Ｐゴシック" pitchFamily="84" charset="-128"/>
              </a:rPr>
              <a:t>Phase 3 </a:t>
            </a:r>
          </a:p>
          <a:p>
            <a:endParaRPr lang="en-GB" baseline="0" dirty="0">
              <a:latin typeface="Arial" charset="0"/>
              <a:ea typeface="ＭＳ Ｐゴシック" pitchFamily="84" charset="-128"/>
            </a:endParaRPr>
          </a:p>
          <a:p>
            <a:r>
              <a:rPr lang="en-GB" baseline="0" dirty="0">
                <a:latin typeface="Arial" charset="0"/>
                <a:ea typeface="ＭＳ Ｐゴシック" pitchFamily="84" charset="-128"/>
              </a:rPr>
              <a:t>Phase 4</a:t>
            </a:r>
          </a:p>
          <a:p>
            <a:endParaRPr lang="en-GB" baseline="0" dirty="0">
              <a:latin typeface="Arial" charset="0"/>
              <a:ea typeface="ＭＳ Ｐゴシック" pitchFamily="84" charset="-128"/>
            </a:endParaRPr>
          </a:p>
          <a:p>
            <a:r>
              <a:rPr lang="en-GB" baseline="0" dirty="0">
                <a:latin typeface="Arial" charset="0"/>
                <a:ea typeface="ＭＳ Ｐゴシック" pitchFamily="84" charset="-128"/>
              </a:rPr>
              <a:t>Phase 5</a:t>
            </a:r>
            <a:endParaRPr lang="en-GB" dirty="0">
              <a:latin typeface="Arial" charset="0"/>
              <a:ea typeface="ＭＳ Ｐゴシック" pitchFamily="84" charset="-128"/>
            </a:endParaRPr>
          </a:p>
        </p:txBody>
      </p:sp>
      <p:sp>
        <p:nvSpPr>
          <p:cNvPr id="82948" name="Slide Number Placeholder 3"/>
          <p:cNvSpPr>
            <a:spLocks noGrp="1"/>
          </p:cNvSpPr>
          <p:nvPr>
            <p:ph type="sldNum" sz="quarter" idx="5"/>
          </p:nvPr>
        </p:nvSpPr>
        <p:spPr>
          <a:noFill/>
        </p:spPr>
        <p:txBody>
          <a:bodyPr/>
          <a:lstStyle>
            <a:lvl1pPr defTabSz="877615">
              <a:defRPr sz="2100">
                <a:solidFill>
                  <a:schemeClr val="tx1"/>
                </a:solidFill>
                <a:latin typeface="Arial" charset="0"/>
                <a:ea typeface="ＭＳ Ｐゴシック" pitchFamily="84" charset="-128"/>
              </a:defRPr>
            </a:lvl1pPr>
            <a:lvl2pPr marL="658211" indent="-253158" defTabSz="877615">
              <a:defRPr sz="2100">
                <a:solidFill>
                  <a:schemeClr val="tx1"/>
                </a:solidFill>
                <a:latin typeface="Arial" charset="0"/>
                <a:ea typeface="ＭＳ Ｐゴシック" pitchFamily="84" charset="-128"/>
              </a:defRPr>
            </a:lvl2pPr>
            <a:lvl3pPr marL="1012632" indent="-202527" defTabSz="877615">
              <a:defRPr sz="2100">
                <a:solidFill>
                  <a:schemeClr val="tx1"/>
                </a:solidFill>
                <a:latin typeface="Arial" charset="0"/>
                <a:ea typeface="ＭＳ Ｐゴシック" pitchFamily="84" charset="-128"/>
              </a:defRPr>
            </a:lvl3pPr>
            <a:lvl4pPr marL="1417686" indent="-202527" defTabSz="877615">
              <a:defRPr sz="2100">
                <a:solidFill>
                  <a:schemeClr val="tx1"/>
                </a:solidFill>
                <a:latin typeface="Arial" charset="0"/>
                <a:ea typeface="ＭＳ Ｐゴシック" pitchFamily="84" charset="-128"/>
              </a:defRPr>
            </a:lvl4pPr>
            <a:lvl5pPr marL="1822738" indent="-202527" defTabSz="877615">
              <a:defRPr sz="2100">
                <a:solidFill>
                  <a:schemeClr val="tx1"/>
                </a:solidFill>
                <a:latin typeface="Arial" charset="0"/>
                <a:ea typeface="ＭＳ Ｐゴシック" pitchFamily="84" charset="-128"/>
              </a:defRPr>
            </a:lvl5pPr>
            <a:lvl6pPr marL="2227791" indent="-202527" defTabSz="877615" eaLnBrk="0" fontAlgn="base" hangingPunct="0">
              <a:spcBef>
                <a:spcPct val="0"/>
              </a:spcBef>
              <a:spcAft>
                <a:spcPct val="0"/>
              </a:spcAft>
              <a:defRPr sz="2100">
                <a:solidFill>
                  <a:schemeClr val="tx1"/>
                </a:solidFill>
                <a:latin typeface="Arial" charset="0"/>
                <a:ea typeface="ＭＳ Ｐゴシック" pitchFamily="84" charset="-128"/>
              </a:defRPr>
            </a:lvl6pPr>
            <a:lvl7pPr marL="2632845" indent="-202527" defTabSz="877615" eaLnBrk="0" fontAlgn="base" hangingPunct="0">
              <a:spcBef>
                <a:spcPct val="0"/>
              </a:spcBef>
              <a:spcAft>
                <a:spcPct val="0"/>
              </a:spcAft>
              <a:defRPr sz="2100">
                <a:solidFill>
                  <a:schemeClr val="tx1"/>
                </a:solidFill>
                <a:latin typeface="Arial" charset="0"/>
                <a:ea typeface="ＭＳ Ｐゴシック" pitchFamily="84" charset="-128"/>
              </a:defRPr>
            </a:lvl7pPr>
            <a:lvl8pPr marL="3037897" indent="-202527" defTabSz="877615" eaLnBrk="0" fontAlgn="base" hangingPunct="0">
              <a:spcBef>
                <a:spcPct val="0"/>
              </a:spcBef>
              <a:spcAft>
                <a:spcPct val="0"/>
              </a:spcAft>
              <a:defRPr sz="2100">
                <a:solidFill>
                  <a:schemeClr val="tx1"/>
                </a:solidFill>
                <a:latin typeface="Arial" charset="0"/>
                <a:ea typeface="ＭＳ Ｐゴシック" pitchFamily="84" charset="-128"/>
              </a:defRPr>
            </a:lvl8pPr>
            <a:lvl9pPr marL="3442950" indent="-202527" defTabSz="877615" eaLnBrk="0" fontAlgn="base" hangingPunct="0">
              <a:spcBef>
                <a:spcPct val="0"/>
              </a:spcBef>
              <a:spcAft>
                <a:spcPct val="0"/>
              </a:spcAft>
              <a:defRPr sz="2100">
                <a:solidFill>
                  <a:schemeClr val="tx1"/>
                </a:solidFill>
                <a:latin typeface="Arial" charset="0"/>
                <a:ea typeface="ＭＳ Ｐゴシック" pitchFamily="84" charset="-128"/>
              </a:defRPr>
            </a:lvl9pPr>
          </a:lstStyle>
          <a:p>
            <a:fld id="{A30D9E82-B8AE-45DA-A9E0-B5B23507D5A3}" type="slidenum">
              <a:rPr lang="en-US" sz="1100"/>
              <a:pPr/>
              <a:t>10</a:t>
            </a:fld>
            <a:endParaRPr lang="en-US"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11</a:t>
            </a:fld>
            <a:endParaRPr lang="en-GB"/>
          </a:p>
        </p:txBody>
      </p:sp>
    </p:spTree>
    <p:extLst>
      <p:ext uri="{BB962C8B-B14F-4D97-AF65-F5344CB8AC3E}">
        <p14:creationId xmlns:p14="http://schemas.microsoft.com/office/powerpoint/2010/main" val="362063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effectLst/>
              </a:rPr>
              <a:t>We had close collaboration with policy colleagues and users, and the needs of users were integral to decisions about methodology and communication of results</a:t>
            </a:r>
            <a:endParaRPr lang="en-GB" dirty="0">
              <a:effectLst/>
            </a:endParaRPr>
          </a:p>
          <a:p>
            <a:endParaRPr lang="en-GB" dirty="0">
              <a:effectLst/>
            </a:endParaRPr>
          </a:p>
          <a:p>
            <a:r>
              <a:rPr lang="en-GB" dirty="0">
                <a:effectLst/>
              </a:rPr>
              <a:t>One</a:t>
            </a:r>
            <a:r>
              <a:rPr lang="en-GB" baseline="0" dirty="0">
                <a:effectLst/>
              </a:rPr>
              <a:t> of the key messages that we received from talking to internal and external users, and from discussions at the Dissemination group was the importance of effective communication and strong guidance. Scope for Index to be misunderstood.</a:t>
            </a:r>
          </a:p>
          <a:p>
            <a:endParaRPr lang="en-GB" baseline="0" dirty="0">
              <a:effectLst/>
            </a:endParaRPr>
          </a:p>
          <a:p>
            <a:r>
              <a:rPr lang="en-GB" baseline="0" dirty="0">
                <a:effectLst/>
              </a:rPr>
              <a:t>Therefore, a key focus for us was publishing effective guidance documentation….. </a:t>
            </a:r>
            <a:endParaRPr lang="en-GB" dirty="0">
              <a:effectLst/>
            </a:endParaRPr>
          </a:p>
          <a:p>
            <a:endParaRPr lang="en-GB" dirty="0">
              <a:effectLst/>
            </a:endParaRPr>
          </a:p>
          <a:p>
            <a:r>
              <a:rPr lang="en-GB" dirty="0">
                <a:effectLst/>
              </a:rPr>
              <a:t>Two weeks prior to launch, we published…..</a:t>
            </a:r>
          </a:p>
          <a:p>
            <a:endParaRPr lang="en-GB" dirty="0">
              <a:effectLst/>
            </a:endParaRPr>
          </a:p>
          <a:p>
            <a:r>
              <a:rPr lang="en-GB" dirty="0">
                <a:effectLst/>
              </a:rPr>
              <a:t>Publicised</a:t>
            </a:r>
            <a:r>
              <a:rPr lang="en-GB" baseline="0" dirty="0">
                <a:effectLst/>
              </a:rPr>
              <a:t> these guidance products- opportunity for users to digest guidance before main publication. Received positive feedback. </a:t>
            </a:r>
            <a:endParaRPr lang="en-GB" dirty="0">
              <a:effectLst/>
            </a:endParaRPr>
          </a:p>
        </p:txBody>
      </p:sp>
      <p:sp>
        <p:nvSpPr>
          <p:cNvPr id="4" name="Slide Number Placeholder 3"/>
          <p:cNvSpPr>
            <a:spLocks noGrp="1"/>
          </p:cNvSpPr>
          <p:nvPr>
            <p:ph type="sldNum" sz="quarter" idx="10"/>
          </p:nvPr>
        </p:nvSpPr>
        <p:spPr/>
        <p:txBody>
          <a:bodyPr/>
          <a:lstStyle/>
          <a:p>
            <a:fld id="{3F08760A-0617-4D43-AA08-2BD6A4B80D59}" type="slidenum">
              <a:rPr lang="en-GB" smtClean="0"/>
              <a:t>12</a:t>
            </a:fld>
            <a:endParaRPr lang="en-GB"/>
          </a:p>
        </p:txBody>
      </p:sp>
    </p:spTree>
    <p:extLst>
      <p:ext uri="{BB962C8B-B14F-4D97-AF65-F5344CB8AC3E}">
        <p14:creationId xmlns:p14="http://schemas.microsoft.com/office/powerpoint/2010/main" val="108599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A range of different products</a:t>
            </a:r>
            <a:r>
              <a:rPr lang="en-GB" baseline="0" dirty="0">
                <a:effectLst/>
              </a:rPr>
              <a:t> were published: </a:t>
            </a:r>
          </a:p>
          <a:p>
            <a:endParaRPr lang="en-GB" baseline="0" dirty="0">
              <a:effectLst/>
            </a:endParaRPr>
          </a:p>
          <a:p>
            <a:r>
              <a:rPr lang="en-GB" dirty="0">
                <a:effectLst/>
              </a:rPr>
              <a:t>Guidance documentation </a:t>
            </a:r>
          </a:p>
          <a:p>
            <a:r>
              <a:rPr lang="en-GB" dirty="0">
                <a:effectLst/>
              </a:rPr>
              <a:t>A comprehensive publication explaining how WIMD is calculated, and summarising key results </a:t>
            </a:r>
          </a:p>
          <a:p>
            <a:r>
              <a:rPr lang="en-GB" dirty="0">
                <a:effectLst/>
              </a:rPr>
              <a:t>Data tables on </a:t>
            </a:r>
            <a:r>
              <a:rPr lang="en-GB" dirty="0" err="1">
                <a:effectLst/>
              </a:rPr>
              <a:t>StatsWales</a:t>
            </a:r>
            <a:r>
              <a:rPr lang="en-GB" dirty="0">
                <a:effectLst/>
              </a:rPr>
              <a:t> </a:t>
            </a:r>
          </a:p>
          <a:p>
            <a:r>
              <a:rPr lang="en-GB" dirty="0">
                <a:effectLst/>
              </a:rPr>
              <a:t>A new interactive tool that allows users to view results for a selection of areas. </a:t>
            </a:r>
          </a:p>
          <a:p>
            <a:r>
              <a:rPr lang="en-GB" dirty="0">
                <a:effectLst/>
              </a:rPr>
              <a:t>A statistical article on ‘WIMD – Deprivation in Rural Areas’. This</a:t>
            </a:r>
            <a:r>
              <a:rPr lang="en-GB" baseline="0" dirty="0">
                <a:effectLst/>
              </a:rPr>
              <a:t> was in</a:t>
            </a:r>
            <a:r>
              <a:rPr lang="en-GB" dirty="0">
                <a:effectLst/>
              </a:rPr>
              <a:t> direct response to user feedback and consultation responses. </a:t>
            </a:r>
          </a:p>
          <a:p>
            <a:endParaRPr lang="en-GB" dirty="0">
              <a:effectLst/>
            </a:endParaRPr>
          </a:p>
          <a:p>
            <a:r>
              <a:rPr lang="en-GB" dirty="0">
                <a:effectLst/>
              </a:rPr>
              <a:t>At</a:t>
            </a:r>
            <a:r>
              <a:rPr lang="en-GB" baseline="0" dirty="0">
                <a:effectLst/>
              </a:rPr>
              <a:t> a later date we also published a full technical report. </a:t>
            </a:r>
          </a:p>
          <a:p>
            <a:endParaRPr lang="en-GB" baseline="0" dirty="0">
              <a:effectLst/>
            </a:endParaRPr>
          </a:p>
          <a:p>
            <a:r>
              <a:rPr lang="en-GB" baseline="0" dirty="0">
                <a:effectLst/>
              </a:rPr>
              <a:t>We worked hard on communication – - via direct e-mails, tweets, etc. We will come back to look at reaction at the end.</a:t>
            </a:r>
          </a:p>
          <a:p>
            <a:endParaRPr lang="en-GB" baseline="0" dirty="0">
              <a:effectLst/>
            </a:endParaRPr>
          </a:p>
          <a:p>
            <a:r>
              <a:rPr lang="en-GB" baseline="0" dirty="0">
                <a:effectLst/>
              </a:rPr>
              <a:t>Also held a media briefing, and did presentations for internal and external users, including a major conference in Spring 2015. </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13</a:t>
            </a:fld>
            <a:endParaRPr lang="en-GB"/>
          </a:p>
        </p:txBody>
      </p:sp>
    </p:spTree>
    <p:extLst>
      <p:ext uri="{BB962C8B-B14F-4D97-AF65-F5344CB8AC3E}">
        <p14:creationId xmlns:p14="http://schemas.microsoft.com/office/powerpoint/2010/main" val="1085999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link takes us to the StatsWales portion of our website, where all the actual data from WIMD is found.</a:t>
            </a:r>
          </a:p>
          <a:p>
            <a:endParaRPr lang="en-GB" dirty="0"/>
          </a:p>
          <a:p>
            <a:r>
              <a:rPr lang="en-GB" dirty="0"/>
              <a:t>Here you can download the overall and domain ranks from WIMD, analysis at local authority level, and the raw indicator data that gets fed into the index.</a:t>
            </a:r>
          </a:p>
        </p:txBody>
      </p:sp>
      <p:sp>
        <p:nvSpPr>
          <p:cNvPr id="4" name="Slide Number Placeholder 3"/>
          <p:cNvSpPr>
            <a:spLocks noGrp="1"/>
          </p:cNvSpPr>
          <p:nvPr>
            <p:ph type="sldNum" sz="quarter" idx="10"/>
          </p:nvPr>
        </p:nvSpPr>
        <p:spPr/>
        <p:txBody>
          <a:bodyPr/>
          <a:lstStyle/>
          <a:p>
            <a:fld id="{385242E3-0547-4F97-B4C9-39F68DBF035A}" type="slidenum">
              <a:rPr lang="en-GB" smtClean="0"/>
              <a:t>14</a:t>
            </a:fld>
            <a:endParaRPr lang="en-GB"/>
          </a:p>
        </p:txBody>
      </p:sp>
    </p:spTree>
    <p:extLst>
      <p:ext uri="{BB962C8B-B14F-4D97-AF65-F5344CB8AC3E}">
        <p14:creationId xmlns:p14="http://schemas.microsoft.com/office/powerpoint/2010/main" val="299034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Ranks data – can be manipulated using</a:t>
            </a:r>
            <a:r>
              <a:rPr lang="en-GB" baseline="0" dirty="0"/>
              <a:t> various dimensions. Can export.</a:t>
            </a:r>
          </a:p>
          <a:p>
            <a:endParaRPr lang="en-GB" baseline="0" dirty="0"/>
          </a:p>
          <a:p>
            <a:r>
              <a:rPr lang="en-GB" baseline="0" dirty="0"/>
              <a:t>Also publish underlying indicator data on </a:t>
            </a:r>
            <a:r>
              <a:rPr lang="en-GB" baseline="0" dirty="0" err="1"/>
              <a:t>StatsWales</a:t>
            </a:r>
            <a:r>
              <a:rPr lang="en-GB" baseline="0" dirty="0"/>
              <a:t>. </a:t>
            </a:r>
          </a:p>
          <a:p>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15</a:t>
            </a:fld>
            <a:endParaRPr lang="en-GB"/>
          </a:p>
        </p:txBody>
      </p:sp>
    </p:spTree>
    <p:extLst>
      <p:ext uri="{BB962C8B-B14F-4D97-AF65-F5344CB8AC3E}">
        <p14:creationId xmlns:p14="http://schemas.microsoft.com/office/powerpoint/2010/main" val="3688287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16</a:t>
            </a:fld>
            <a:endParaRPr lang="en-GB"/>
          </a:p>
        </p:txBody>
      </p:sp>
    </p:spTree>
    <p:extLst>
      <p:ext uri="{BB962C8B-B14F-4D97-AF65-F5344CB8AC3E}">
        <p14:creationId xmlns:p14="http://schemas.microsoft.com/office/powerpoint/2010/main" val="3620638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the link at the bottom of this screen, you’ll find this homepage.</a:t>
            </a:r>
          </a:p>
          <a:p>
            <a:endParaRPr lang="en-GB" dirty="0"/>
          </a:p>
          <a:p>
            <a:r>
              <a:rPr lang="en-GB" dirty="0"/>
              <a:t>You</a:t>
            </a:r>
            <a:r>
              <a:rPr lang="en-GB" baseline="0" dirty="0"/>
              <a:t> can simply search by postcode or (sometimes)location in this search box. </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17</a:t>
            </a:fld>
            <a:endParaRPr lang="en-GB"/>
          </a:p>
        </p:txBody>
      </p:sp>
    </p:spTree>
    <p:extLst>
      <p:ext uri="{BB962C8B-B14F-4D97-AF65-F5344CB8AC3E}">
        <p14:creationId xmlns:p14="http://schemas.microsoft.com/office/powerpoint/2010/main" val="2140840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can also view summary maps on the home page </a:t>
            </a:r>
            <a:r>
              <a:rPr lang="en-GB" baseline="0" dirty="0" err="1"/>
              <a:t>eg</a:t>
            </a:r>
            <a:r>
              <a:rPr lang="en-GB" baseline="0" dirty="0"/>
              <a:t> deprivation map for each of the domains. Here we have A2S. </a:t>
            </a:r>
          </a:p>
        </p:txBody>
      </p:sp>
      <p:sp>
        <p:nvSpPr>
          <p:cNvPr id="4" name="Slide Number Placeholder 3"/>
          <p:cNvSpPr>
            <a:spLocks noGrp="1"/>
          </p:cNvSpPr>
          <p:nvPr>
            <p:ph type="sldNum" sz="quarter" idx="10"/>
          </p:nvPr>
        </p:nvSpPr>
        <p:spPr/>
        <p:txBody>
          <a:bodyPr/>
          <a:lstStyle/>
          <a:p>
            <a:fld id="{385242E3-0547-4F97-B4C9-39F68DBF035A}" type="slidenum">
              <a:rPr lang="en-GB" smtClean="0"/>
              <a:t>18</a:t>
            </a:fld>
            <a:endParaRPr lang="en-GB"/>
          </a:p>
        </p:txBody>
      </p:sp>
    </p:spTree>
    <p:extLst>
      <p:ext uri="{BB962C8B-B14F-4D97-AF65-F5344CB8AC3E}">
        <p14:creationId xmlns:p14="http://schemas.microsoft.com/office/powerpoint/2010/main" val="505139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You</a:t>
            </a:r>
            <a:r>
              <a:rPr lang="en-GB" baseline="0" dirty="0"/>
              <a:t> can simply search by postcode or (sometimes)location in this search box. As an example, we’ll show you the results for a postcode that’s close to our Welsh Government office buildings. </a:t>
            </a:r>
          </a:p>
          <a:p>
            <a:r>
              <a:rPr lang="en-GB" baseline="0" dirty="0"/>
              <a:t>Type postcode into box. </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19</a:t>
            </a:fld>
            <a:endParaRPr lang="en-GB"/>
          </a:p>
        </p:txBody>
      </p:sp>
    </p:spTree>
    <p:extLst>
      <p:ext uri="{BB962C8B-B14F-4D97-AF65-F5344CB8AC3E}">
        <p14:creationId xmlns:p14="http://schemas.microsoft.com/office/powerpoint/2010/main" val="214084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08760A-0617-4D43-AA08-2BD6A4B80D59}" type="slidenum">
              <a:rPr lang="en-GB" smtClean="0"/>
              <a:t>2</a:t>
            </a:fld>
            <a:endParaRPr lang="en-GB"/>
          </a:p>
        </p:txBody>
      </p:sp>
    </p:spTree>
    <p:extLst>
      <p:ext uri="{BB962C8B-B14F-4D97-AF65-F5344CB8AC3E}">
        <p14:creationId xmlns:p14="http://schemas.microsoft.com/office/powerpoint/2010/main" val="1847819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website places</a:t>
            </a:r>
            <a:r>
              <a:rPr lang="en-GB" baseline="0" dirty="0"/>
              <a:t> a marker in the current postcode, so that we can see which LSOA it lies in.</a:t>
            </a:r>
          </a:p>
          <a:p>
            <a:endParaRPr lang="en-GB" baseline="0" dirty="0"/>
          </a:p>
          <a:p>
            <a:r>
              <a:rPr lang="en-GB" baseline="0" dirty="0"/>
              <a:t>It turns out we’re in Plasnewydd 7, which is shown in red on the map.</a:t>
            </a:r>
          </a:p>
          <a:p>
            <a:endParaRPr lang="en-GB" baseline="0" dirty="0"/>
          </a:p>
          <a:p>
            <a:r>
              <a:rPr lang="en-GB" baseline="0" dirty="0"/>
              <a:t>In the bottom right hand corner, we can see that this LSOA  is the168th most deprived in Wales, placing it in the top 10% most deprived (you will see that the arrow  points towards the darker blue box which represents the most deprived 10%).</a:t>
            </a:r>
          </a:p>
          <a:p>
            <a:endParaRPr lang="en-GB" baseline="0" dirty="0"/>
          </a:p>
          <a:p>
            <a:r>
              <a:rPr lang="en-GB" baseline="0" dirty="0"/>
              <a:t> By clicking across the domain boxes at the top of the page, we can see the individual domain ranks for </a:t>
            </a:r>
            <a:r>
              <a:rPr lang="en-GB" baseline="0" dirty="0" err="1"/>
              <a:t>Plasnewydd</a:t>
            </a:r>
            <a:r>
              <a:rPr lang="en-GB" baseline="0" dirty="0"/>
              <a:t> 7 too. </a:t>
            </a:r>
          </a:p>
          <a:p>
            <a:endParaRPr lang="en-GB" baseline="0" dirty="0"/>
          </a:p>
          <a:p>
            <a:r>
              <a:rPr lang="en-GB" baseline="0" dirty="0"/>
              <a:t>We’ll now show the result of clicking that red button on the lower right (which says ‘View the full deprivation profile’).</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20</a:t>
            </a:fld>
            <a:endParaRPr lang="en-GB"/>
          </a:p>
        </p:txBody>
      </p:sp>
    </p:spTree>
    <p:extLst>
      <p:ext uri="{BB962C8B-B14F-4D97-AF65-F5344CB8AC3E}">
        <p14:creationId xmlns:p14="http://schemas.microsoft.com/office/powerpoint/2010/main" val="123143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page gives us a fuller profile for the LSOA. It gives us information on the local authority, health board, communities first area,</a:t>
            </a:r>
            <a:r>
              <a:rPr lang="en-GB" baseline="0" dirty="0"/>
              <a:t> constituency area etc.  You can click on these to find results for those particular areas. </a:t>
            </a:r>
            <a:endParaRPr lang="en-GB" dirty="0"/>
          </a:p>
          <a:p>
            <a:endParaRPr lang="en-GB" dirty="0"/>
          </a:p>
          <a:p>
            <a:endParaRPr lang="en-GB" dirty="0"/>
          </a:p>
          <a:p>
            <a:r>
              <a:rPr lang="en-GB" baseline="0" dirty="0"/>
              <a:t>On this page we also have a barcode display. In this example, each black line represents one LSOA within the given geography – in this case Cardiff local authority.  The left side represents the most deprived, and the right the least. Immediately underneath the barcode you will see 10 equal sized blue boxes – representing the </a:t>
            </a:r>
            <a:r>
              <a:rPr lang="en-GB" baseline="0" dirty="0" err="1"/>
              <a:t>deciles</a:t>
            </a:r>
            <a:r>
              <a:rPr lang="en-GB" baseline="0" dirty="0"/>
              <a:t>. Underneath these are the other groups used – most deprived 10% through to the least deprived 50%. </a:t>
            </a:r>
          </a:p>
          <a:p>
            <a:endParaRPr lang="en-GB" baseline="0" dirty="0"/>
          </a:p>
          <a:p>
            <a:r>
              <a:rPr lang="en-GB" baseline="0" dirty="0"/>
              <a:t>In our example, our LSOA (shown in red) is on the left hand side (within most deprived 10%). You will also note that many of the LSOAs in Cardiff are in the most deprived 10% of LSOAs in Wales, with many in the least deprived 10% too. This distribution is different to some of the more rural local authorities. </a:t>
            </a:r>
          </a:p>
        </p:txBody>
      </p:sp>
      <p:sp>
        <p:nvSpPr>
          <p:cNvPr id="4" name="Slide Number Placeholder 3"/>
          <p:cNvSpPr>
            <a:spLocks noGrp="1"/>
          </p:cNvSpPr>
          <p:nvPr>
            <p:ph type="sldNum" sz="quarter" idx="10"/>
          </p:nvPr>
        </p:nvSpPr>
        <p:spPr/>
        <p:txBody>
          <a:bodyPr/>
          <a:lstStyle/>
          <a:p>
            <a:fld id="{385242E3-0547-4F97-B4C9-39F68DBF035A}" type="slidenum">
              <a:rPr lang="en-GB" smtClean="0"/>
              <a:t>21</a:t>
            </a:fld>
            <a:endParaRPr lang="en-GB"/>
          </a:p>
        </p:txBody>
      </p:sp>
    </p:spTree>
    <p:extLst>
      <p:ext uri="{BB962C8B-B14F-4D97-AF65-F5344CB8AC3E}">
        <p14:creationId xmlns:p14="http://schemas.microsoft.com/office/powerpoint/2010/main" val="2851577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a:t>
            </a:r>
            <a:r>
              <a:rPr lang="en-GB" baseline="0" dirty="0"/>
              <a:t> we look at more bar codes for Cardiff – and for our LSOA. </a:t>
            </a:r>
          </a:p>
          <a:p>
            <a:endParaRPr lang="en-GB" baseline="0" dirty="0"/>
          </a:p>
          <a:p>
            <a:r>
              <a:rPr lang="en-GB" baseline="0" dirty="0"/>
              <a:t>In addition to the overall index – shown in the top bar code we can also look at the bar code for each domain individually. The Income and Employment domain barcodes are shown here – and are similar to the overall  (which is what you would expect).</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22</a:t>
            </a:fld>
            <a:endParaRPr lang="en-GB"/>
          </a:p>
        </p:txBody>
      </p:sp>
    </p:spTree>
    <p:extLst>
      <p:ext uri="{BB962C8B-B14F-4D97-AF65-F5344CB8AC3E}">
        <p14:creationId xmlns:p14="http://schemas.microsoft.com/office/powerpoint/2010/main" val="426947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 are some of the others</a:t>
            </a:r>
            <a:r>
              <a:rPr lang="en-GB" baseline="0" dirty="0"/>
              <a:t> domains…….</a:t>
            </a:r>
          </a:p>
          <a:p>
            <a:endParaRPr lang="en-GB" baseline="0" dirty="0"/>
          </a:p>
          <a:p>
            <a:r>
              <a:rPr lang="en-GB" baseline="0" dirty="0"/>
              <a:t>We see that for A2S for example, our LSOA is within the least deprived 10% of LSOAs in Wales. The other LSOAs in Cardiff also tend towards the least deprived end too. </a:t>
            </a:r>
          </a:p>
          <a:p>
            <a:endParaRPr lang="en-GB" baseline="0" dirty="0"/>
          </a:p>
          <a:p>
            <a:endParaRPr lang="en-GB" baseline="0" dirty="0"/>
          </a:p>
          <a:p>
            <a:r>
              <a:rPr lang="en-GB" baseline="0" dirty="0"/>
              <a:t>So these pages have shown us how we can consider data for one particular LSOA. This is particularly helpful for the casual user who only wants results for their LSOA, or a handful of LSOAs (and it means they can use their postcode rather than having to know their LSOA). </a:t>
            </a:r>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23</a:t>
            </a:fld>
            <a:endParaRPr lang="en-GB"/>
          </a:p>
        </p:txBody>
      </p:sp>
    </p:spTree>
    <p:extLst>
      <p:ext uri="{BB962C8B-B14F-4D97-AF65-F5344CB8AC3E}">
        <p14:creationId xmlns:p14="http://schemas.microsoft.com/office/powerpoint/2010/main" val="703855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look at the deprivation maps for particular geographies….</a:t>
            </a:r>
          </a:p>
          <a:p>
            <a:endParaRPr lang="en-GB" dirty="0"/>
          </a:p>
          <a:p>
            <a:r>
              <a:rPr lang="en-GB" dirty="0"/>
              <a:t>In this example, we have </a:t>
            </a:r>
            <a:r>
              <a:rPr lang="en-GB" dirty="0" err="1"/>
              <a:t>overlayed</a:t>
            </a:r>
            <a:r>
              <a:rPr lang="en-GB" dirty="0"/>
              <a:t> the Local Health Board boundaries on top of our LSOA deprivation map.</a:t>
            </a:r>
            <a:r>
              <a:rPr lang="en-GB" baseline="0" dirty="0"/>
              <a:t> </a:t>
            </a:r>
          </a:p>
          <a:p>
            <a:r>
              <a:rPr lang="en-GB" baseline="0" dirty="0"/>
              <a:t>We can select one health board area to examine in more detail. Here we are selecting the Cardiff and Vale University Health Board…..</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24</a:t>
            </a:fld>
            <a:endParaRPr lang="en-GB"/>
          </a:p>
        </p:txBody>
      </p:sp>
    </p:spTree>
    <p:extLst>
      <p:ext uri="{BB962C8B-B14F-4D97-AF65-F5344CB8AC3E}">
        <p14:creationId xmlns:p14="http://schemas.microsoft.com/office/powerpoint/2010/main" val="3441735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page provides summary information on deprivation within this geographical area. There is flexibility to change some of the parameters. </a:t>
            </a:r>
          </a:p>
          <a:p>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25</a:t>
            </a:fld>
            <a:endParaRPr lang="en-GB"/>
          </a:p>
        </p:txBody>
      </p:sp>
    </p:spTree>
    <p:extLst>
      <p:ext uri="{BB962C8B-B14F-4D97-AF65-F5344CB8AC3E}">
        <p14:creationId xmlns:p14="http://schemas.microsoft.com/office/powerpoint/2010/main" val="2851577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Further down the same page, we’re also given a list of all of the LSOAs in question, so you can easily find the names or codes of, say the LSOAs within your geography  that are within the most deprived 10% in Wales.</a:t>
            </a:r>
          </a:p>
          <a:p>
            <a:endParaRPr lang="en-GB" baseline="0" dirty="0"/>
          </a:p>
          <a:p>
            <a:r>
              <a:rPr lang="en-GB" baseline="0" dirty="0"/>
              <a:t>Many WIMD users are interested in the Index for their particular area – be that a local authority, community first area or health board.  This tool allows this type of user to easily examine results for their area – and it presents a ready-made profile for them. (something many users will not be comfortable in doing from </a:t>
            </a:r>
            <a:r>
              <a:rPr lang="en-GB" baseline="0" dirty="0" err="1"/>
              <a:t>StatsWales</a:t>
            </a:r>
            <a:r>
              <a:rPr lang="en-GB" baseline="0" dirty="0"/>
              <a:t> data tables). </a:t>
            </a:r>
          </a:p>
          <a:p>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26</a:t>
            </a:fld>
            <a:endParaRPr lang="en-GB"/>
          </a:p>
        </p:txBody>
      </p:sp>
    </p:spTree>
    <p:extLst>
      <p:ext uri="{BB962C8B-B14F-4D97-AF65-F5344CB8AC3E}">
        <p14:creationId xmlns:p14="http://schemas.microsoft.com/office/powerpoint/2010/main" val="3667574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were pleased with the response to our publication – we received positive feedback from a range of users on the guidance documentation and on the interactive tool. </a:t>
            </a:r>
          </a:p>
          <a:p>
            <a:endParaRPr lang="en-GB" baseline="0" dirty="0"/>
          </a:p>
          <a:p>
            <a:r>
              <a:rPr lang="en-GB" baseline="0" dirty="0"/>
              <a:t>On the morning of the publication, we also held a technical media briefing for a small number of journalists.  We were conscious that the publication of a new index would  always attract media coverage, and our aim was to ensure that the Index was properly understood. </a:t>
            </a:r>
          </a:p>
          <a:p>
            <a:endParaRPr lang="en-GB" baseline="0" dirty="0"/>
          </a:p>
          <a:p>
            <a:endParaRPr lang="en-GB" baseline="0" dirty="0"/>
          </a:p>
          <a:p>
            <a:r>
              <a:rPr lang="en-GB" baseline="0" dirty="0"/>
              <a:t>We felt that the media briefing was worthwhile as it led to balanced and informed media briefing. We were particularly pleased to see the </a:t>
            </a:r>
            <a:r>
              <a:rPr lang="en-GB" baseline="0" dirty="0" err="1"/>
              <a:t>infographic</a:t>
            </a:r>
            <a:r>
              <a:rPr lang="en-GB" baseline="0" dirty="0"/>
              <a:t> and some other publication material used within written press stories. The BBC Wales reporting for example, made a point of emphasising the limitations of WIMD and using many of the phrases that we regularly used.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27</a:t>
            </a:fld>
            <a:endParaRPr lang="en-GB"/>
          </a:p>
        </p:txBody>
      </p:sp>
    </p:spTree>
    <p:extLst>
      <p:ext uri="{BB962C8B-B14F-4D97-AF65-F5344CB8AC3E}">
        <p14:creationId xmlns:p14="http://schemas.microsoft.com/office/powerpoint/2010/main" val="3667574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28</a:t>
            </a:fld>
            <a:endParaRPr lang="en-GB"/>
          </a:p>
        </p:txBody>
      </p:sp>
    </p:spTree>
    <p:extLst>
      <p:ext uri="{BB962C8B-B14F-4D97-AF65-F5344CB8AC3E}">
        <p14:creationId xmlns:p14="http://schemas.microsoft.com/office/powerpoint/2010/main" val="1754388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a:t>
            </a:r>
            <a:r>
              <a:rPr lang="en-GB" baseline="0" dirty="0"/>
              <a:t> results for the overall index</a:t>
            </a:r>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08599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dirty="0"/>
          </a:p>
          <a:p>
            <a:r>
              <a:rPr lang="en-GB" sz="1000" b="0" dirty="0"/>
              <a:t>What is WIMD?</a:t>
            </a:r>
          </a:p>
          <a:p>
            <a:endParaRPr lang="en-GB" sz="1000" b="1" dirty="0"/>
          </a:p>
          <a:p>
            <a:r>
              <a:rPr lang="en-GB" sz="1000" b="0" dirty="0"/>
              <a:t>WIMD - The Welsh Index</a:t>
            </a:r>
            <a:r>
              <a:rPr lang="en-GB" sz="1000" b="0" baseline="0" dirty="0"/>
              <a:t> of </a:t>
            </a:r>
            <a:r>
              <a:rPr lang="en-GB" sz="1000" b="0" dirty="0"/>
              <a:t>Multiple Deprivation -  is the Welsh Government’s official measure of relative multiple deprivation for small areas in Wales.  </a:t>
            </a:r>
            <a:r>
              <a:rPr lang="en-GB" sz="1000" dirty="0"/>
              <a:t>It is designed to identify those small areas where there are the highest concentrations of several types of deprivation</a:t>
            </a:r>
            <a:r>
              <a:rPr lang="en-GB" sz="1000" baseline="0" dirty="0"/>
              <a:t>. </a:t>
            </a:r>
            <a:r>
              <a:rPr lang="en-GB" sz="1000" u="sng" dirty="0"/>
              <a:t>Deprivation</a:t>
            </a:r>
            <a:r>
              <a:rPr lang="en-GB" sz="1000" dirty="0"/>
              <a:t> is the lack of access to opportunities and resources which we might expect in our society. </a:t>
            </a:r>
            <a:endParaRPr lang="en-GB" sz="1000" baseline="0" dirty="0"/>
          </a:p>
          <a:p>
            <a:endParaRPr lang="en-GB" sz="1000" baseline="0" dirty="0"/>
          </a:p>
          <a:p>
            <a:r>
              <a:rPr lang="en-GB" sz="1000" baseline="0" dirty="0"/>
              <a:t>it does this </a:t>
            </a:r>
            <a:r>
              <a:rPr lang="en-GB" sz="1000" dirty="0"/>
              <a:t>by</a:t>
            </a:r>
            <a:r>
              <a:rPr lang="en-GB" sz="1000" baseline="0" dirty="0"/>
              <a:t> </a:t>
            </a:r>
            <a:r>
              <a:rPr lang="en-GB" sz="1000" dirty="0"/>
              <a:t>ranki</a:t>
            </a:r>
            <a:r>
              <a:rPr lang="en-GB" sz="1000" baseline="0" dirty="0"/>
              <a:t>ng</a:t>
            </a:r>
            <a:r>
              <a:rPr lang="en-GB" sz="1000" dirty="0"/>
              <a:t> small areas according to their relative deprivation levels across 8 ‘types of deprivation’ (which I’ll come back to on next slide) or domains of deprivation to produce an overall index.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t>WIMD 2014 was published</a:t>
            </a:r>
            <a:r>
              <a:rPr lang="en-GB" sz="1200" b="0" baseline="0" dirty="0"/>
              <a:t> in November 2014 – culmination of around a three year program of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There were </a:t>
            </a:r>
            <a:r>
              <a:rPr lang="en-GB" sz="1200" dirty="0"/>
              <a:t>1909 LSOAs in Wales, with  an average population of 1600 people</a:t>
            </a:r>
            <a:r>
              <a:rPr lang="en-GB" sz="18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sz="1000" dirty="0"/>
          </a:p>
          <a:p>
            <a:endParaRPr lang="en-GB" dirty="0"/>
          </a:p>
          <a:p>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3</a:t>
            </a:fld>
            <a:endParaRPr lang="en-GB"/>
          </a:p>
        </p:txBody>
      </p:sp>
    </p:spTree>
    <p:extLst>
      <p:ext uri="{BB962C8B-B14F-4D97-AF65-F5344CB8AC3E}">
        <p14:creationId xmlns:p14="http://schemas.microsoft.com/office/powerpoint/2010/main" val="56193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At the end of last year, we published the “Area Analysis of Child Deprivation 2014”. This statistical article analyses 2014 indicator data for the 0 – 18 age group for the six indicators on the slide. </a:t>
            </a:r>
          </a:p>
          <a:p>
            <a:endParaRPr lang="en-GB" baseline="0" dirty="0"/>
          </a:p>
          <a:p>
            <a:r>
              <a:rPr lang="en-GB" baseline="0" dirty="0"/>
              <a:t>As well as the child article and age split </a:t>
            </a:r>
            <a:r>
              <a:rPr lang="en-GB" baseline="0" dirty="0" err="1"/>
              <a:t>StatsWales</a:t>
            </a:r>
            <a:r>
              <a:rPr lang="en-GB" baseline="0" dirty="0"/>
              <a:t> tables, we also published “A Guide to Analysing Indicator Data”.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This article gives guidance on analysing the Welsh Index of Multiple Deprivation indicator data, including a guide to what indicator data has been published, how to access it, “do's and don'ts” for analysis, and links to existing analysis. For example, indicator data can be compared over time (though care should be taken with any definitional changes), take care with changes to geography boundaries. </a:t>
            </a:r>
          </a:p>
          <a:p>
            <a:endParaRPr lang="en-GB" sz="1200" b="0" i="0" u="none" strike="noStrike" kern="1200" baseline="0" dirty="0">
              <a:solidFill>
                <a:schemeClr val="tx1"/>
              </a:solidFill>
              <a:latin typeface="+mn-lt"/>
              <a:ea typeface="+mn-ea"/>
              <a:cs typeface="+mn-cs"/>
            </a:endParaRPr>
          </a:p>
          <a:p>
            <a:r>
              <a:rPr lang="en-GB" sz="1200" kern="1200" dirty="0">
                <a:solidFill>
                  <a:schemeClr val="tx1"/>
                </a:solidFill>
                <a:effectLst/>
                <a:latin typeface="+mn-lt"/>
                <a:ea typeface="+mn-ea"/>
                <a:cs typeface="+mn-cs"/>
              </a:rPr>
              <a:t>Oct 2015 bulletin “Analysis of the Access to Services Domain in WIMD by type of settlement”, looking at travel times used in the construction of ranks as well as the ranks themselves</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30</a:t>
            </a:fld>
            <a:endParaRPr lang="en-GB"/>
          </a:p>
        </p:txBody>
      </p:sp>
    </p:spTree>
    <p:extLst>
      <p:ext uri="{BB962C8B-B14F-4D97-AF65-F5344CB8AC3E}">
        <p14:creationId xmlns:p14="http://schemas.microsoft.com/office/powerpoint/2010/main" val="2851577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No date has yet been decided for the next update - Possibly longer than usual 3 year gap due to data developments we are hoping to happen first</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Continue</a:t>
            </a:r>
            <a:r>
              <a:rPr lang="en-GB" sz="1200" kern="1200" baseline="0" dirty="0">
                <a:solidFill>
                  <a:schemeClr val="tx1"/>
                </a:solidFill>
                <a:effectLst/>
                <a:latin typeface="+mn-lt"/>
                <a:ea typeface="+mn-ea"/>
                <a:cs typeface="+mn-cs"/>
              </a:rPr>
              <a:t> annual indicator update. </a:t>
            </a:r>
            <a:r>
              <a:rPr lang="en-GB" sz="1200" kern="1200" dirty="0">
                <a:solidFill>
                  <a:schemeClr val="tx1"/>
                </a:solidFill>
                <a:effectLst/>
                <a:latin typeface="+mn-lt"/>
                <a:ea typeface="+mn-ea"/>
                <a:cs typeface="+mn-cs"/>
              </a:rPr>
              <a:t>One of our key messages to users is that the WIMD ranks provide information on relative multiple deprivation, but that the underlying indicator data should be used to analyse changes in deprivation levels over time. We</a:t>
            </a:r>
            <a:r>
              <a:rPr lang="en-GB" sz="1200" kern="1200" baseline="0" dirty="0">
                <a:solidFill>
                  <a:schemeClr val="tx1"/>
                </a:solidFill>
                <a:effectLst/>
                <a:latin typeface="+mn-lt"/>
                <a:ea typeface="+mn-ea"/>
                <a:cs typeface="+mn-cs"/>
              </a:rPr>
              <a:t> will continue to </a:t>
            </a:r>
            <a:r>
              <a:rPr lang="en-GB" sz="1200" kern="1200" dirty="0">
                <a:solidFill>
                  <a:schemeClr val="tx1"/>
                </a:solidFill>
                <a:effectLst/>
                <a:latin typeface="+mn-lt"/>
                <a:ea typeface="+mn-ea"/>
                <a:cs typeface="+mn-cs"/>
              </a:rPr>
              <a:t>publish all the underlying indicator data at various geographies. Also</a:t>
            </a:r>
            <a:r>
              <a:rPr lang="en-GB" sz="1200" kern="1200" baseline="0" dirty="0">
                <a:solidFill>
                  <a:schemeClr val="tx1"/>
                </a:solidFill>
                <a:effectLst/>
                <a:latin typeface="+mn-lt"/>
                <a:ea typeface="+mn-ea"/>
                <a:cs typeface="+mn-cs"/>
              </a:rPr>
              <a:t> looking to</a:t>
            </a:r>
            <a:r>
              <a:rPr lang="en-GB" sz="1200" kern="1200" dirty="0">
                <a:solidFill>
                  <a:schemeClr val="tx1"/>
                </a:solidFill>
                <a:effectLst/>
                <a:latin typeface="+mn-lt"/>
                <a:ea typeface="+mn-ea"/>
                <a:cs typeface="+mn-cs"/>
              </a:rPr>
              <a:t> continually improve and expand the indicator</a:t>
            </a:r>
            <a:r>
              <a:rPr lang="en-GB" sz="1200" kern="1200" baseline="0" dirty="0">
                <a:solidFill>
                  <a:schemeClr val="tx1"/>
                </a:solidFill>
                <a:effectLst/>
                <a:latin typeface="+mn-lt"/>
                <a:ea typeface="+mn-ea"/>
                <a:cs typeface="+mn-cs"/>
              </a:rPr>
              <a:t> data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addition of age splits for some indicators late 2015, planning on adding built up areas geography this year, considering other articles following on from child article.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Work on potential improvements to the next WIMD need to be started sooner rather than later, these areas have been identified as priority areas for improvement. </a:t>
            </a:r>
          </a:p>
          <a:p>
            <a:pPr lvl="0"/>
            <a:r>
              <a:rPr lang="en-GB" sz="1200" kern="1200" dirty="0">
                <a:solidFill>
                  <a:schemeClr val="tx1"/>
                </a:solidFill>
                <a:effectLst/>
                <a:latin typeface="+mn-lt"/>
                <a:ea typeface="+mn-ea"/>
                <a:cs typeface="+mn-cs"/>
              </a:rPr>
              <a:t>Housing: We acknowledge that the existing housing domain is poor. Work needs to be undertaken to asses whether improved indicators can be developed (for example can existing administrative or potential survey data be modelled to LSOA level)?</a:t>
            </a:r>
          </a:p>
          <a:p>
            <a:pPr lvl="0"/>
            <a:r>
              <a:rPr lang="en-GB" sz="1200" kern="1200" dirty="0">
                <a:solidFill>
                  <a:schemeClr val="tx1"/>
                </a:solidFill>
                <a:effectLst/>
                <a:latin typeface="+mn-lt"/>
                <a:ea typeface="+mn-ea"/>
                <a:cs typeface="+mn-cs"/>
              </a:rPr>
              <a:t>Crime: The current process for receiving and processing crime data directly from each police authority is extremely resource intensive. We need to investigate whether the data required for WIMD could be obtained directly from ONS/Home Office.</a:t>
            </a:r>
          </a:p>
          <a:p>
            <a:pPr lvl="0"/>
            <a:r>
              <a:rPr lang="en-GB" sz="1200" kern="1200" dirty="0">
                <a:solidFill>
                  <a:schemeClr val="tx1"/>
                </a:solidFill>
                <a:effectLst/>
                <a:latin typeface="+mn-lt"/>
                <a:ea typeface="+mn-ea"/>
                <a:cs typeface="+mn-cs"/>
              </a:rPr>
              <a:t>Income and Employment Data: Data used for WIMD 2014 related to the period prior to the roll-out of Universal Credits. We need a clear understanding of the impact of UC on the existing indicators, and to review whether slightly different indicators may be more appropriate.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Also</a:t>
            </a:r>
            <a:r>
              <a:rPr lang="en-GB" sz="1200" kern="1200" baseline="0" dirty="0">
                <a:solidFill>
                  <a:schemeClr val="tx1"/>
                </a:solidFill>
                <a:effectLst/>
                <a:latin typeface="+mn-lt"/>
                <a:ea typeface="+mn-ea"/>
                <a:cs typeface="+mn-cs"/>
              </a:rPr>
              <a:t> a 4 nations Index of Deprivation working group – useful forum for working together and considering developmental areas. </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RSS south wales group are organising an event for summer/autumn on poverty stats, and WIMD is likely to be discussed there, so maybe worth mentioning under future development / user engagement.</a:t>
            </a:r>
          </a:p>
          <a:p>
            <a:endParaRPr lang="en-GB" baseline="0" dirty="0"/>
          </a:p>
        </p:txBody>
      </p:sp>
      <p:sp>
        <p:nvSpPr>
          <p:cNvPr id="4" name="Slide Number Placeholder 3"/>
          <p:cNvSpPr>
            <a:spLocks noGrp="1"/>
          </p:cNvSpPr>
          <p:nvPr>
            <p:ph type="sldNum" sz="quarter" idx="10"/>
          </p:nvPr>
        </p:nvSpPr>
        <p:spPr/>
        <p:txBody>
          <a:bodyPr/>
          <a:lstStyle/>
          <a:p>
            <a:fld id="{385242E3-0547-4F97-B4C9-39F68DBF035A}" type="slidenum">
              <a:rPr lang="en-GB" smtClean="0"/>
              <a:t>31</a:t>
            </a:fld>
            <a:endParaRPr lang="en-GB"/>
          </a:p>
        </p:txBody>
      </p:sp>
    </p:spTree>
    <p:extLst>
      <p:ext uri="{BB962C8B-B14F-4D97-AF65-F5344CB8AC3E}">
        <p14:creationId xmlns:p14="http://schemas.microsoft.com/office/powerpoint/2010/main" val="10711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32</a:t>
            </a:fld>
            <a:endParaRPr lang="en-GB"/>
          </a:p>
        </p:txBody>
      </p:sp>
    </p:spTree>
    <p:extLst>
      <p:ext uri="{BB962C8B-B14F-4D97-AF65-F5344CB8AC3E}">
        <p14:creationId xmlns:p14="http://schemas.microsoft.com/office/powerpoint/2010/main" val="3066341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14423">
              <a:defRPr sz="2200">
                <a:solidFill>
                  <a:schemeClr val="tx1"/>
                </a:solidFill>
                <a:latin typeface="Arial" charset="0"/>
                <a:ea typeface="ＭＳ Ｐゴシック" pitchFamily="84" charset="-128"/>
              </a:defRPr>
            </a:lvl1pPr>
            <a:lvl2pPr marL="685817" indent="-263776" defTabSz="914423">
              <a:defRPr sz="2200">
                <a:solidFill>
                  <a:schemeClr val="tx1"/>
                </a:solidFill>
                <a:latin typeface="Arial" charset="0"/>
                <a:ea typeface="ＭＳ Ｐゴシック" pitchFamily="84" charset="-128"/>
              </a:defRPr>
            </a:lvl2pPr>
            <a:lvl3pPr marL="1055103" indent="-211021" defTabSz="914423">
              <a:defRPr sz="2200">
                <a:solidFill>
                  <a:schemeClr val="tx1"/>
                </a:solidFill>
                <a:latin typeface="Arial" charset="0"/>
                <a:ea typeface="ＭＳ Ｐゴシック" pitchFamily="84" charset="-128"/>
              </a:defRPr>
            </a:lvl3pPr>
            <a:lvl4pPr marL="1477145" indent="-211021" defTabSz="914423">
              <a:defRPr sz="2200">
                <a:solidFill>
                  <a:schemeClr val="tx1"/>
                </a:solidFill>
                <a:latin typeface="Arial" charset="0"/>
                <a:ea typeface="ＭＳ Ｐゴシック" pitchFamily="84" charset="-128"/>
              </a:defRPr>
            </a:lvl4pPr>
            <a:lvl5pPr marL="1899186" indent="-211021" defTabSz="914423">
              <a:defRPr sz="2200">
                <a:solidFill>
                  <a:schemeClr val="tx1"/>
                </a:solidFill>
                <a:latin typeface="Arial" charset="0"/>
                <a:ea typeface="ＭＳ Ｐゴシック" pitchFamily="84" charset="-128"/>
              </a:defRPr>
            </a:lvl5pPr>
            <a:lvl6pPr marL="2321227"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6pPr>
            <a:lvl7pPr marL="2743269"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7pPr>
            <a:lvl8pPr marL="3165310"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8pPr>
            <a:lvl9pPr marL="3587351"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9pPr>
          </a:lstStyle>
          <a:p>
            <a:fld id="{434E118C-C1B3-4D6B-AAE2-889F57EF025D}" type="slidenum">
              <a:rPr lang="en-US" sz="1200"/>
              <a:pPr/>
              <a:t>33</a:t>
            </a:fld>
            <a:endParaRPr lang="en-US" sz="1200"/>
          </a:p>
        </p:txBody>
      </p:sp>
      <p:sp>
        <p:nvSpPr>
          <p:cNvPr id="69635" name="Rectangle 7"/>
          <p:cNvSpPr txBox="1">
            <a:spLocks noGrp="1" noChangeArrowheads="1"/>
          </p:cNvSpPr>
          <p:nvPr/>
        </p:nvSpPr>
        <p:spPr bwMode="auto">
          <a:xfrm>
            <a:off x="3778753" y="9313053"/>
            <a:ext cx="2890335" cy="48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a:defRPr sz="2400">
                <a:solidFill>
                  <a:schemeClr val="tx1"/>
                </a:solidFill>
                <a:latin typeface="Arial" charset="0"/>
                <a:ea typeface="ＭＳ Ｐゴシック" pitchFamily="84" charset="-128"/>
              </a:defRPr>
            </a:lvl1pPr>
            <a:lvl2pPr marL="742950" indent="-285750" defTabSz="990600">
              <a:defRPr sz="2400">
                <a:solidFill>
                  <a:schemeClr val="tx1"/>
                </a:solidFill>
                <a:latin typeface="Arial" charset="0"/>
                <a:ea typeface="ＭＳ Ｐゴシック" pitchFamily="84" charset="-128"/>
              </a:defRPr>
            </a:lvl2pPr>
            <a:lvl3pPr marL="1143000" indent="-228600" defTabSz="990600">
              <a:defRPr sz="2400">
                <a:solidFill>
                  <a:schemeClr val="tx1"/>
                </a:solidFill>
                <a:latin typeface="Arial" charset="0"/>
                <a:ea typeface="ＭＳ Ｐゴシック" pitchFamily="84" charset="-128"/>
              </a:defRPr>
            </a:lvl3pPr>
            <a:lvl4pPr marL="1600200" indent="-228600" defTabSz="990600">
              <a:defRPr sz="2400">
                <a:solidFill>
                  <a:schemeClr val="tx1"/>
                </a:solidFill>
                <a:latin typeface="Arial" charset="0"/>
                <a:ea typeface="ＭＳ Ｐゴシック" pitchFamily="84" charset="-128"/>
              </a:defRPr>
            </a:lvl4pPr>
            <a:lvl5pPr marL="2057400" indent="-228600" defTabSz="990600">
              <a:defRPr sz="2400">
                <a:solidFill>
                  <a:schemeClr val="tx1"/>
                </a:solidFill>
                <a:latin typeface="Arial" charset="0"/>
                <a:ea typeface="ＭＳ Ｐゴシック" pitchFamily="84" charset="-128"/>
              </a:defRPr>
            </a:lvl5pPr>
            <a:lvl6pPr marL="25146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0C5D144C-98FD-4A37-BAE3-02FA638583C5}" type="slidenum">
              <a:rPr lang="en-US" sz="1200">
                <a:latin typeface="Times" charset="0"/>
              </a:rPr>
              <a:pPr algn="r"/>
              <a:t>33</a:t>
            </a:fld>
            <a:endParaRPr lang="en-US" sz="1200">
              <a:latin typeface="Times" charset="0"/>
            </a:endParaRPr>
          </a:p>
        </p:txBody>
      </p:sp>
      <p:sp>
        <p:nvSpPr>
          <p:cNvPr id="69636" name="Rectangle 2"/>
          <p:cNvSpPr>
            <a:spLocks noGrp="1" noRot="1" noChangeAspect="1" noChangeArrowheads="1" noTextEdit="1"/>
          </p:cNvSpPr>
          <p:nvPr>
            <p:ph type="sldImg"/>
          </p:nvPr>
        </p:nvSpPr>
        <p:spPr>
          <a:xfrm>
            <a:off x="884238" y="735013"/>
            <a:ext cx="4900612" cy="3676650"/>
          </a:xfrm>
          <a:ln/>
        </p:spPr>
      </p:sp>
      <p:sp>
        <p:nvSpPr>
          <p:cNvPr id="69637" name="Rectangle 3"/>
          <p:cNvSpPr>
            <a:spLocks noGrp="1" noChangeArrowheads="1"/>
          </p:cNvSpPr>
          <p:nvPr>
            <p:ph type="body" idx="1"/>
          </p:nvPr>
        </p:nvSpPr>
        <p:spPr>
          <a:noFill/>
        </p:spPr>
        <p:txBody>
          <a:bodyPr/>
          <a:lstStyle/>
          <a:p>
            <a:pPr eaLnBrk="1" hangingPunct="1"/>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884238" y="735013"/>
            <a:ext cx="4900612" cy="3676650"/>
          </a:xfrm>
          <a:ln/>
        </p:spPr>
      </p:sp>
      <p:sp>
        <p:nvSpPr>
          <p:cNvPr id="73731" name="Notes Placeholder 2"/>
          <p:cNvSpPr>
            <a:spLocks noGrp="1"/>
          </p:cNvSpPr>
          <p:nvPr>
            <p:ph type="body" idx="1"/>
          </p:nvPr>
        </p:nvSpPr>
        <p:spPr>
          <a:noFill/>
        </p:spPr>
        <p:txBody>
          <a:bodyPr/>
          <a:lstStyle/>
          <a:p>
            <a:r>
              <a:rPr lang="en-GB" sz="900" dirty="0">
                <a:latin typeface="Arial" charset="0"/>
                <a:ea typeface="ＭＳ Ｐゴシック" pitchFamily="84" charset="-128"/>
              </a:rPr>
              <a:t>Not going to talk through slide in detail,</a:t>
            </a:r>
            <a:r>
              <a:rPr lang="en-GB" sz="900" baseline="0" dirty="0">
                <a:latin typeface="Arial" charset="0"/>
                <a:ea typeface="ＭＳ Ｐゴシック" pitchFamily="84" charset="-128"/>
              </a:rPr>
              <a:t> but it gives you a flavour of what’s included in the index. </a:t>
            </a:r>
          </a:p>
          <a:p>
            <a:r>
              <a:rPr lang="en-GB" sz="900" baseline="0" dirty="0">
                <a:latin typeface="Arial" charset="0"/>
                <a:ea typeface="ＭＳ Ｐゴシック" pitchFamily="84" charset="-128"/>
              </a:rPr>
              <a:t>8 domains……</a:t>
            </a:r>
          </a:p>
          <a:p>
            <a:r>
              <a:rPr lang="en-GB" sz="900" baseline="0" dirty="0">
                <a:latin typeface="Arial" charset="0"/>
                <a:ea typeface="ＭＳ Ｐゴシック" pitchFamily="84" charset="-128"/>
              </a:rPr>
              <a:t>And then within each of the domains are a number of indicators…….. </a:t>
            </a:r>
            <a:r>
              <a:rPr lang="en-GB" sz="900" baseline="0" dirty="0" err="1">
                <a:latin typeface="Arial" charset="0"/>
                <a:ea typeface="ＭＳ Ｐゴシック" pitchFamily="84" charset="-128"/>
              </a:rPr>
              <a:t>Eg</a:t>
            </a:r>
            <a:r>
              <a:rPr lang="en-GB" sz="900" baseline="0" dirty="0">
                <a:latin typeface="Arial" charset="0"/>
                <a:ea typeface="ＭＳ Ｐゴシック" pitchFamily="84" charset="-128"/>
              </a:rPr>
              <a:t> education…….</a:t>
            </a:r>
            <a:endParaRPr lang="en-GB" sz="900" dirty="0">
              <a:latin typeface="Arial" charset="0"/>
              <a:ea typeface="ＭＳ Ｐゴシック" pitchFamily="84" charset="-128"/>
            </a:endParaRPr>
          </a:p>
          <a:p>
            <a:endParaRPr lang="en-GB" sz="900" dirty="0">
              <a:latin typeface="Arial" charset="0"/>
              <a:ea typeface="ＭＳ Ｐゴシック" pitchFamily="84" charset="-128"/>
            </a:endParaRPr>
          </a:p>
          <a:p>
            <a:pPr marL="0" marR="0" indent="0" algn="l" defTabSz="914400" rtl="0" eaLnBrk="1" fontAlgn="auto" latinLnBrk="0" hangingPunct="1">
              <a:lnSpc>
                <a:spcPct val="100000"/>
              </a:lnSpc>
              <a:spcBef>
                <a:spcPct val="20000"/>
              </a:spcBef>
              <a:spcAft>
                <a:spcPts val="0"/>
              </a:spcAft>
              <a:buClrTx/>
              <a:buSzTx/>
              <a:buFontTx/>
              <a:buNone/>
              <a:tabLst/>
              <a:defRPr/>
            </a:pPr>
            <a:endParaRPr lang="en-GB" sz="1200" dirty="0"/>
          </a:p>
          <a:p>
            <a:pPr>
              <a:spcBef>
                <a:spcPct val="20000"/>
              </a:spcBef>
            </a:pPr>
            <a:endParaRPr lang="en-GB" sz="1200" dirty="0">
              <a:solidFill>
                <a:srgbClr val="FF0000"/>
              </a:solidFill>
            </a:endParaRPr>
          </a:p>
          <a:p>
            <a:pPr>
              <a:spcBef>
                <a:spcPct val="20000"/>
              </a:spcBef>
            </a:pPr>
            <a:endParaRPr lang="en-GB" dirty="0"/>
          </a:p>
        </p:txBody>
      </p:sp>
      <p:sp>
        <p:nvSpPr>
          <p:cNvPr id="73732" name="Slide Number Placeholder 3"/>
          <p:cNvSpPr>
            <a:spLocks noGrp="1"/>
          </p:cNvSpPr>
          <p:nvPr>
            <p:ph type="sldNum" sz="quarter" idx="5"/>
          </p:nvPr>
        </p:nvSpPr>
        <p:spPr>
          <a:noFill/>
        </p:spPr>
        <p:txBody>
          <a:bodyPr/>
          <a:lstStyle>
            <a:lvl1pPr defTabSz="914423">
              <a:defRPr sz="2200">
                <a:solidFill>
                  <a:schemeClr val="tx1"/>
                </a:solidFill>
                <a:latin typeface="Arial" charset="0"/>
                <a:ea typeface="ＭＳ Ｐゴシック" pitchFamily="84" charset="-128"/>
              </a:defRPr>
            </a:lvl1pPr>
            <a:lvl2pPr marL="685817" indent="-263776" defTabSz="914423">
              <a:defRPr sz="2200">
                <a:solidFill>
                  <a:schemeClr val="tx1"/>
                </a:solidFill>
                <a:latin typeface="Arial" charset="0"/>
                <a:ea typeface="ＭＳ Ｐゴシック" pitchFamily="84" charset="-128"/>
              </a:defRPr>
            </a:lvl2pPr>
            <a:lvl3pPr marL="1055103" indent="-211021" defTabSz="914423">
              <a:defRPr sz="2200">
                <a:solidFill>
                  <a:schemeClr val="tx1"/>
                </a:solidFill>
                <a:latin typeface="Arial" charset="0"/>
                <a:ea typeface="ＭＳ Ｐゴシック" pitchFamily="84" charset="-128"/>
              </a:defRPr>
            </a:lvl3pPr>
            <a:lvl4pPr marL="1477145" indent="-211021" defTabSz="914423">
              <a:defRPr sz="2200">
                <a:solidFill>
                  <a:schemeClr val="tx1"/>
                </a:solidFill>
                <a:latin typeface="Arial" charset="0"/>
                <a:ea typeface="ＭＳ Ｐゴシック" pitchFamily="84" charset="-128"/>
              </a:defRPr>
            </a:lvl4pPr>
            <a:lvl5pPr marL="1899186" indent="-211021" defTabSz="914423">
              <a:defRPr sz="2200">
                <a:solidFill>
                  <a:schemeClr val="tx1"/>
                </a:solidFill>
                <a:latin typeface="Arial" charset="0"/>
                <a:ea typeface="ＭＳ Ｐゴシック" pitchFamily="84" charset="-128"/>
              </a:defRPr>
            </a:lvl5pPr>
            <a:lvl6pPr marL="2321227"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6pPr>
            <a:lvl7pPr marL="2743269"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7pPr>
            <a:lvl8pPr marL="3165310"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8pPr>
            <a:lvl9pPr marL="3587351"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9pPr>
          </a:lstStyle>
          <a:p>
            <a:fld id="{2638E975-2F0F-4610-B53C-72F9D341C6ED}"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0612" cy="36766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ea typeface="Times New Roman" pitchFamily="18" charset="0"/>
                <a:cs typeface="Times New Roman" pitchFamily="18" charset="0"/>
              </a:rPr>
              <a:t>The Index is produced as a set of ranks, with a rank of 1 assigned to the most deprived small area. </a:t>
            </a:r>
          </a:p>
          <a:p>
            <a:endParaRPr lang="en-GB" sz="1000" dirty="0"/>
          </a:p>
          <a:p>
            <a:r>
              <a:rPr kumimoji="0" lang="en-GB" sz="1000" b="0" i="0" u="none" strike="noStrike" cap="none" normalizeH="0" baseline="0" dirty="0">
                <a:ln>
                  <a:noFill/>
                </a:ln>
                <a:solidFill>
                  <a:schemeClr val="tx1"/>
                </a:solidFill>
                <a:effectLst/>
                <a:ea typeface="Times New Roman" pitchFamily="18" charset="0"/>
                <a:cs typeface="Times New Roman" pitchFamily="18" charset="0"/>
              </a:rPr>
              <a:t>The Index is constructed from a weighted sum of the deprivation score for each domain. The weights reflect the importance of the domain as an aspect of deprivation, and the quality of the indicators available for that domain. </a:t>
            </a:r>
          </a:p>
          <a:p>
            <a:endParaRPr lang="en-GB" sz="1000" baseline="0" dirty="0"/>
          </a:p>
          <a:p>
            <a:r>
              <a:rPr lang="en-GB" sz="1000" baseline="0" dirty="0"/>
              <a:t>the income and the employment domains are given a weight of 23.5% each………</a:t>
            </a:r>
          </a:p>
          <a:p>
            <a:endParaRPr lang="en-GB" baseline="0" dirty="0"/>
          </a:p>
          <a:p>
            <a:r>
              <a:rPr lang="en-GB" baseline="0" dirty="0"/>
              <a:t>As you will be aware, r</a:t>
            </a:r>
            <a:r>
              <a:rPr kumimoji="0" lang="en-GB" sz="1200" b="0" i="0" u="none" strike="noStrike" cap="none" normalizeH="0" baseline="0" dirty="0">
                <a:ln>
                  <a:noFill/>
                </a:ln>
                <a:solidFill>
                  <a:schemeClr val="tx1"/>
                </a:solidFill>
                <a:effectLst/>
                <a:ea typeface="Times New Roman" pitchFamily="18" charset="0"/>
                <a:cs typeface="Times New Roman" pitchFamily="18" charset="0"/>
              </a:rPr>
              <a:t>anks are a relative system of measurement; we can know which areas are more (or less) deprived than others, but not by how much. This was one of the key messages to communicate during publication.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9D0D4B51-1700-4082-9F2A-025FC4EB2315}" type="slidenum">
              <a:rPr lang="en-GB" smtClean="0"/>
              <a:t>5</a:t>
            </a:fld>
            <a:endParaRPr lang="en-GB"/>
          </a:p>
        </p:txBody>
      </p:sp>
    </p:spTree>
    <p:extLst>
      <p:ext uri="{BB962C8B-B14F-4D97-AF65-F5344CB8AC3E}">
        <p14:creationId xmlns:p14="http://schemas.microsoft.com/office/powerpoint/2010/main" val="292902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excerpt from the main WIMD report – a map showing deprivation levels across Wales.</a:t>
            </a:r>
          </a:p>
          <a:p>
            <a:endParaRPr lang="en-GB" dirty="0"/>
          </a:p>
          <a:p>
            <a:r>
              <a:rPr lang="en-GB" dirty="0"/>
              <a:t>In</a:t>
            </a:r>
            <a:r>
              <a:rPr lang="en-GB" baseline="0" dirty="0"/>
              <a:t> some ways the main product of WIMD</a:t>
            </a:r>
          </a:p>
          <a:p>
            <a:pPr marL="171450" indent="-171450">
              <a:buFont typeface="Arial"/>
              <a:buChar char="•"/>
            </a:pPr>
            <a:r>
              <a:rPr lang="en-GB" baseline="0" dirty="0"/>
              <a:t>Largely similar picture to WIMD 2011</a:t>
            </a:r>
          </a:p>
          <a:p>
            <a:pPr marL="171450" indent="-171450">
              <a:buFont typeface="Arial"/>
              <a:buChar char="•"/>
            </a:pPr>
            <a:r>
              <a:rPr lang="en-GB" baseline="0" dirty="0"/>
              <a:t>Pockets of deprivation highlighted in South Wales Valleys and large cities, North Wales coastal and border towns</a:t>
            </a:r>
          </a:p>
        </p:txBody>
      </p:sp>
      <p:sp>
        <p:nvSpPr>
          <p:cNvPr id="4" name="Slide Number Placeholder 3"/>
          <p:cNvSpPr>
            <a:spLocks noGrp="1"/>
          </p:cNvSpPr>
          <p:nvPr>
            <p:ph type="sldNum" sz="quarter" idx="10"/>
          </p:nvPr>
        </p:nvSpPr>
        <p:spPr/>
        <p:txBody>
          <a:bodyPr/>
          <a:lstStyle/>
          <a:p>
            <a:fld id="{385242E3-0547-4F97-B4C9-39F68DBF035A}" type="slidenum">
              <a:rPr lang="en-GB" smtClean="0"/>
              <a:t>6</a:t>
            </a:fld>
            <a:endParaRPr lang="en-GB"/>
          </a:p>
        </p:txBody>
      </p:sp>
    </p:spTree>
    <p:extLst>
      <p:ext uri="{BB962C8B-B14F-4D97-AF65-F5344CB8AC3E}">
        <p14:creationId xmlns:p14="http://schemas.microsoft.com/office/powerpoint/2010/main" val="210513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we need an Index of Deprivation?</a:t>
            </a:r>
          </a:p>
          <a:p>
            <a:endParaRPr lang="en-GB" dirty="0"/>
          </a:p>
          <a:p>
            <a:r>
              <a:rPr lang="en-GB" dirty="0"/>
              <a:t>……….</a:t>
            </a:r>
          </a:p>
          <a:p>
            <a:endParaRPr lang="en-GB" dirty="0"/>
          </a:p>
          <a:p>
            <a:r>
              <a:rPr lang="en-GB" dirty="0"/>
              <a:t>Communities First is our community focussed tackling poverty programme. The programme provides funding for Lead Delivery Bodies within local authority areas known as Communities First Clusters to narrow the economic, education/skills and health gaps between our most deprived and more affluent areas.</a:t>
            </a:r>
          </a:p>
          <a:p>
            <a:endParaRPr lang="en-GB" dirty="0"/>
          </a:p>
          <a:p>
            <a:r>
              <a:rPr lang="en-GB" dirty="0"/>
              <a:t>Flying Start is part of our early years programme for families with children under 4 years of age living in disadvantaged areas of Wales. ……..</a:t>
            </a:r>
          </a:p>
          <a:p>
            <a:endParaRPr lang="en-GB" dirty="0"/>
          </a:p>
          <a:p>
            <a:r>
              <a:rPr lang="en-GB" sz="1400" dirty="0"/>
              <a:t>Other areas of policy – mitigating</a:t>
            </a:r>
            <a:r>
              <a:rPr lang="en-GB" sz="1400" baseline="0" dirty="0"/>
              <a:t> the impact of welfare reform; prevention of homelessness; affordable homes; Regeneration (Vibrant and Viable places) </a:t>
            </a:r>
          </a:p>
          <a:p>
            <a:endParaRPr lang="en-GB" sz="1400" dirty="0"/>
          </a:p>
        </p:txBody>
      </p:sp>
      <p:sp>
        <p:nvSpPr>
          <p:cNvPr id="4" name="Slide Number Placeholder 3"/>
          <p:cNvSpPr>
            <a:spLocks noGrp="1"/>
          </p:cNvSpPr>
          <p:nvPr>
            <p:ph type="sldNum" sz="quarter" idx="10"/>
          </p:nvPr>
        </p:nvSpPr>
        <p:spPr/>
        <p:txBody>
          <a:bodyPr/>
          <a:lstStyle/>
          <a:p>
            <a:fld id="{3F08760A-0617-4D43-AA08-2BD6A4B80D59}" type="slidenum">
              <a:rPr lang="en-GB" smtClean="0"/>
              <a:t>7</a:t>
            </a:fld>
            <a:endParaRPr lang="en-GB"/>
          </a:p>
        </p:txBody>
      </p:sp>
    </p:spTree>
    <p:extLst>
      <p:ext uri="{BB962C8B-B14F-4D97-AF65-F5344CB8AC3E}">
        <p14:creationId xmlns:p14="http://schemas.microsoft.com/office/powerpoint/2010/main" val="23535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These are a few of the MAIN uses of previous indexes of</a:t>
            </a:r>
            <a:r>
              <a:rPr lang="en-GB" baseline="0" dirty="0"/>
              <a:t> </a:t>
            </a:r>
            <a:r>
              <a:rPr lang="en-GB" dirty="0"/>
              <a:t> WIMD.</a:t>
            </a:r>
            <a:r>
              <a:rPr lang="en-GB"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0" i="0" u="none" strike="noStrike" kern="1200" baseline="0" dirty="0">
                <a:solidFill>
                  <a:schemeClr val="tx1"/>
                </a:solidFill>
                <a:latin typeface="+mn-lt"/>
                <a:ea typeface="+mn-ea"/>
                <a:cs typeface="+mn-cs"/>
              </a:rPr>
              <a:t>Examples of the use of WIMD within the Welsh Government:</a:t>
            </a:r>
          </a:p>
          <a:p>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Development and monitoring of the Communities First programme;</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The underlying indicator data has been used in identifying areas in which to put</a:t>
            </a:r>
          </a:p>
          <a:p>
            <a:r>
              <a:rPr lang="en-GB" sz="1200" b="0" i="0" u="none" strike="noStrike" kern="1200" baseline="0" dirty="0">
                <a:solidFill>
                  <a:schemeClr val="tx1"/>
                </a:solidFill>
                <a:latin typeface="+mn-lt"/>
                <a:ea typeface="+mn-ea"/>
                <a:cs typeface="+mn-cs"/>
              </a:rPr>
              <a:t>    Flying Start services;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Widely used by a wide range of organisations. </a:t>
            </a:r>
          </a:p>
        </p:txBody>
      </p:sp>
      <p:sp>
        <p:nvSpPr>
          <p:cNvPr id="4" name="Slide Number Placeholder 3"/>
          <p:cNvSpPr>
            <a:spLocks noGrp="1"/>
          </p:cNvSpPr>
          <p:nvPr>
            <p:ph type="sldNum" sz="quarter" idx="10"/>
          </p:nvPr>
        </p:nvSpPr>
        <p:spPr/>
        <p:txBody>
          <a:bodyPr/>
          <a:lstStyle/>
          <a:p>
            <a:fld id="{3F08760A-0617-4D43-AA08-2BD6A4B80D59}" type="slidenum">
              <a:rPr lang="en-GB" smtClean="0"/>
              <a:t>8</a:t>
            </a:fld>
            <a:endParaRPr lang="en-GB"/>
          </a:p>
        </p:txBody>
      </p:sp>
    </p:spTree>
    <p:extLst>
      <p:ext uri="{BB962C8B-B14F-4D97-AF65-F5344CB8AC3E}">
        <p14:creationId xmlns:p14="http://schemas.microsoft.com/office/powerpoint/2010/main" val="3433906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7 domain groups – included</a:t>
            </a:r>
            <a:r>
              <a:rPr lang="en-GB" baseline="0" dirty="0"/>
              <a:t> WG analysts, academic, other analysts as relevant </a:t>
            </a:r>
            <a:r>
              <a:rPr lang="en-GB" baseline="0" dirty="0" err="1"/>
              <a:t>eg</a:t>
            </a:r>
            <a:r>
              <a:rPr lang="en-GB" baseline="0" dirty="0"/>
              <a:t> Education – analyst from local authority, analyst from ESTYN, academic from Cardiff University</a:t>
            </a:r>
          </a:p>
          <a:p>
            <a:r>
              <a:rPr lang="en-GB" baseline="0" dirty="0"/>
              <a:t>Responsible for making technical recommendations – indicators to be included.</a:t>
            </a:r>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Dissemination group – main focus on dissemination and communication </a:t>
            </a:r>
            <a:r>
              <a:rPr lang="en-GB" baseline="0" dirty="0" err="1"/>
              <a:t>eg</a:t>
            </a:r>
            <a:r>
              <a:rPr lang="en-GB" baseline="0" dirty="0"/>
              <a:t> publication products, importance of guidance materials </a:t>
            </a:r>
            <a:r>
              <a:rPr lang="en-GB" baseline="0" dirty="0" err="1"/>
              <a:t>etc</a:t>
            </a:r>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Advisory group – advise the steering group – mostly external users</a:t>
            </a:r>
          </a:p>
          <a:p>
            <a:endParaRPr lang="en-GB" dirty="0"/>
          </a:p>
          <a:p>
            <a:r>
              <a:rPr lang="en-GB" dirty="0"/>
              <a:t>Steering group – main decision making</a:t>
            </a:r>
            <a:r>
              <a:rPr lang="en-GB" baseline="0" dirty="0"/>
              <a:t> body (internal to Welsh Government)</a:t>
            </a:r>
          </a:p>
          <a:p>
            <a:endParaRPr lang="en-GB" baseline="0" dirty="0"/>
          </a:p>
        </p:txBody>
      </p:sp>
      <p:sp>
        <p:nvSpPr>
          <p:cNvPr id="4" name="Slide Number Placeholder 3"/>
          <p:cNvSpPr>
            <a:spLocks noGrp="1"/>
          </p:cNvSpPr>
          <p:nvPr>
            <p:ph type="sldNum" sz="quarter" idx="10"/>
          </p:nvPr>
        </p:nvSpPr>
        <p:spPr/>
        <p:txBody>
          <a:bodyPr/>
          <a:lstStyle/>
          <a:p>
            <a:fld id="{3F08760A-0617-4D43-AA08-2BD6A4B80D59}" type="slidenum">
              <a:rPr lang="en-GB" smtClean="0"/>
              <a:t>9</a:t>
            </a:fld>
            <a:endParaRPr lang="en-GB"/>
          </a:p>
        </p:txBody>
      </p:sp>
    </p:spTree>
    <p:extLst>
      <p:ext uri="{BB962C8B-B14F-4D97-AF65-F5344CB8AC3E}">
        <p14:creationId xmlns:p14="http://schemas.microsoft.com/office/powerpoint/2010/main" val="310439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01CEA1-1311-4ED1-A7A4-D46E2C5B1923}"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310058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01CEA1-1311-4ED1-A7A4-D46E2C5B1923}"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191472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01CEA1-1311-4ED1-A7A4-D46E2C5B1923}"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604170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553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01CEA1-1311-4ED1-A7A4-D46E2C5B1923}"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250850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01CEA1-1311-4ED1-A7A4-D46E2C5B1923}"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46239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01CEA1-1311-4ED1-A7A4-D46E2C5B1923}"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101049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01CEA1-1311-4ED1-A7A4-D46E2C5B1923}" type="datetimeFigureOut">
              <a:rPr lang="en-GB" smtClean="0"/>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397637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01CEA1-1311-4ED1-A7A4-D46E2C5B1923}"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189362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1CEA1-1311-4ED1-A7A4-D46E2C5B1923}"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339200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01CEA1-1311-4ED1-A7A4-D46E2C5B1923}"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310345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01CEA1-1311-4ED1-A7A4-D46E2C5B1923}"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3683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1CEA1-1311-4ED1-A7A4-D46E2C5B1923}" type="datetimeFigureOut">
              <a:rPr lang="en-GB" smtClean="0"/>
              <a:t>12/09/2019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83772-D726-4D84-A266-6E9B9A7FD3C9}" type="slidenum">
              <a:rPr lang="en-GB" smtClean="0"/>
              <a:t>‹#›</a:t>
            </a:fld>
            <a:endParaRPr lang="en-GB"/>
          </a:p>
        </p:txBody>
      </p:sp>
    </p:spTree>
    <p:extLst>
      <p:ext uri="{BB962C8B-B14F-4D97-AF65-F5344CB8AC3E}">
        <p14:creationId xmlns:p14="http://schemas.microsoft.com/office/powerpoint/2010/main" val="33538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Stats.inclusion@wales.gsi.gov.uk"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www.wales.gov.uk/wimd/interactive" TargetMode="External"/><Relationship Id="rId4" Type="http://schemas.openxmlformats.org/officeDocument/2006/relationships/hyperlink" Target="http://www.wales.gov.uk/wim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tatswales.wales.gov.uk/Catalogue/Community-Safety-and-Social-Inclusion/Welsh-Index-of-Multiple-Deprivation/WIMD-2014/wimd2014"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wimd.wales.gov.uk/"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wimd.wales.gov.uk/"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mailto:Stats.inclusion@wales.gsi.gov.uk"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61200" y="0"/>
            <a:ext cx="20828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330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5"/>
          <p:cNvSpPr txBox="1">
            <a:spLocks noChangeArrowheads="1"/>
          </p:cNvSpPr>
          <p:nvPr/>
        </p:nvSpPr>
        <p:spPr bwMode="auto">
          <a:xfrm>
            <a:off x="622300" y="2833077"/>
            <a:ext cx="7696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4000" dirty="0"/>
              <a:t>Development of Welsh Index of Multiple Deprivation (WIMD) 2014 statistical outputs</a:t>
            </a:r>
            <a:endParaRPr lang="en-GB" sz="4000" dirty="0">
              <a:latin typeface="Times" charset="0"/>
            </a:endParaRPr>
          </a:p>
        </p:txBody>
      </p:sp>
      <p:sp>
        <p:nvSpPr>
          <p:cNvPr id="1029" name="Text Box 7"/>
          <p:cNvSpPr txBox="1">
            <a:spLocks noChangeArrowheads="1"/>
          </p:cNvSpPr>
          <p:nvPr/>
        </p:nvSpPr>
        <p:spPr bwMode="auto">
          <a:xfrm>
            <a:off x="622300" y="5435600"/>
            <a:ext cx="322962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600" dirty="0"/>
              <a:t>20 April 2016</a:t>
            </a:r>
          </a:p>
          <a:p>
            <a:endParaRPr lang="en-US" sz="1600" dirty="0"/>
          </a:p>
          <a:p>
            <a:r>
              <a:rPr lang="en-US" sz="1600" dirty="0">
                <a:hlinkClick r:id="rId5"/>
              </a:rPr>
              <a:t>Stats.inclusion@wales.gsi.gov.uk</a:t>
            </a:r>
            <a:r>
              <a:rPr lang="en-US" sz="1600" dirty="0"/>
              <a:t> </a:t>
            </a:r>
            <a:endParaRPr lang="en-GB" dirty="0">
              <a:latin typeface="Times" charset="0"/>
            </a:endParaRPr>
          </a:p>
        </p:txBody>
      </p:sp>
      <p:sp>
        <p:nvSpPr>
          <p:cNvPr id="7" name="Text Box 8"/>
          <p:cNvSpPr txBox="1">
            <a:spLocks noChangeArrowheads="1"/>
          </p:cNvSpPr>
          <p:nvPr/>
        </p:nvSpPr>
        <p:spPr bwMode="auto">
          <a:xfrm>
            <a:off x="4470400" y="4895896"/>
            <a:ext cx="43500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2000" dirty="0"/>
              <a:t>Luned Jones</a:t>
            </a:r>
          </a:p>
          <a:p>
            <a:r>
              <a:rPr lang="en-US" sz="2000" dirty="0"/>
              <a:t>Knowledge and Analytical Services</a:t>
            </a:r>
          </a:p>
          <a:p>
            <a:r>
              <a:rPr lang="en-US" sz="2000" dirty="0"/>
              <a:t>Welsh Government</a:t>
            </a:r>
          </a:p>
        </p:txBody>
      </p:sp>
    </p:spTree>
    <p:extLst>
      <p:ext uri="{BB962C8B-B14F-4D97-AF65-F5344CB8AC3E}">
        <p14:creationId xmlns:p14="http://schemas.microsoft.com/office/powerpoint/2010/main" val="243126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en-GB" sz="3600" dirty="0"/>
              <a:t>Major Programme to update WIMD and improve statistical outputs; to end 2014 </a:t>
            </a:r>
          </a:p>
        </p:txBody>
      </p:sp>
      <p:sp>
        <p:nvSpPr>
          <p:cNvPr id="14340" name="Rectangle 4"/>
          <p:cNvSpPr>
            <a:spLocks noGrp="1" noChangeArrowheads="1"/>
          </p:cNvSpPr>
          <p:nvPr>
            <p:ph type="body" sz="half"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b">
              <a:spcBef>
                <a:spcPct val="0"/>
              </a:spcBef>
              <a:buFontTx/>
              <a:buNone/>
            </a:pPr>
            <a:endParaRPr lang="en-GB" sz="1000"/>
          </a:p>
          <a:p>
            <a:endParaRPr lang="en-GB" sz="1400"/>
          </a:p>
        </p:txBody>
      </p:sp>
      <p:sp>
        <p:nvSpPr>
          <p:cNvPr id="14341" name="Rectangle 18"/>
          <p:cNvSpPr>
            <a:spLocks noChangeArrowheads="1"/>
          </p:cNvSpPr>
          <p:nvPr/>
        </p:nvSpPr>
        <p:spPr bwMode="auto">
          <a:xfrm>
            <a:off x="561975" y="1772816"/>
            <a:ext cx="8286750"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50000"/>
              </a:lnSpc>
              <a:spcBef>
                <a:spcPct val="20000"/>
              </a:spcBef>
            </a:pPr>
            <a:r>
              <a:rPr lang="en-GB" sz="2200" b="1" dirty="0"/>
              <a:t>Pre phase 1</a:t>
            </a:r>
            <a:r>
              <a:rPr lang="en-GB" sz="2200" dirty="0"/>
              <a:t> – The conceptual review (finalised in March 2013)</a:t>
            </a:r>
            <a:endParaRPr lang="en-GB" sz="2200" b="1" dirty="0"/>
          </a:p>
          <a:p>
            <a:pPr marL="342900" indent="-342900">
              <a:lnSpc>
                <a:spcPct val="150000"/>
              </a:lnSpc>
              <a:spcBef>
                <a:spcPct val="20000"/>
              </a:spcBef>
            </a:pPr>
            <a:r>
              <a:rPr lang="en-GB" sz="2200" b="1" dirty="0"/>
              <a:t>Phase 1</a:t>
            </a:r>
            <a:r>
              <a:rPr lang="en-GB" sz="2200" dirty="0"/>
              <a:t> – Review Domains and Indicators (May 2013 – October 2013)</a:t>
            </a:r>
            <a:endParaRPr lang="en-GB" sz="2200" b="1" dirty="0"/>
          </a:p>
          <a:p>
            <a:pPr marL="342900" indent="-342900">
              <a:lnSpc>
                <a:spcPct val="150000"/>
              </a:lnSpc>
              <a:spcBef>
                <a:spcPct val="20000"/>
              </a:spcBef>
            </a:pPr>
            <a:r>
              <a:rPr lang="en-GB" sz="2200" b="1" dirty="0"/>
              <a:t>Phase 2</a:t>
            </a:r>
            <a:r>
              <a:rPr lang="en-GB" sz="2200" dirty="0"/>
              <a:t> – Consultation (November 2013 to February 2014)</a:t>
            </a:r>
            <a:endParaRPr lang="en-GB" sz="2200" b="1" dirty="0"/>
          </a:p>
          <a:p>
            <a:pPr marL="342900" indent="-342900">
              <a:lnSpc>
                <a:spcPct val="150000"/>
              </a:lnSpc>
              <a:spcBef>
                <a:spcPct val="20000"/>
              </a:spcBef>
            </a:pPr>
            <a:r>
              <a:rPr lang="en-GB" sz="2200" b="1" dirty="0"/>
              <a:t>Phase 3</a:t>
            </a:r>
            <a:r>
              <a:rPr lang="en-GB" sz="2200" dirty="0"/>
              <a:t> – Response to Consultation (Spring 2014)</a:t>
            </a:r>
            <a:endParaRPr lang="en-GB" sz="2200" b="1" dirty="0"/>
          </a:p>
          <a:p>
            <a:pPr marL="342900" indent="-342900">
              <a:lnSpc>
                <a:spcPct val="150000"/>
              </a:lnSpc>
              <a:spcBef>
                <a:spcPct val="20000"/>
              </a:spcBef>
            </a:pPr>
            <a:r>
              <a:rPr lang="en-GB" sz="2200" b="1" dirty="0"/>
              <a:t>Phase 4</a:t>
            </a:r>
            <a:r>
              <a:rPr lang="en-GB" sz="2200" dirty="0"/>
              <a:t> – Data collection and construction of WIMD 2014</a:t>
            </a:r>
          </a:p>
          <a:p>
            <a:pPr marL="342900" indent="-342900">
              <a:lnSpc>
                <a:spcPct val="150000"/>
              </a:lnSpc>
              <a:spcBef>
                <a:spcPct val="20000"/>
              </a:spcBef>
            </a:pPr>
            <a:r>
              <a:rPr lang="en-GB" sz="2200" dirty="0"/>
              <a:t>		     (Spring 2014 to Autumn 2014)</a:t>
            </a:r>
            <a:endParaRPr lang="en-GB" sz="2200" b="1" dirty="0"/>
          </a:p>
          <a:p>
            <a:pPr marL="342900" indent="-342900">
              <a:lnSpc>
                <a:spcPct val="150000"/>
              </a:lnSpc>
              <a:spcBef>
                <a:spcPct val="20000"/>
              </a:spcBef>
            </a:pPr>
            <a:r>
              <a:rPr lang="en-GB" sz="2200" b="1" dirty="0"/>
              <a:t>Phase 5</a:t>
            </a:r>
            <a:r>
              <a:rPr lang="en-GB" sz="2200" dirty="0"/>
              <a:t> – Publish WIMD 2014 – wide range of outputs (26 November 2014)</a:t>
            </a:r>
          </a:p>
          <a:p>
            <a:pPr marL="342900" indent="-342900">
              <a:spcBef>
                <a:spcPct val="20000"/>
              </a:spcBef>
            </a:pPr>
            <a:r>
              <a:rPr lang="en-GB" sz="2200" dirty="0"/>
              <a:t>		</a:t>
            </a:r>
          </a:p>
        </p:txBody>
      </p:sp>
    </p:spTree>
    <p:extLst>
      <p:ext uri="{BB962C8B-B14F-4D97-AF65-F5344CB8AC3E}">
        <p14:creationId xmlns:p14="http://schemas.microsoft.com/office/powerpoint/2010/main" val="258223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2724067"/>
            <a:ext cx="9144000" cy="769441"/>
          </a:xfrm>
          <a:prstGeom prst="rect">
            <a:avLst/>
          </a:prstGeom>
          <a:noFill/>
        </p:spPr>
        <p:txBody>
          <a:bodyPr wrap="square" rtlCol="0">
            <a:spAutoFit/>
          </a:bodyPr>
          <a:lstStyle/>
          <a:p>
            <a:pPr algn="ctr"/>
            <a:r>
              <a:rPr lang="en-GB" sz="4400" dirty="0"/>
              <a:t>WIMD – Products</a:t>
            </a:r>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4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60112" y="26064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Prior to main publication</a:t>
            </a:r>
          </a:p>
        </p:txBody>
      </p:sp>
      <p:sp>
        <p:nvSpPr>
          <p:cNvPr id="7" name="Rectangle 6"/>
          <p:cNvSpPr/>
          <p:nvPr/>
        </p:nvSpPr>
        <p:spPr>
          <a:xfrm>
            <a:off x="560112" y="1052736"/>
            <a:ext cx="8229600" cy="6001643"/>
          </a:xfrm>
          <a:prstGeom prst="rect">
            <a:avLst/>
          </a:prstGeom>
        </p:spPr>
        <p:txBody>
          <a:bodyPr wrap="square">
            <a:spAutoFit/>
          </a:bodyPr>
          <a:lstStyle/>
          <a:p>
            <a:pPr lvl="0"/>
            <a:r>
              <a:rPr lang="en-GB" sz="2400" dirty="0"/>
              <a:t>Close collaboration…. User needs integral to decisions about methodology and communication of results…..</a:t>
            </a:r>
          </a:p>
          <a:p>
            <a:pPr marL="342900" lvl="0" indent="-342900">
              <a:buFont typeface="Arial" panose="020B0604020202020204" pitchFamily="34" charset="0"/>
              <a:buChar char="•"/>
            </a:pPr>
            <a:r>
              <a:rPr lang="en-GB" sz="2400" dirty="0"/>
              <a:t>Need for effective communication and guidance- ensuring Index used correctly.</a:t>
            </a:r>
          </a:p>
          <a:p>
            <a:pPr marL="342900" lvl="0" indent="-342900">
              <a:buFont typeface="Arial" panose="020B0604020202020204" pitchFamily="34" charset="0"/>
              <a:buChar char="•"/>
            </a:pPr>
            <a:r>
              <a:rPr lang="en-GB" sz="2400" u="sng" dirty="0"/>
              <a:t>Two weeks prior to WIMD launch</a:t>
            </a:r>
            <a:r>
              <a:rPr lang="en-GB" sz="2400" dirty="0"/>
              <a:t>, published Infographic, Guidance Document and FAQs</a:t>
            </a:r>
          </a:p>
          <a:p>
            <a:pPr marL="800100" lvl="1" indent="-342900">
              <a:buFont typeface="Arial" panose="020B0604020202020204" pitchFamily="34" charset="0"/>
              <a:buChar char="•"/>
            </a:pPr>
            <a:r>
              <a:rPr lang="en-GB" sz="2400" dirty="0"/>
              <a:t>What does WIMD Measure?</a:t>
            </a:r>
          </a:p>
          <a:p>
            <a:pPr marL="800100" lvl="1" indent="-342900">
              <a:buFont typeface="Arial" panose="020B0604020202020204" pitchFamily="34" charset="0"/>
              <a:buChar char="•"/>
            </a:pPr>
            <a:r>
              <a:rPr lang="en-GB" sz="2400" dirty="0"/>
              <a:t>Do’s and Dont’s</a:t>
            </a:r>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r>
              <a:rPr lang="en-GB" sz="2400" dirty="0"/>
              <a:t>How does WIMD 2014 differ from earlier WIMDs?</a:t>
            </a:r>
          </a:p>
          <a:p>
            <a:pPr marL="342900" indent="-342900">
              <a:buFont typeface="Arial" panose="020B0604020202020204" pitchFamily="34" charset="0"/>
              <a:buChar char="•"/>
            </a:pPr>
            <a:r>
              <a:rPr lang="en-GB" sz="2400" dirty="0"/>
              <a:t>Positive feedback – opportunity for users to digest guidance before main publication</a:t>
            </a:r>
          </a:p>
          <a:p>
            <a:pPr marL="800100" lvl="1" indent="-342900">
              <a:buFont typeface="Arial" panose="020B0604020202020204" pitchFamily="34" charset="0"/>
              <a:buChar char="•"/>
            </a:pPr>
            <a:endParaRPr lang="en-GB" sz="2400" dirty="0"/>
          </a:p>
        </p:txBody>
      </p:sp>
      <p:pic>
        <p:nvPicPr>
          <p:cNvPr id="6" name="Picture 5"/>
          <p:cNvPicPr/>
          <p:nvPr/>
        </p:nvPicPr>
        <p:blipFill rotWithShape="1">
          <a:blip r:embed="rId4" cstate="screen">
            <a:extLst>
              <a:ext uri="{28A0092B-C50C-407E-A947-70E740481C1C}">
                <a14:useLocalDpi xmlns:a14="http://schemas.microsoft.com/office/drawing/2010/main" val="0"/>
              </a:ext>
            </a:extLst>
          </a:blip>
          <a:srcRect/>
          <a:stretch/>
        </p:blipFill>
        <p:spPr bwMode="auto">
          <a:xfrm>
            <a:off x="3798204" y="3717032"/>
            <a:ext cx="4972145" cy="17533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421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60112" y="26064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Main WIMD 2014 Products</a:t>
            </a:r>
          </a:p>
        </p:txBody>
      </p:sp>
      <p:sp>
        <p:nvSpPr>
          <p:cNvPr id="6" name="Rectangle 2"/>
          <p:cNvSpPr txBox="1">
            <a:spLocks noChangeArrowheads="1"/>
          </p:cNvSpPr>
          <p:nvPr/>
        </p:nvSpPr>
        <p:spPr bwMode="auto">
          <a:xfrm>
            <a:off x="560112" y="1124744"/>
            <a:ext cx="8404376" cy="532284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hlinkClick r:id="rId4"/>
              </a:rPr>
              <a:t>www.wales.gov.uk/wimd</a:t>
            </a:r>
            <a:endParaRPr lang="en-GB" sz="2200" b="1" dirty="0"/>
          </a:p>
          <a:p>
            <a:pPr marL="342900" indent="-342900" algn="l">
              <a:buFont typeface="Arial" panose="020B0604020202020204" pitchFamily="34" charset="0"/>
              <a:buChar char="•"/>
            </a:pPr>
            <a:r>
              <a:rPr lang="en-GB" sz="2200" dirty="0"/>
              <a:t>Welsh Index of Multiple Deprivation 2014 - Publication</a:t>
            </a:r>
          </a:p>
          <a:p>
            <a:pPr marL="342900" indent="-342900" algn="l">
              <a:buFont typeface="Arial" panose="020B0604020202020204" pitchFamily="34" charset="0"/>
              <a:buChar char="•"/>
            </a:pPr>
            <a:r>
              <a:rPr lang="en-GB" sz="2200" dirty="0"/>
              <a:t>WIMD 2014 – Executive Summary</a:t>
            </a:r>
          </a:p>
          <a:p>
            <a:pPr marL="342900" indent="-342900" algn="l">
              <a:buFont typeface="Arial" panose="020B0604020202020204" pitchFamily="34" charset="0"/>
              <a:buChar char="•"/>
            </a:pPr>
            <a:r>
              <a:rPr lang="en-GB" sz="2200" dirty="0"/>
              <a:t>Data Sets (</a:t>
            </a:r>
            <a:r>
              <a:rPr lang="en-GB" sz="2200" dirty="0" err="1"/>
              <a:t>StatsWales</a:t>
            </a:r>
            <a:r>
              <a:rPr lang="en-GB" sz="2200" dirty="0"/>
              <a:t>)</a:t>
            </a:r>
          </a:p>
          <a:p>
            <a:pPr marL="342900" indent="-342900" algn="l">
              <a:buFont typeface="Arial" panose="020B0604020202020204" pitchFamily="34" charset="0"/>
              <a:buChar char="•"/>
            </a:pPr>
            <a:r>
              <a:rPr lang="en-GB" sz="2200" dirty="0"/>
              <a:t>Excel table (summary)</a:t>
            </a:r>
          </a:p>
          <a:p>
            <a:pPr marL="342900" indent="-342900" algn="l">
              <a:buFont typeface="Arial" panose="020B0604020202020204" pitchFamily="34" charset="0"/>
              <a:buChar char="•"/>
            </a:pPr>
            <a:r>
              <a:rPr lang="en-GB" sz="2200" dirty="0"/>
              <a:t>Deprivation in rural areas (statistical article and technical papers)</a:t>
            </a:r>
          </a:p>
          <a:p>
            <a:pPr marL="342900" indent="-342900" algn="l">
              <a:buFont typeface="Arial" panose="020B0604020202020204" pitchFamily="34" charset="0"/>
              <a:buChar char="•"/>
            </a:pPr>
            <a:r>
              <a:rPr lang="en-GB" sz="2200" dirty="0"/>
              <a:t>New WIMD Interactive Tool. </a:t>
            </a:r>
            <a:r>
              <a:rPr lang="en-GB" sz="2200" u="sng" dirty="0">
                <a:hlinkClick r:id="rId5"/>
              </a:rPr>
              <a:t>www.wales.gov.uk/wimd/interactive</a:t>
            </a:r>
            <a:r>
              <a:rPr lang="en-GB" sz="2200" u="sng" dirty="0"/>
              <a:t> </a:t>
            </a:r>
            <a:endParaRPr lang="en-GB" sz="2200" b="1" dirty="0"/>
          </a:p>
          <a:p>
            <a:pPr marL="342900" indent="-342900" algn="l">
              <a:buFont typeface="Arial" panose="020B0604020202020204" pitchFamily="34" charset="0"/>
              <a:buChar char="•"/>
            </a:pPr>
            <a:r>
              <a:rPr lang="en-GB" sz="2200" dirty="0"/>
              <a:t>Technical Information</a:t>
            </a:r>
          </a:p>
          <a:p>
            <a:pPr lvl="0" algn="l"/>
            <a:r>
              <a:rPr lang="en-GB" sz="2200" dirty="0"/>
              <a:t>+ earlier guidance documentation</a:t>
            </a:r>
          </a:p>
          <a:p>
            <a:pPr algn="l"/>
            <a:r>
              <a:rPr lang="en-GB" sz="2200" dirty="0"/>
              <a:t>Communication via direct e-mails to distribution lists, website, twitter, networks, groups</a:t>
            </a:r>
          </a:p>
          <a:p>
            <a:pPr algn="l"/>
            <a:endParaRPr lang="en-GB" sz="2200" dirty="0"/>
          </a:p>
          <a:p>
            <a:pPr algn="l"/>
            <a:r>
              <a:rPr lang="en-GB" sz="2200" dirty="0"/>
              <a:t>Media briefing. Internal presentations for staff, various user groups, </a:t>
            </a:r>
          </a:p>
          <a:p>
            <a:pPr algn="l"/>
            <a:r>
              <a:rPr lang="en-GB" sz="2200" dirty="0"/>
              <a:t>Major conference (Spring 2015) – Tackling Poverty: From evidence to action (over 200 delegates )</a:t>
            </a:r>
          </a:p>
          <a:p>
            <a:pPr algn="l"/>
            <a:endParaRPr lang="en-GB" sz="2200" dirty="0"/>
          </a:p>
        </p:txBody>
      </p:sp>
    </p:spTree>
    <p:extLst>
      <p:ext uri="{BB962C8B-B14F-4D97-AF65-F5344CB8AC3E}">
        <p14:creationId xmlns:p14="http://schemas.microsoft.com/office/powerpoint/2010/main" val="366000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163" y="6311061"/>
            <a:ext cx="9562327" cy="276999"/>
          </a:xfrm>
          <a:prstGeom prst="rect">
            <a:avLst/>
          </a:prstGeom>
          <a:noFill/>
        </p:spPr>
        <p:txBody>
          <a:bodyPr wrap="square" rtlCol="0">
            <a:spAutoFit/>
          </a:bodyPr>
          <a:lstStyle/>
          <a:p>
            <a:pPr algn="ctr"/>
            <a:r>
              <a:rPr lang="en-GB" sz="1200" dirty="0">
                <a:hlinkClick r:id="rId3"/>
              </a:rPr>
              <a:t>https://statswales.wales.gov.uk/Catalogue/Community-Safety-and-Social-Inclusion/Welsh-Index-of-Multiple-Deprivation/WIMD-2014</a:t>
            </a:r>
            <a:endParaRPr lang="en-GB" sz="1200" dirty="0"/>
          </a:p>
        </p:txBody>
      </p:sp>
      <p:sp>
        <p:nvSpPr>
          <p:cNvPr id="6" name="Rectangle 3"/>
          <p:cNvSpPr txBox="1">
            <a:spLocks noChangeArrowheads="1"/>
          </p:cNvSpPr>
          <p:nvPr/>
        </p:nvSpPr>
        <p:spPr bwMode="auto">
          <a:xfrm>
            <a:off x="457200" y="35083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StatsWales</a:t>
            </a:r>
          </a:p>
        </p:txBody>
      </p:sp>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96602" y="1124744"/>
            <a:ext cx="7750797" cy="487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p:nvPr/>
        </p:nvPicPr>
        <p:blipFill rotWithShape="1">
          <a:blip r:embed="rId4" cstate="screen">
            <a:extLst>
              <a:ext uri="{28A0092B-C50C-407E-A947-70E740481C1C}">
                <a14:useLocalDpi xmlns:a14="http://schemas.microsoft.com/office/drawing/2010/main" val="0"/>
              </a:ext>
            </a:extLst>
          </a:blip>
          <a:srcRect/>
          <a:stretch/>
        </p:blipFill>
        <p:spPr bwMode="auto">
          <a:xfrm>
            <a:off x="539552" y="332656"/>
            <a:ext cx="8352928" cy="5976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2946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2724067"/>
            <a:ext cx="9144000" cy="769441"/>
          </a:xfrm>
          <a:prstGeom prst="rect">
            <a:avLst/>
          </a:prstGeom>
          <a:noFill/>
        </p:spPr>
        <p:txBody>
          <a:bodyPr wrap="square" rtlCol="0">
            <a:spAutoFit/>
          </a:bodyPr>
          <a:lstStyle/>
          <a:p>
            <a:pPr algn="ctr"/>
            <a:r>
              <a:rPr lang="en-GB" sz="4400" dirty="0"/>
              <a:t>WIMD Interactive Tool</a:t>
            </a:r>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57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57200" y="35083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Interactive Product</a:t>
            </a:r>
          </a:p>
        </p:txBody>
      </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62205" y="1063681"/>
            <a:ext cx="7419590" cy="503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9163" y="6311061"/>
            <a:ext cx="9562327" cy="369332"/>
          </a:xfrm>
          <a:prstGeom prst="rect">
            <a:avLst/>
          </a:prstGeom>
          <a:noFill/>
        </p:spPr>
        <p:txBody>
          <a:bodyPr wrap="square" rtlCol="0">
            <a:spAutoFit/>
          </a:bodyPr>
          <a:lstStyle/>
          <a:p>
            <a:pPr algn="ctr"/>
            <a:r>
              <a:rPr lang="en-GB" dirty="0">
                <a:hlinkClick r:id="rId5"/>
              </a:rPr>
              <a:t>http://wimd.wales.gov.uk/</a:t>
            </a:r>
            <a:endParaRPr lang="en-GB" dirty="0"/>
          </a:p>
        </p:txBody>
      </p:sp>
      <p:sp>
        <p:nvSpPr>
          <p:cNvPr id="2" name="Rounded Rectangle 1"/>
          <p:cNvSpPr/>
          <p:nvPr/>
        </p:nvSpPr>
        <p:spPr>
          <a:xfrm>
            <a:off x="971600" y="2492896"/>
            <a:ext cx="7200800" cy="792088"/>
          </a:xfrm>
          <a:prstGeom prst="roundRect">
            <a:avLst/>
          </a:prstGeom>
          <a:noFill/>
          <a:ln w="3175">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995936" y="2753038"/>
            <a:ext cx="2376264" cy="307777"/>
          </a:xfrm>
          <a:prstGeom prst="rect">
            <a:avLst/>
          </a:prstGeom>
          <a:solidFill>
            <a:schemeClr val="bg1"/>
          </a:solidFill>
        </p:spPr>
        <p:txBody>
          <a:bodyPr wrap="square" anchor="ctr">
            <a:spAutoFit/>
          </a:bodyPr>
          <a:lstStyle/>
          <a:p>
            <a:r>
              <a:rPr lang="en-GB" sz="1400" dirty="0"/>
              <a:t>CF24 0AB</a:t>
            </a:r>
          </a:p>
        </p:txBody>
      </p:sp>
    </p:spTree>
    <p:extLst>
      <p:ext uri="{BB962C8B-B14F-4D97-AF65-F5344CB8AC3E}">
        <p14:creationId xmlns:p14="http://schemas.microsoft.com/office/powerpoint/2010/main" val="1295564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p:nvPr/>
        </p:nvPicPr>
        <p:blipFill rotWithShape="1">
          <a:blip r:embed="rId3" cstate="screen">
            <a:extLst>
              <a:ext uri="{28A0092B-C50C-407E-A947-70E740481C1C}">
                <a14:useLocalDpi xmlns:a14="http://schemas.microsoft.com/office/drawing/2010/main" val="0"/>
              </a:ext>
            </a:extLst>
          </a:blip>
          <a:srcRect/>
          <a:stretch/>
        </p:blipFill>
        <p:spPr bwMode="auto">
          <a:xfrm>
            <a:off x="1523047" y="188640"/>
            <a:ext cx="6577345" cy="6192687"/>
          </a:xfrm>
          <a:prstGeom prst="rect">
            <a:avLst/>
          </a:prstGeom>
          <a:ln>
            <a:noFill/>
          </a:ln>
          <a:extLst>
            <a:ext uri="{53640926-AAD7-44D8-BBD7-CCE9431645EC}">
              <a14:shadowObscured xmlns:a14="http://schemas.microsoft.com/office/drawing/2010/main"/>
            </a:ext>
          </a:extLst>
        </p:spPr>
      </p:pic>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21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57200" y="35083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62205" y="548680"/>
            <a:ext cx="8178998" cy="554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9163" y="6311061"/>
            <a:ext cx="9562327" cy="369332"/>
          </a:xfrm>
          <a:prstGeom prst="rect">
            <a:avLst/>
          </a:prstGeom>
          <a:noFill/>
        </p:spPr>
        <p:txBody>
          <a:bodyPr wrap="square" rtlCol="0">
            <a:spAutoFit/>
          </a:bodyPr>
          <a:lstStyle/>
          <a:p>
            <a:pPr algn="ctr"/>
            <a:r>
              <a:rPr lang="en-GB" dirty="0">
                <a:hlinkClick r:id="rId5"/>
              </a:rPr>
              <a:t>http://wimd.wales.gov.uk/</a:t>
            </a:r>
            <a:endParaRPr lang="en-GB" dirty="0"/>
          </a:p>
        </p:txBody>
      </p:sp>
      <p:sp>
        <p:nvSpPr>
          <p:cNvPr id="2" name="Rounded Rectangle 1"/>
          <p:cNvSpPr/>
          <p:nvPr/>
        </p:nvSpPr>
        <p:spPr>
          <a:xfrm>
            <a:off x="862205" y="1988840"/>
            <a:ext cx="8178998" cy="1129636"/>
          </a:xfrm>
          <a:prstGeom prst="roundRect">
            <a:avLst/>
          </a:prstGeom>
          <a:noFill/>
          <a:ln w="3175">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355976" y="2453406"/>
            <a:ext cx="2664296" cy="307777"/>
          </a:xfrm>
          <a:prstGeom prst="rect">
            <a:avLst/>
          </a:prstGeom>
          <a:solidFill>
            <a:schemeClr val="bg1"/>
          </a:solidFill>
        </p:spPr>
        <p:txBody>
          <a:bodyPr wrap="square" anchor="ctr">
            <a:spAutoFit/>
          </a:bodyPr>
          <a:lstStyle/>
          <a:p>
            <a:r>
              <a:rPr lang="en-GB" sz="1400" dirty="0"/>
              <a:t>CF24 0AB</a:t>
            </a:r>
          </a:p>
        </p:txBody>
      </p:sp>
    </p:spTree>
    <p:extLst>
      <p:ext uri="{BB962C8B-B14F-4D97-AF65-F5344CB8AC3E}">
        <p14:creationId xmlns:p14="http://schemas.microsoft.com/office/powerpoint/2010/main" val="313455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normAutofit/>
          </a:bodyPr>
          <a:lstStyle/>
          <a:p>
            <a:r>
              <a:rPr lang="en-GB" dirty="0">
                <a:solidFill>
                  <a:srgbClr val="0070C0"/>
                </a:solidFill>
              </a:rPr>
              <a:t>Outline</a:t>
            </a:r>
          </a:p>
        </p:txBody>
      </p:sp>
      <p:sp>
        <p:nvSpPr>
          <p:cNvPr id="7" name="Content Placeholder 6"/>
          <p:cNvSpPr>
            <a:spLocks noGrp="1"/>
          </p:cNvSpPr>
          <p:nvPr>
            <p:ph idx="1"/>
          </p:nvPr>
        </p:nvSpPr>
        <p:spPr>
          <a:xfrm>
            <a:off x="457200" y="1340768"/>
            <a:ext cx="8229600" cy="5040560"/>
          </a:xfrm>
        </p:spPr>
        <p:txBody>
          <a:bodyPr>
            <a:normAutofit/>
          </a:bodyPr>
          <a:lstStyle/>
          <a:p>
            <a:r>
              <a:rPr lang="en-GB" dirty="0"/>
              <a:t>Brief overview</a:t>
            </a:r>
          </a:p>
          <a:p>
            <a:pPr lvl="1"/>
            <a:r>
              <a:rPr lang="en-GB" dirty="0"/>
              <a:t>What is WIMD</a:t>
            </a:r>
          </a:p>
          <a:p>
            <a:pPr lvl="1"/>
            <a:r>
              <a:rPr lang="en-GB" dirty="0"/>
              <a:t>Uses of WIMD</a:t>
            </a:r>
          </a:p>
          <a:p>
            <a:r>
              <a:rPr lang="en-GB" dirty="0"/>
              <a:t>WIMD Products</a:t>
            </a:r>
          </a:p>
          <a:p>
            <a:r>
              <a:rPr lang="en-GB" dirty="0"/>
              <a:t>New WIMD Interactive Tool</a:t>
            </a:r>
          </a:p>
          <a:p>
            <a:r>
              <a:rPr lang="en-GB" dirty="0"/>
              <a:t>Recent work and future plans</a:t>
            </a:r>
          </a:p>
          <a:p>
            <a:r>
              <a:rPr lang="en-GB" dirty="0"/>
              <a:t>Lessons learned </a:t>
            </a:r>
          </a:p>
        </p:txBody>
      </p:sp>
    </p:spTree>
    <p:extLst>
      <p:ext uri="{BB962C8B-B14F-4D97-AF65-F5344CB8AC3E}">
        <p14:creationId xmlns:p14="http://schemas.microsoft.com/office/powerpoint/2010/main" val="2014538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81454" y="209587"/>
            <a:ext cx="7381092" cy="643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12688" r="53250"/>
          <a:stretch/>
        </p:blipFill>
        <p:spPr bwMode="auto">
          <a:xfrm>
            <a:off x="1223628" y="111347"/>
            <a:ext cx="6696744" cy="6635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97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0"/>
            <a:ext cx="6552728" cy="674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508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p:nvPr/>
        </p:nvPicPr>
        <p:blipFill rotWithShape="1">
          <a:blip r:embed="rId3" cstate="screen">
            <a:extLst>
              <a:ext uri="{28A0092B-C50C-407E-A947-70E740481C1C}">
                <a14:useLocalDpi xmlns:a14="http://schemas.microsoft.com/office/drawing/2010/main" val="0"/>
              </a:ext>
            </a:extLst>
          </a:blip>
          <a:srcRect/>
          <a:stretch/>
        </p:blipFill>
        <p:spPr bwMode="auto">
          <a:xfrm>
            <a:off x="1585595" y="87630"/>
            <a:ext cx="5972810" cy="6682740"/>
          </a:xfrm>
          <a:prstGeom prst="rect">
            <a:avLst/>
          </a:prstGeom>
          <a:ln>
            <a:noFill/>
          </a:ln>
          <a:extLst>
            <a:ext uri="{53640926-AAD7-44D8-BBD7-CCE9431645EC}">
              <a14:shadowObscured xmlns:a14="http://schemas.microsoft.com/office/drawing/2010/main"/>
            </a:ext>
          </a:extLst>
        </p:spPr>
      </p:pic>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452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p:nvPr/>
        </p:nvPicPr>
        <p:blipFill rotWithShape="1">
          <a:blip r:embed="rId3" cstate="screen">
            <a:extLst>
              <a:ext uri="{28A0092B-C50C-407E-A947-70E740481C1C}">
                <a14:useLocalDpi xmlns:a14="http://schemas.microsoft.com/office/drawing/2010/main" val="0"/>
              </a:ext>
            </a:extLst>
          </a:blip>
          <a:srcRect l="-546"/>
          <a:stretch/>
        </p:blipFill>
        <p:spPr bwMode="auto">
          <a:xfrm>
            <a:off x="1403648" y="260648"/>
            <a:ext cx="6336704" cy="6336703"/>
          </a:xfrm>
          <a:prstGeom prst="rect">
            <a:avLst/>
          </a:prstGeom>
          <a:ln>
            <a:noFill/>
          </a:ln>
          <a:extLst>
            <a:ext uri="{53640926-AAD7-44D8-BBD7-CCE9431645EC}">
              <a14:shadowObscured xmlns:a14="http://schemas.microsoft.com/office/drawing/2010/main"/>
            </a:ext>
          </a:extLst>
        </p:spPr>
      </p:pic>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12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047048" y="99105"/>
            <a:ext cx="7049904" cy="665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4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p:nvPr/>
        </p:nvPicPr>
        <p:blipFill rotWithShape="1">
          <a:blip r:embed="rId3" cstate="screen">
            <a:extLst>
              <a:ext uri="{28A0092B-C50C-407E-A947-70E740481C1C}">
                <a14:useLocalDpi xmlns:a14="http://schemas.microsoft.com/office/drawing/2010/main" val="0"/>
              </a:ext>
            </a:extLst>
          </a:blip>
          <a:srcRect/>
          <a:stretch/>
        </p:blipFill>
        <p:spPr bwMode="auto">
          <a:xfrm>
            <a:off x="1691680" y="332656"/>
            <a:ext cx="5976663" cy="6120679"/>
          </a:xfrm>
          <a:prstGeom prst="rect">
            <a:avLst/>
          </a:prstGeom>
          <a:ln>
            <a:noFill/>
          </a:ln>
          <a:extLst>
            <a:ext uri="{53640926-AAD7-44D8-BBD7-CCE9431645EC}">
              <a14:shadowObscured xmlns:a14="http://schemas.microsoft.com/office/drawing/2010/main"/>
            </a:ext>
          </a:extLst>
        </p:spPr>
      </p:pic>
      <p:pic>
        <p:nvPicPr>
          <p:cNvPr id="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346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70" y="137899"/>
            <a:ext cx="8229600" cy="1143000"/>
          </a:xfrm>
        </p:spPr>
        <p:txBody>
          <a:bodyPr/>
          <a:lstStyle/>
          <a:p>
            <a:r>
              <a:rPr lang="en-GB" dirty="0"/>
              <a:t>User Response &amp; Media Coverage</a:t>
            </a:r>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55576" y="1033791"/>
            <a:ext cx="8136904" cy="4339650"/>
          </a:xfrm>
          <a:prstGeom prst="rect">
            <a:avLst/>
          </a:prstGeom>
          <a:noFill/>
        </p:spPr>
        <p:txBody>
          <a:bodyPr wrap="square" rtlCol="0">
            <a:spAutoFit/>
          </a:bodyPr>
          <a:lstStyle/>
          <a:p>
            <a:r>
              <a:rPr lang="en-GB" sz="2400" dirty="0"/>
              <a:t>Positive feedback from range of users on dissemination products</a:t>
            </a:r>
          </a:p>
          <a:p>
            <a:endParaRPr lang="en-GB" sz="2400" b="1" dirty="0"/>
          </a:p>
          <a:p>
            <a:endParaRPr lang="en-GB" sz="2400" b="1" dirty="0"/>
          </a:p>
          <a:p>
            <a:endParaRPr lang="en-GB" sz="2400" b="1" dirty="0"/>
          </a:p>
          <a:p>
            <a:r>
              <a:rPr lang="en-GB" sz="2400" dirty="0"/>
              <a:t>Guidance materials and technical media briefing </a:t>
            </a:r>
            <a:r>
              <a:rPr lang="en-GB" sz="2400" dirty="0">
                <a:sym typeface="Wingdings" panose="05000000000000000000" pitchFamily="2" charset="2"/>
              </a:rPr>
              <a:t> balanced informed media reporting (with direct use of </a:t>
            </a:r>
            <a:r>
              <a:rPr lang="en-GB" sz="2400" dirty="0" err="1">
                <a:sym typeface="Wingdings" panose="05000000000000000000" pitchFamily="2" charset="2"/>
              </a:rPr>
              <a:t>infographic</a:t>
            </a:r>
            <a:r>
              <a:rPr lang="en-GB" sz="2400" dirty="0">
                <a:sym typeface="Wingdings" panose="05000000000000000000" pitchFamily="2" charset="2"/>
              </a:rPr>
              <a:t> and other publication material)</a:t>
            </a:r>
            <a:endParaRPr lang="en-GB" sz="2400" dirty="0"/>
          </a:p>
          <a:p>
            <a:endParaRPr lang="en-GB" sz="2400" dirty="0">
              <a:solidFill>
                <a:schemeClr val="tx1">
                  <a:lumMod val="50000"/>
                  <a:lumOff val="50000"/>
                </a:schemeClr>
              </a:solidFill>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pic>
        <p:nvPicPr>
          <p:cNvPr id="8" name="Picture 7"/>
          <p:cNvPicPr/>
          <p:nvPr/>
        </p:nvPicPr>
        <p:blipFill rotWithShape="1">
          <a:blip r:embed="rId4" cstate="screen">
            <a:extLst>
              <a:ext uri="{28A0092B-C50C-407E-A947-70E740481C1C}">
                <a14:useLocalDpi xmlns:a14="http://schemas.microsoft.com/office/drawing/2010/main" val="0"/>
              </a:ext>
            </a:extLst>
          </a:blip>
          <a:srcRect/>
          <a:stretch/>
        </p:blipFill>
        <p:spPr bwMode="auto">
          <a:xfrm>
            <a:off x="2131295" y="1412776"/>
            <a:ext cx="6768752" cy="1301263"/>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5" cstate="screen">
            <a:extLst>
              <a:ext uri="{28A0092B-C50C-407E-A947-70E740481C1C}">
                <a14:useLocalDpi xmlns:a14="http://schemas.microsoft.com/office/drawing/2010/main" val="0"/>
              </a:ext>
            </a:extLst>
          </a:blip>
          <a:srcRect/>
          <a:stretch/>
        </p:blipFill>
        <p:spPr bwMode="auto">
          <a:xfrm>
            <a:off x="971600" y="4365104"/>
            <a:ext cx="3633470" cy="2057400"/>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6" cstate="screen">
            <a:extLst>
              <a:ext uri="{28A0092B-C50C-407E-A947-70E740481C1C}">
                <a14:useLocalDpi xmlns:a14="http://schemas.microsoft.com/office/drawing/2010/main" val="0"/>
              </a:ext>
            </a:extLst>
          </a:blip>
          <a:srcRect/>
          <a:stretch/>
        </p:blipFill>
        <p:spPr bwMode="auto">
          <a:xfrm>
            <a:off x="4890029" y="3645024"/>
            <a:ext cx="3348355" cy="3027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8521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Further responses to publication </a:t>
            </a:r>
          </a:p>
        </p:txBody>
      </p:sp>
      <p:sp>
        <p:nvSpPr>
          <p:cNvPr id="5" name="Content Placeholder 4"/>
          <p:cNvSpPr>
            <a:spLocks noGrp="1"/>
          </p:cNvSpPr>
          <p:nvPr>
            <p:ph idx="1"/>
          </p:nvPr>
        </p:nvSpPr>
        <p:spPr>
          <a:xfrm>
            <a:off x="457200" y="1556792"/>
            <a:ext cx="8229600" cy="4824536"/>
          </a:xfrm>
        </p:spPr>
        <p:txBody>
          <a:bodyPr>
            <a:normAutofit fontScale="85000" lnSpcReduction="10000"/>
          </a:bodyPr>
          <a:lstStyle/>
          <a:p>
            <a:r>
              <a:rPr lang="en-GB" sz="3000" dirty="0"/>
              <a:t>Over 5,000 web hits on day of publication </a:t>
            </a:r>
          </a:p>
          <a:p>
            <a:r>
              <a:rPr lang="en-GB" sz="3000" dirty="0"/>
              <a:t>3 or 4 independent websites built their own app using data on first day of publication </a:t>
            </a:r>
          </a:p>
          <a:p>
            <a:r>
              <a:rPr lang="en-GB" sz="3000" dirty="0"/>
              <a:t>Anti-poverty champions in LAs amongst those welcoming range of outputs including the guide on rural areas</a:t>
            </a:r>
          </a:p>
          <a:p>
            <a:r>
              <a:rPr lang="en-GB" sz="3000" dirty="0"/>
              <a:t>Charity worker – “ can we have more user friendly sites like this,…… it’s a good sign when statistics become fun” </a:t>
            </a:r>
          </a:p>
          <a:p>
            <a:r>
              <a:rPr lang="en-GB" sz="3000" dirty="0"/>
              <a:t>Schools ringing to say they are using it in considering the character of their local population and in classroom teaching </a:t>
            </a:r>
          </a:p>
          <a:p>
            <a:r>
              <a:rPr lang="en-GB" sz="3000" dirty="0"/>
              <a:t>Church organisations using WIMD to target resources </a:t>
            </a:r>
          </a:p>
          <a:p>
            <a:endParaRPr lang="en-GB" sz="2800" dirty="0"/>
          </a:p>
          <a:p>
            <a:endParaRPr lang="en-GB" dirty="0"/>
          </a:p>
        </p:txBody>
      </p:sp>
      <p:pic>
        <p:nvPicPr>
          <p:cNvPr id="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30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0" y="3324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solidFill>
                <a:prstClr val="black"/>
              </a:solidFill>
              <a:latin typeface="Arial" pitchFamily="34" charset="0"/>
            </a:endParaRPr>
          </a:p>
        </p:txBody>
      </p:sp>
      <p:sp>
        <p:nvSpPr>
          <p:cNvPr id="2" name="TextBox 1"/>
          <p:cNvSpPr txBox="1"/>
          <p:nvPr/>
        </p:nvSpPr>
        <p:spPr>
          <a:xfrm>
            <a:off x="165100" y="2780928"/>
            <a:ext cx="8813800" cy="769441"/>
          </a:xfrm>
          <a:prstGeom prst="rect">
            <a:avLst/>
          </a:prstGeom>
          <a:noFill/>
        </p:spPr>
        <p:txBody>
          <a:bodyPr wrap="square" rtlCol="0">
            <a:spAutoFit/>
          </a:bodyPr>
          <a:lstStyle/>
          <a:p>
            <a:pPr algn="ctr"/>
            <a:r>
              <a:rPr lang="en-GB" sz="4400" dirty="0">
                <a:solidFill>
                  <a:prstClr val="black"/>
                </a:solidFill>
              </a:rPr>
              <a:t>Recent work and future plans</a:t>
            </a:r>
          </a:p>
        </p:txBody>
      </p:sp>
    </p:spTree>
    <p:extLst>
      <p:ext uri="{BB962C8B-B14F-4D97-AF65-F5344CB8AC3E}">
        <p14:creationId xmlns:p14="http://schemas.microsoft.com/office/powerpoint/2010/main" val="365792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48"/>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bwMode="auto">
          <a:xfrm>
            <a:off x="457200" y="350838"/>
            <a:ext cx="8229600" cy="8459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What is WIMD? </a:t>
            </a:r>
          </a:p>
        </p:txBody>
      </p:sp>
      <p:pic>
        <p:nvPicPr>
          <p:cNvPr id="1026" name="Picture 2" descr="P:\stats\Sj&amp;e\Index of Deprivation\WIMD 2014\08 Digital Publishing\22521_WIMD_NEW_INFOGRAPHIC_WEB.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30382" y="1340768"/>
            <a:ext cx="8254699" cy="361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85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462880" y="413792"/>
            <a:ext cx="8229600" cy="7829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Recent Publications</a:t>
            </a:r>
          </a:p>
        </p:txBody>
      </p:sp>
      <p:sp>
        <p:nvSpPr>
          <p:cNvPr id="2" name="TextBox 1"/>
          <p:cNvSpPr txBox="1"/>
          <p:nvPr/>
        </p:nvSpPr>
        <p:spPr>
          <a:xfrm>
            <a:off x="827584" y="1223682"/>
            <a:ext cx="8136904" cy="6063198"/>
          </a:xfrm>
          <a:prstGeom prst="rect">
            <a:avLst/>
          </a:prstGeom>
          <a:noFill/>
        </p:spPr>
        <p:txBody>
          <a:bodyPr wrap="square" rtlCol="0">
            <a:spAutoFit/>
          </a:bodyPr>
          <a:lstStyle/>
          <a:p>
            <a:r>
              <a:rPr lang="en-GB" sz="2200" b="1" dirty="0"/>
              <a:t>Area Analysis of Child Deprivation 2014 </a:t>
            </a:r>
            <a:r>
              <a:rPr lang="en-GB" sz="2200" dirty="0"/>
              <a:t>(6 indicators</a:t>
            </a:r>
            <a:r>
              <a:rPr lang="en-GB" sz="2200" b="1" dirty="0"/>
              <a:t>)</a:t>
            </a:r>
          </a:p>
          <a:p>
            <a:pPr marL="342900" indent="-342900">
              <a:buFont typeface="Arial" panose="020B0604020202020204" pitchFamily="34" charset="0"/>
              <a:buChar char="•"/>
            </a:pPr>
            <a:r>
              <a:rPr lang="en-GB" sz="2200" dirty="0"/>
              <a:t>Income </a:t>
            </a:r>
            <a:r>
              <a:rPr lang="en-GB" sz="2200" dirty="0">
                <a:solidFill>
                  <a:schemeClr val="tx1">
                    <a:lumMod val="50000"/>
                    <a:lumOff val="50000"/>
                  </a:schemeClr>
                </a:solidFill>
              </a:rPr>
              <a:t>(</a:t>
            </a:r>
            <a:r>
              <a:rPr lang="en-GB" sz="2200" i="1" dirty="0">
                <a:solidFill>
                  <a:schemeClr val="tx1">
                    <a:lumMod val="50000"/>
                    <a:lumOff val="50000"/>
                  </a:schemeClr>
                </a:solidFill>
              </a:rPr>
              <a:t>Income Domain)</a:t>
            </a:r>
            <a:endParaRPr lang="en-GB" sz="2200" dirty="0">
              <a:solidFill>
                <a:schemeClr val="tx1">
                  <a:lumMod val="50000"/>
                  <a:lumOff val="50000"/>
                </a:schemeClr>
              </a:solidFill>
            </a:endParaRPr>
          </a:p>
          <a:p>
            <a:pPr marL="342900" indent="-342900">
              <a:buFont typeface="Arial" panose="020B0604020202020204" pitchFamily="34" charset="0"/>
              <a:buChar char="•"/>
            </a:pPr>
            <a:r>
              <a:rPr lang="en-GB" sz="2200" dirty="0"/>
              <a:t>Limiting Long-Term Illness </a:t>
            </a:r>
            <a:r>
              <a:rPr lang="en-GB" sz="2200" dirty="0">
                <a:solidFill>
                  <a:schemeClr val="tx1">
                    <a:lumMod val="50000"/>
                    <a:lumOff val="50000"/>
                  </a:schemeClr>
                </a:solidFill>
              </a:rPr>
              <a:t>(</a:t>
            </a:r>
            <a:r>
              <a:rPr lang="en-GB" sz="2200" i="1" dirty="0">
                <a:solidFill>
                  <a:schemeClr val="tx1">
                    <a:lumMod val="50000"/>
                    <a:lumOff val="50000"/>
                  </a:schemeClr>
                </a:solidFill>
              </a:rPr>
              <a:t>Health Domain)</a:t>
            </a:r>
            <a:endParaRPr lang="en-GB" sz="2200" dirty="0">
              <a:solidFill>
                <a:schemeClr val="tx1">
                  <a:lumMod val="50000"/>
                  <a:lumOff val="50000"/>
                </a:schemeClr>
              </a:solidFill>
            </a:endParaRPr>
          </a:p>
          <a:p>
            <a:pPr marL="342900" indent="-342900">
              <a:buFont typeface="Arial" panose="020B0604020202020204" pitchFamily="34" charset="0"/>
              <a:buChar char="•"/>
            </a:pPr>
            <a:r>
              <a:rPr lang="en-GB" sz="2200" dirty="0"/>
              <a:t>Low Birth Weight </a:t>
            </a:r>
            <a:r>
              <a:rPr lang="en-GB" sz="2200" dirty="0">
                <a:solidFill>
                  <a:schemeClr val="tx1">
                    <a:lumMod val="50000"/>
                    <a:lumOff val="50000"/>
                  </a:schemeClr>
                </a:solidFill>
              </a:rPr>
              <a:t>(</a:t>
            </a:r>
            <a:r>
              <a:rPr lang="en-GB" sz="2200" i="1" dirty="0">
                <a:solidFill>
                  <a:schemeClr val="tx1">
                    <a:lumMod val="50000"/>
                    <a:lumOff val="50000"/>
                  </a:schemeClr>
                </a:solidFill>
              </a:rPr>
              <a:t>Health Domain)</a:t>
            </a:r>
            <a:endParaRPr lang="en-GB" sz="2200" dirty="0">
              <a:solidFill>
                <a:schemeClr val="tx1">
                  <a:lumMod val="50000"/>
                  <a:lumOff val="50000"/>
                </a:schemeClr>
              </a:solidFill>
            </a:endParaRPr>
          </a:p>
          <a:p>
            <a:pPr marL="342900" lvl="0" indent="-342900">
              <a:buFont typeface="Arial" panose="020B0604020202020204" pitchFamily="34" charset="0"/>
              <a:buChar char="•"/>
            </a:pPr>
            <a:r>
              <a:rPr lang="en-GB" sz="2200" dirty="0"/>
              <a:t>Key Stage 4 Level 2 Inclusive </a:t>
            </a:r>
            <a:r>
              <a:rPr lang="en-GB" sz="2200" dirty="0">
                <a:solidFill>
                  <a:schemeClr val="tx1">
                    <a:lumMod val="50000"/>
                    <a:lumOff val="50000"/>
                  </a:schemeClr>
                </a:solidFill>
              </a:rPr>
              <a:t>(</a:t>
            </a:r>
            <a:r>
              <a:rPr lang="en-GB" sz="2200" i="1" dirty="0">
                <a:solidFill>
                  <a:schemeClr val="tx1">
                    <a:lumMod val="50000"/>
                    <a:lumOff val="50000"/>
                  </a:schemeClr>
                </a:solidFill>
              </a:rPr>
              <a:t>Education Domain)</a:t>
            </a:r>
            <a:endParaRPr lang="en-GB" sz="2200" dirty="0">
              <a:solidFill>
                <a:schemeClr val="tx1">
                  <a:lumMod val="50000"/>
                  <a:lumOff val="50000"/>
                </a:schemeClr>
              </a:solidFill>
            </a:endParaRPr>
          </a:p>
          <a:p>
            <a:pPr marL="342900" lvl="0" indent="-342900">
              <a:buFont typeface="Arial" panose="020B0604020202020204" pitchFamily="34" charset="0"/>
              <a:buChar char="•"/>
            </a:pPr>
            <a:r>
              <a:rPr lang="en-GB" sz="2200" dirty="0"/>
              <a:t>Repeat Absenteeism </a:t>
            </a:r>
            <a:r>
              <a:rPr lang="en-GB" sz="2200" dirty="0">
                <a:solidFill>
                  <a:schemeClr val="tx1">
                    <a:lumMod val="50000"/>
                    <a:lumOff val="50000"/>
                  </a:schemeClr>
                </a:solidFill>
              </a:rPr>
              <a:t>(</a:t>
            </a:r>
            <a:r>
              <a:rPr lang="en-GB" sz="2200" i="1" dirty="0">
                <a:solidFill>
                  <a:schemeClr val="tx1">
                    <a:lumMod val="50000"/>
                    <a:lumOff val="50000"/>
                  </a:schemeClr>
                </a:solidFill>
              </a:rPr>
              <a:t>Education Domain)</a:t>
            </a:r>
            <a:endParaRPr lang="en-GB" sz="2200" dirty="0">
              <a:solidFill>
                <a:schemeClr val="tx1">
                  <a:lumMod val="50000"/>
                  <a:lumOff val="50000"/>
                </a:schemeClr>
              </a:solidFill>
            </a:endParaRPr>
          </a:p>
          <a:p>
            <a:pPr marL="342900" lvl="0" indent="-342900">
              <a:buFont typeface="Arial" panose="020B0604020202020204" pitchFamily="34" charset="0"/>
              <a:buChar char="•"/>
            </a:pPr>
            <a:r>
              <a:rPr lang="en-GB" sz="2200" dirty="0"/>
              <a:t>Overcrowded Households </a:t>
            </a:r>
            <a:r>
              <a:rPr lang="en-GB" sz="2200" dirty="0">
                <a:solidFill>
                  <a:schemeClr val="tx1">
                    <a:lumMod val="50000"/>
                    <a:lumOff val="50000"/>
                  </a:schemeClr>
                </a:solidFill>
              </a:rPr>
              <a:t>(</a:t>
            </a:r>
            <a:r>
              <a:rPr lang="en-GB" sz="2200" i="1" dirty="0">
                <a:solidFill>
                  <a:schemeClr val="tx1">
                    <a:lumMod val="50000"/>
                    <a:lumOff val="50000"/>
                  </a:schemeClr>
                </a:solidFill>
              </a:rPr>
              <a:t>Housing Domain)</a:t>
            </a:r>
            <a:endParaRPr lang="en-GB" sz="2200" dirty="0"/>
          </a:p>
          <a:p>
            <a:endParaRPr lang="en-GB" sz="2200" dirty="0"/>
          </a:p>
          <a:p>
            <a:r>
              <a:rPr lang="en-GB" sz="2200" b="1" dirty="0"/>
              <a:t>A Guide to Analysing Indicator Data</a:t>
            </a:r>
            <a:endParaRPr lang="en-GB" sz="2200" dirty="0"/>
          </a:p>
          <a:p>
            <a:pPr marL="285750" indent="-285750">
              <a:buFont typeface="Arial" panose="020B0604020202020204" pitchFamily="34" charset="0"/>
              <a:buChar char="•"/>
            </a:pPr>
            <a:r>
              <a:rPr lang="en-GB" sz="2200" dirty="0"/>
              <a:t>Accessing WIMD Indicator Data</a:t>
            </a:r>
          </a:p>
          <a:p>
            <a:pPr marL="285750" indent="-285750">
              <a:buFont typeface="Arial" panose="020B0604020202020204" pitchFamily="34" charset="0"/>
              <a:buChar char="•"/>
            </a:pPr>
            <a:r>
              <a:rPr lang="en-GB" sz="2200" dirty="0"/>
              <a:t>Data for other UK countries</a:t>
            </a:r>
          </a:p>
          <a:p>
            <a:pPr marL="285750" indent="-285750">
              <a:buFont typeface="Arial" panose="020B0604020202020204" pitchFamily="34" charset="0"/>
              <a:buChar char="•"/>
            </a:pPr>
            <a:r>
              <a:rPr lang="en-GB" sz="2200" dirty="0"/>
              <a:t>Dos and Don’ts</a:t>
            </a:r>
          </a:p>
          <a:p>
            <a:pPr marL="285750" indent="-285750">
              <a:buFont typeface="Arial" panose="020B0604020202020204" pitchFamily="34" charset="0"/>
              <a:buChar char="•"/>
            </a:pPr>
            <a:r>
              <a:rPr lang="en-GB" sz="2200" dirty="0"/>
              <a:t>Example Analyses</a:t>
            </a:r>
          </a:p>
          <a:p>
            <a:pPr marL="285750" indent="-285750">
              <a:buFont typeface="Arial" panose="020B0604020202020204" pitchFamily="34" charset="0"/>
              <a:buChar char="•"/>
            </a:pPr>
            <a:r>
              <a:rPr lang="en-GB" sz="2200" dirty="0"/>
              <a:t>Case Study</a:t>
            </a:r>
          </a:p>
          <a:p>
            <a:endParaRPr lang="en-GB" sz="2000" dirty="0"/>
          </a:p>
          <a:p>
            <a:r>
              <a:rPr lang="en-GB" sz="2000" b="1" dirty="0"/>
              <a:t>Analysis of the Access to Services Domain in WIMD by type of settlement</a:t>
            </a:r>
          </a:p>
          <a:p>
            <a:endParaRPr lang="en-GB" sz="2000" dirty="0"/>
          </a:p>
          <a:p>
            <a:endParaRPr lang="en-GB" sz="2000" dirty="0"/>
          </a:p>
        </p:txBody>
      </p:sp>
    </p:spTree>
    <p:extLst>
      <p:ext uri="{BB962C8B-B14F-4D97-AF65-F5344CB8AC3E}">
        <p14:creationId xmlns:p14="http://schemas.microsoft.com/office/powerpoint/2010/main" val="1105724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60112" y="773832"/>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Future Plans</a:t>
            </a:r>
          </a:p>
        </p:txBody>
      </p:sp>
      <p:sp>
        <p:nvSpPr>
          <p:cNvPr id="6" name="Rectangle 2"/>
          <p:cNvSpPr txBox="1">
            <a:spLocks noChangeArrowheads="1"/>
          </p:cNvSpPr>
          <p:nvPr/>
        </p:nvSpPr>
        <p:spPr bwMode="auto">
          <a:xfrm>
            <a:off x="592769" y="1700808"/>
            <a:ext cx="8229600" cy="45365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2800" dirty="0"/>
              <a:t>No date yet for next Index</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t>Indicator data updated annually where possible</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t>Investigating new/improved data for next Index</a:t>
            </a:r>
          </a:p>
          <a:p>
            <a:pPr marL="914400" lvl="1" indent="-457200">
              <a:buFont typeface="Arial" panose="020B0604020202020204" pitchFamily="34" charset="0"/>
              <a:buChar char="•"/>
            </a:pPr>
            <a:r>
              <a:rPr lang="en-GB" sz="2000" dirty="0"/>
              <a:t>Housing</a:t>
            </a:r>
          </a:p>
          <a:p>
            <a:pPr marL="914400" lvl="1" indent="-457200">
              <a:buFont typeface="Arial" panose="020B0604020202020204" pitchFamily="34" charset="0"/>
              <a:buChar char="•"/>
            </a:pPr>
            <a:r>
              <a:rPr lang="en-GB" sz="2000" dirty="0"/>
              <a:t>Crime</a:t>
            </a:r>
          </a:p>
          <a:p>
            <a:pPr marL="914400" lvl="1" indent="-457200">
              <a:buFont typeface="Arial" panose="020B0604020202020204" pitchFamily="34" charset="0"/>
              <a:buChar char="•"/>
            </a:pPr>
            <a:r>
              <a:rPr lang="en-GB" sz="2000" dirty="0"/>
              <a:t>Income and Employment (benefit data)</a:t>
            </a:r>
          </a:p>
          <a:p>
            <a:pPr marL="914400" lvl="1" indent="-457200">
              <a:buFont typeface="Arial" panose="020B0604020202020204" pitchFamily="34" charset="0"/>
              <a:buChar char="•"/>
            </a:pPr>
            <a:endParaRPr lang="en-GB" sz="2000" dirty="0"/>
          </a:p>
          <a:p>
            <a:pPr marL="914400" lvl="1" indent="-457200">
              <a:buFont typeface="Arial" panose="020B0604020202020204" pitchFamily="34" charset="0"/>
              <a:buChar char="•"/>
            </a:pPr>
            <a:r>
              <a:rPr lang="en-GB" sz="2000" dirty="0"/>
              <a:t>links with other 4 Nations in considering developmental areas.</a:t>
            </a:r>
          </a:p>
          <a:p>
            <a:pPr marL="914400" lvl="1" indent="-457200">
              <a:buFont typeface="Arial" panose="020B0604020202020204" pitchFamily="34" charset="0"/>
              <a:buChar char="•"/>
            </a:pPr>
            <a:endParaRPr lang="en-GB" sz="2000" dirty="0"/>
          </a:p>
          <a:p>
            <a:pPr marL="914400" lvl="1" indent="-457200">
              <a:buFont typeface="Arial" panose="020B0604020202020204" pitchFamily="34" charset="0"/>
              <a:buChar char="•"/>
            </a:pPr>
            <a:endParaRPr lang="en-GB" sz="200" dirty="0"/>
          </a:p>
        </p:txBody>
      </p:sp>
    </p:spTree>
    <p:extLst>
      <p:ext uri="{BB962C8B-B14F-4D97-AF65-F5344CB8AC3E}">
        <p14:creationId xmlns:p14="http://schemas.microsoft.com/office/powerpoint/2010/main" val="10789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GB" dirty="0"/>
              <a:t>Lessons Learned</a:t>
            </a:r>
          </a:p>
        </p:txBody>
      </p:sp>
      <p:sp>
        <p:nvSpPr>
          <p:cNvPr id="4" name="Content Placeholder 3"/>
          <p:cNvSpPr>
            <a:spLocks noGrp="1"/>
          </p:cNvSpPr>
          <p:nvPr>
            <p:ph idx="1"/>
          </p:nvPr>
        </p:nvSpPr>
        <p:spPr/>
        <p:txBody>
          <a:bodyPr>
            <a:normAutofit lnSpcReduction="10000"/>
          </a:bodyPr>
          <a:lstStyle/>
          <a:p>
            <a:r>
              <a:rPr lang="en-GB" dirty="0"/>
              <a:t>Work with key users throughout </a:t>
            </a:r>
          </a:p>
          <a:p>
            <a:r>
              <a:rPr lang="en-GB" dirty="0"/>
              <a:t>Get feedback on what is required </a:t>
            </a:r>
          </a:p>
          <a:p>
            <a:r>
              <a:rPr lang="en-GB" dirty="0"/>
              <a:t>Plan communication and developments ahead</a:t>
            </a:r>
          </a:p>
          <a:p>
            <a:r>
              <a:rPr lang="en-GB" dirty="0"/>
              <a:t>Let users know what you will be publishing </a:t>
            </a:r>
          </a:p>
          <a:p>
            <a:r>
              <a:rPr lang="en-GB" dirty="0"/>
              <a:t>Provide really </a:t>
            </a:r>
            <a:r>
              <a:rPr lang="en-GB"/>
              <a:t>clear advice on use  </a:t>
            </a:r>
            <a:endParaRPr lang="en-GB" dirty="0"/>
          </a:p>
          <a:p>
            <a:r>
              <a:rPr lang="en-GB" dirty="0"/>
              <a:t>Presentation and dissemination important to engage users and have policy impact</a:t>
            </a:r>
          </a:p>
          <a:p>
            <a:r>
              <a:rPr lang="en-GB" dirty="0"/>
              <a:t>Learn from others – use each others skills</a:t>
            </a:r>
          </a:p>
        </p:txBody>
      </p:sp>
    </p:spTree>
    <p:extLst>
      <p:ext uri="{BB962C8B-B14F-4D97-AF65-F5344CB8AC3E}">
        <p14:creationId xmlns:p14="http://schemas.microsoft.com/office/powerpoint/2010/main" val="1963086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61200" y="0"/>
            <a:ext cx="20828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330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5"/>
          <p:cNvSpPr txBox="1">
            <a:spLocks noChangeArrowheads="1"/>
          </p:cNvSpPr>
          <p:nvPr/>
        </p:nvSpPr>
        <p:spPr bwMode="auto">
          <a:xfrm>
            <a:off x="622300" y="2833077"/>
            <a:ext cx="7696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4000" dirty="0"/>
              <a:t>Development of Welsh Index of Multiple Deprivation 2014 statistical outputs</a:t>
            </a:r>
            <a:endParaRPr lang="en-GB" sz="4000" dirty="0">
              <a:latin typeface="Times" charset="0"/>
            </a:endParaRPr>
          </a:p>
        </p:txBody>
      </p:sp>
      <p:sp>
        <p:nvSpPr>
          <p:cNvPr id="1029" name="Text Box 7"/>
          <p:cNvSpPr txBox="1">
            <a:spLocks noChangeArrowheads="1"/>
          </p:cNvSpPr>
          <p:nvPr/>
        </p:nvSpPr>
        <p:spPr bwMode="auto">
          <a:xfrm>
            <a:off x="622300" y="5435600"/>
            <a:ext cx="322962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600" dirty="0"/>
              <a:t>20 April 2016</a:t>
            </a:r>
          </a:p>
          <a:p>
            <a:endParaRPr lang="en-US" sz="1600" dirty="0"/>
          </a:p>
          <a:p>
            <a:r>
              <a:rPr lang="en-US" sz="1600" dirty="0">
                <a:hlinkClick r:id="rId5"/>
              </a:rPr>
              <a:t>Stats.inclusion@wales.gsi.gov.uk</a:t>
            </a:r>
            <a:r>
              <a:rPr lang="en-US" sz="1600" dirty="0"/>
              <a:t> </a:t>
            </a:r>
            <a:endParaRPr lang="en-GB" dirty="0">
              <a:latin typeface="Times" charset="0"/>
            </a:endParaRPr>
          </a:p>
        </p:txBody>
      </p:sp>
      <p:sp>
        <p:nvSpPr>
          <p:cNvPr id="7" name="Text Box 8"/>
          <p:cNvSpPr txBox="1">
            <a:spLocks noChangeArrowheads="1"/>
          </p:cNvSpPr>
          <p:nvPr/>
        </p:nvSpPr>
        <p:spPr bwMode="auto">
          <a:xfrm>
            <a:off x="4470400" y="4895896"/>
            <a:ext cx="43500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2000" dirty="0"/>
              <a:t>Luned Jones</a:t>
            </a:r>
          </a:p>
          <a:p>
            <a:r>
              <a:rPr lang="en-US" sz="2000" dirty="0"/>
              <a:t>Knowledge and Analytical Services</a:t>
            </a:r>
          </a:p>
          <a:p>
            <a:r>
              <a:rPr lang="en-US" sz="2000" dirty="0"/>
              <a:t>Welsh Government</a:t>
            </a:r>
          </a:p>
        </p:txBody>
      </p:sp>
    </p:spTree>
    <p:extLst>
      <p:ext uri="{BB962C8B-B14F-4D97-AF65-F5344CB8AC3E}">
        <p14:creationId xmlns:p14="http://schemas.microsoft.com/office/powerpoint/2010/main" val="94274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457200" y="3508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en-GB" dirty="0"/>
              <a:t>Indicators - Overview</a:t>
            </a:r>
          </a:p>
        </p:txBody>
      </p:sp>
      <p:grpSp>
        <p:nvGrpSpPr>
          <p:cNvPr id="3" name="Group 2"/>
          <p:cNvGrpSpPr/>
          <p:nvPr/>
        </p:nvGrpSpPr>
        <p:grpSpPr>
          <a:xfrm>
            <a:off x="163859" y="1146601"/>
            <a:ext cx="9074235" cy="5239128"/>
            <a:chOff x="163859" y="1146601"/>
            <a:chExt cx="9074235" cy="5239128"/>
          </a:xfrm>
        </p:grpSpPr>
        <p:sp>
          <p:nvSpPr>
            <p:cNvPr id="2" name="Oval 1"/>
            <p:cNvSpPr/>
            <p:nvPr/>
          </p:nvSpPr>
          <p:spPr>
            <a:xfrm>
              <a:off x="3437765" y="3385426"/>
              <a:ext cx="2292096" cy="7308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WIMD</a:t>
              </a:r>
            </a:p>
            <a:p>
              <a:pPr algn="ctr"/>
              <a:r>
                <a:rPr lang="en-GB" sz="1600" b="1" dirty="0">
                  <a:solidFill>
                    <a:schemeClr val="tx1"/>
                  </a:solidFill>
                </a:rPr>
                <a:t>Overall Index</a:t>
              </a:r>
            </a:p>
          </p:txBody>
        </p:sp>
        <p:sp>
          <p:nvSpPr>
            <p:cNvPr id="7" name="Oval 6"/>
            <p:cNvSpPr/>
            <p:nvPr/>
          </p:nvSpPr>
          <p:spPr>
            <a:xfrm>
              <a:off x="6557795" y="5098146"/>
              <a:ext cx="1681894" cy="536256"/>
            </a:xfrm>
            <a:prstGeom prst="ellipse">
              <a:avLst/>
            </a:prstGeom>
            <a:solidFill>
              <a:srgbClr val="FF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rPr>
                <a:t>Education</a:t>
              </a:r>
            </a:p>
          </p:txBody>
        </p:sp>
        <p:sp>
          <p:nvSpPr>
            <p:cNvPr id="8" name="Oval 7"/>
            <p:cNvSpPr/>
            <p:nvPr/>
          </p:nvSpPr>
          <p:spPr>
            <a:xfrm>
              <a:off x="898532" y="1844824"/>
              <a:ext cx="1681894" cy="536256"/>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rPr>
                <a:t>Housing</a:t>
              </a:r>
            </a:p>
          </p:txBody>
        </p:sp>
        <p:sp>
          <p:nvSpPr>
            <p:cNvPr id="9" name="Oval 8"/>
            <p:cNvSpPr/>
            <p:nvPr/>
          </p:nvSpPr>
          <p:spPr>
            <a:xfrm>
              <a:off x="3742848" y="1844824"/>
              <a:ext cx="1681894" cy="536256"/>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rPr>
                <a:t>Income</a:t>
              </a:r>
            </a:p>
          </p:txBody>
        </p:sp>
        <p:sp>
          <p:nvSpPr>
            <p:cNvPr id="10" name="Oval 9"/>
            <p:cNvSpPr/>
            <p:nvPr/>
          </p:nvSpPr>
          <p:spPr>
            <a:xfrm>
              <a:off x="6587164" y="3478780"/>
              <a:ext cx="1681894" cy="536256"/>
            </a:xfrm>
            <a:prstGeom prst="ellipse">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rPr>
                <a:t>Health</a:t>
              </a:r>
            </a:p>
          </p:txBody>
        </p:sp>
        <p:sp>
          <p:nvSpPr>
            <p:cNvPr id="11" name="Oval 10"/>
            <p:cNvSpPr/>
            <p:nvPr/>
          </p:nvSpPr>
          <p:spPr>
            <a:xfrm>
              <a:off x="6587164" y="1844824"/>
              <a:ext cx="1681894" cy="536256"/>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Employment</a:t>
              </a:r>
            </a:p>
          </p:txBody>
        </p:sp>
        <p:sp>
          <p:nvSpPr>
            <p:cNvPr id="12" name="Oval 11"/>
            <p:cNvSpPr/>
            <p:nvPr/>
          </p:nvSpPr>
          <p:spPr>
            <a:xfrm>
              <a:off x="3742848" y="5112736"/>
              <a:ext cx="1681894" cy="536256"/>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Access to Services</a:t>
              </a:r>
            </a:p>
          </p:txBody>
        </p:sp>
        <p:sp>
          <p:nvSpPr>
            <p:cNvPr id="13" name="Oval 12"/>
            <p:cNvSpPr/>
            <p:nvPr/>
          </p:nvSpPr>
          <p:spPr>
            <a:xfrm>
              <a:off x="898532" y="5112736"/>
              <a:ext cx="1681894" cy="53625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Community Safety</a:t>
              </a:r>
            </a:p>
          </p:txBody>
        </p:sp>
        <p:sp>
          <p:nvSpPr>
            <p:cNvPr id="14" name="Oval 13"/>
            <p:cNvSpPr/>
            <p:nvPr/>
          </p:nvSpPr>
          <p:spPr>
            <a:xfrm>
              <a:off x="874943" y="3478780"/>
              <a:ext cx="1681894" cy="536256"/>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Physical Environment</a:t>
              </a:r>
            </a:p>
          </p:txBody>
        </p:sp>
        <p:sp>
          <p:nvSpPr>
            <p:cNvPr id="4" name="TextBox 3"/>
            <p:cNvSpPr txBox="1"/>
            <p:nvPr/>
          </p:nvSpPr>
          <p:spPr>
            <a:xfrm>
              <a:off x="1093053" y="1515933"/>
              <a:ext cx="1151726" cy="276999"/>
            </a:xfrm>
            <a:prstGeom prst="rect">
              <a:avLst/>
            </a:prstGeom>
            <a:noFill/>
          </p:spPr>
          <p:txBody>
            <a:bodyPr wrap="none" rtlCol="0">
              <a:spAutoFit/>
            </a:bodyPr>
            <a:lstStyle/>
            <a:p>
              <a:r>
                <a:rPr lang="en-GB" sz="1200" dirty="0">
                  <a:solidFill>
                    <a:schemeClr val="tx2">
                      <a:lumMod val="75000"/>
                    </a:schemeClr>
                  </a:solidFill>
                </a:rPr>
                <a:t>Central Heating</a:t>
              </a:r>
            </a:p>
          </p:txBody>
        </p:sp>
        <p:sp>
          <p:nvSpPr>
            <p:cNvPr id="17" name="TextBox 16"/>
            <p:cNvSpPr txBox="1"/>
            <p:nvPr/>
          </p:nvSpPr>
          <p:spPr>
            <a:xfrm>
              <a:off x="913634" y="2457160"/>
              <a:ext cx="1056571" cy="276999"/>
            </a:xfrm>
            <a:prstGeom prst="rect">
              <a:avLst/>
            </a:prstGeom>
            <a:noFill/>
          </p:spPr>
          <p:txBody>
            <a:bodyPr wrap="none" rtlCol="0">
              <a:spAutoFit/>
            </a:bodyPr>
            <a:lstStyle/>
            <a:p>
              <a:r>
                <a:rPr lang="en-GB" sz="1200" dirty="0">
                  <a:solidFill>
                    <a:schemeClr val="tx2">
                      <a:lumMod val="75000"/>
                    </a:schemeClr>
                  </a:solidFill>
                </a:rPr>
                <a:t>Overcrowding</a:t>
              </a:r>
            </a:p>
          </p:txBody>
        </p:sp>
        <p:sp>
          <p:nvSpPr>
            <p:cNvPr id="18" name="TextBox 17"/>
            <p:cNvSpPr txBox="1"/>
            <p:nvPr/>
          </p:nvSpPr>
          <p:spPr>
            <a:xfrm>
              <a:off x="1275553" y="2988466"/>
              <a:ext cx="721672" cy="276999"/>
            </a:xfrm>
            <a:prstGeom prst="rect">
              <a:avLst/>
            </a:prstGeom>
            <a:noFill/>
          </p:spPr>
          <p:txBody>
            <a:bodyPr wrap="none" rtlCol="0">
              <a:spAutoFit/>
            </a:bodyPr>
            <a:lstStyle/>
            <a:p>
              <a:r>
                <a:rPr lang="en-GB" sz="1200" dirty="0">
                  <a:solidFill>
                    <a:srgbClr val="FF0000"/>
                  </a:solidFill>
                </a:rPr>
                <a:t>Flooding</a:t>
              </a:r>
            </a:p>
          </p:txBody>
        </p:sp>
        <p:sp>
          <p:nvSpPr>
            <p:cNvPr id="19" name="TextBox 18"/>
            <p:cNvSpPr txBox="1"/>
            <p:nvPr/>
          </p:nvSpPr>
          <p:spPr>
            <a:xfrm>
              <a:off x="541716" y="4079815"/>
              <a:ext cx="2254400" cy="276999"/>
            </a:xfrm>
            <a:prstGeom prst="rect">
              <a:avLst/>
            </a:prstGeom>
            <a:noFill/>
          </p:spPr>
          <p:txBody>
            <a:bodyPr wrap="none" rtlCol="0">
              <a:spAutoFit/>
            </a:bodyPr>
            <a:lstStyle/>
            <a:p>
              <a:r>
                <a:rPr lang="en-GB" sz="1200" dirty="0">
                  <a:solidFill>
                    <a:srgbClr val="FF0000"/>
                  </a:solidFill>
                </a:rPr>
                <a:t>Proximity to Waste Disposal Sites</a:t>
              </a:r>
            </a:p>
          </p:txBody>
        </p:sp>
        <p:sp>
          <p:nvSpPr>
            <p:cNvPr id="20" name="TextBox 19"/>
            <p:cNvSpPr txBox="1"/>
            <p:nvPr/>
          </p:nvSpPr>
          <p:spPr>
            <a:xfrm>
              <a:off x="428846" y="3148782"/>
              <a:ext cx="846707" cy="276999"/>
            </a:xfrm>
            <a:prstGeom prst="rect">
              <a:avLst/>
            </a:prstGeom>
            <a:noFill/>
          </p:spPr>
          <p:txBody>
            <a:bodyPr wrap="none" rtlCol="0">
              <a:spAutoFit/>
            </a:bodyPr>
            <a:lstStyle/>
            <a:p>
              <a:r>
                <a:rPr lang="en-GB" sz="1200" dirty="0">
                  <a:solidFill>
                    <a:srgbClr val="FF0000"/>
                  </a:solidFill>
                </a:rPr>
                <a:t>Air Quality</a:t>
              </a:r>
            </a:p>
          </p:txBody>
        </p:sp>
        <p:sp>
          <p:nvSpPr>
            <p:cNvPr id="21" name="TextBox 20"/>
            <p:cNvSpPr txBox="1"/>
            <p:nvPr/>
          </p:nvSpPr>
          <p:spPr>
            <a:xfrm>
              <a:off x="2050929" y="3210503"/>
              <a:ext cx="1011815" cy="276999"/>
            </a:xfrm>
            <a:prstGeom prst="rect">
              <a:avLst/>
            </a:prstGeom>
            <a:noFill/>
          </p:spPr>
          <p:txBody>
            <a:bodyPr wrap="none" rtlCol="0">
              <a:spAutoFit/>
            </a:bodyPr>
            <a:lstStyle/>
            <a:p>
              <a:r>
                <a:rPr lang="en-GB" sz="1200" dirty="0">
                  <a:solidFill>
                    <a:srgbClr val="FF0000"/>
                  </a:solidFill>
                </a:rPr>
                <a:t>Air Emissions</a:t>
              </a:r>
            </a:p>
          </p:txBody>
        </p:sp>
        <p:cxnSp>
          <p:nvCxnSpPr>
            <p:cNvPr id="6" name="Straight Arrow Connector 5"/>
            <p:cNvCxnSpPr>
              <a:stCxn id="2" idx="0"/>
              <a:endCxn id="9" idx="4"/>
            </p:cNvCxnSpPr>
            <p:nvPr/>
          </p:nvCxnSpPr>
          <p:spPr>
            <a:xfrm flipH="1" flipV="1">
              <a:off x="4583795" y="2381080"/>
              <a:ext cx="18" cy="1004346"/>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 idx="7"/>
              <a:endCxn id="11" idx="3"/>
            </p:cNvCxnSpPr>
            <p:nvPr/>
          </p:nvCxnSpPr>
          <p:spPr>
            <a:xfrm flipV="1">
              <a:off x="5394191" y="2302547"/>
              <a:ext cx="1439281" cy="1189904"/>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6"/>
              <a:endCxn id="10" idx="2"/>
            </p:cNvCxnSpPr>
            <p:nvPr/>
          </p:nvCxnSpPr>
          <p:spPr>
            <a:xfrm flipV="1">
              <a:off x="5729861" y="3746908"/>
              <a:ext cx="857303" cy="3925"/>
            </a:xfrm>
            <a:prstGeom prst="straightConnector1">
              <a:avLst/>
            </a:prstGeom>
            <a:ln w="127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 idx="5"/>
              <a:endCxn id="7" idx="1"/>
            </p:cNvCxnSpPr>
            <p:nvPr/>
          </p:nvCxnSpPr>
          <p:spPr>
            <a:xfrm>
              <a:off x="5394191" y="4009214"/>
              <a:ext cx="1409912" cy="1167465"/>
            </a:xfrm>
            <a:prstGeom prst="straightConnector1">
              <a:avLst/>
            </a:prstGeom>
            <a:ln w="127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 idx="4"/>
              <a:endCxn id="12" idx="0"/>
            </p:cNvCxnSpPr>
            <p:nvPr/>
          </p:nvCxnSpPr>
          <p:spPr>
            <a:xfrm flipH="1">
              <a:off x="4583795" y="4116239"/>
              <a:ext cx="18" cy="996497"/>
            </a:xfrm>
            <a:prstGeom prst="straightConnector1">
              <a:avLst/>
            </a:prstGeom>
            <a:ln w="127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 idx="3"/>
              <a:endCxn id="13" idx="7"/>
            </p:cNvCxnSpPr>
            <p:nvPr/>
          </p:nvCxnSpPr>
          <p:spPr>
            <a:xfrm flipH="1">
              <a:off x="2334118" y="4009214"/>
              <a:ext cx="1439317" cy="1182055"/>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 idx="2"/>
              <a:endCxn id="14" idx="6"/>
            </p:cNvCxnSpPr>
            <p:nvPr/>
          </p:nvCxnSpPr>
          <p:spPr>
            <a:xfrm flipH="1" flipV="1">
              <a:off x="2556837" y="3746908"/>
              <a:ext cx="880928" cy="392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 idx="1"/>
              <a:endCxn id="8" idx="5"/>
            </p:cNvCxnSpPr>
            <p:nvPr/>
          </p:nvCxnSpPr>
          <p:spPr>
            <a:xfrm flipH="1" flipV="1">
              <a:off x="2334118" y="2302547"/>
              <a:ext cx="1439317" cy="1189904"/>
            </a:xfrm>
            <a:prstGeom prst="straightConnector1">
              <a:avLst/>
            </a:prstGeom>
            <a:ln w="127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618859" y="4763549"/>
              <a:ext cx="702693" cy="276999"/>
            </a:xfrm>
            <a:prstGeom prst="rect">
              <a:avLst/>
            </a:prstGeom>
            <a:noFill/>
          </p:spPr>
          <p:txBody>
            <a:bodyPr wrap="none" rtlCol="0">
              <a:spAutoFit/>
            </a:bodyPr>
            <a:lstStyle/>
            <a:p>
              <a:r>
                <a:rPr lang="en-GB" sz="1200" dirty="0"/>
                <a:t>Burglary</a:t>
              </a:r>
            </a:p>
          </p:txBody>
        </p:sp>
        <p:sp>
          <p:nvSpPr>
            <p:cNvPr id="46" name="TextBox 45"/>
            <p:cNvSpPr txBox="1"/>
            <p:nvPr/>
          </p:nvSpPr>
          <p:spPr>
            <a:xfrm>
              <a:off x="347918" y="5700695"/>
              <a:ext cx="1008562" cy="461665"/>
            </a:xfrm>
            <a:prstGeom prst="rect">
              <a:avLst/>
            </a:prstGeom>
            <a:noFill/>
          </p:spPr>
          <p:txBody>
            <a:bodyPr wrap="square" rtlCol="0">
              <a:spAutoFit/>
            </a:bodyPr>
            <a:lstStyle/>
            <a:p>
              <a:pPr algn="ctr"/>
              <a:r>
                <a:rPr lang="en-GB" sz="1200" dirty="0"/>
                <a:t>Anti-Social Behaviour</a:t>
              </a:r>
            </a:p>
          </p:txBody>
        </p:sp>
        <p:sp>
          <p:nvSpPr>
            <p:cNvPr id="47" name="TextBox 46"/>
            <p:cNvSpPr txBox="1"/>
            <p:nvPr/>
          </p:nvSpPr>
          <p:spPr>
            <a:xfrm>
              <a:off x="771272" y="4776106"/>
              <a:ext cx="1008562" cy="276999"/>
            </a:xfrm>
            <a:prstGeom prst="rect">
              <a:avLst/>
            </a:prstGeom>
            <a:noFill/>
          </p:spPr>
          <p:txBody>
            <a:bodyPr wrap="square" rtlCol="0">
              <a:spAutoFit/>
            </a:bodyPr>
            <a:lstStyle/>
            <a:p>
              <a:pPr algn="ctr"/>
              <a:r>
                <a:rPr lang="en-GB" sz="1200" dirty="0"/>
                <a:t>Theft</a:t>
              </a:r>
            </a:p>
          </p:txBody>
        </p:sp>
        <p:sp>
          <p:nvSpPr>
            <p:cNvPr id="48" name="TextBox 47"/>
            <p:cNvSpPr txBox="1"/>
            <p:nvPr/>
          </p:nvSpPr>
          <p:spPr>
            <a:xfrm>
              <a:off x="1403648" y="5773004"/>
              <a:ext cx="1008562" cy="461665"/>
            </a:xfrm>
            <a:prstGeom prst="rect">
              <a:avLst/>
            </a:prstGeom>
            <a:noFill/>
          </p:spPr>
          <p:txBody>
            <a:bodyPr wrap="square" rtlCol="0">
              <a:spAutoFit/>
            </a:bodyPr>
            <a:lstStyle/>
            <a:p>
              <a:pPr algn="ctr"/>
              <a:r>
                <a:rPr lang="en-GB" sz="1200" dirty="0"/>
                <a:t>Violent Crime</a:t>
              </a:r>
            </a:p>
          </p:txBody>
        </p:sp>
        <p:sp>
          <p:nvSpPr>
            <p:cNvPr id="49" name="TextBox 48"/>
            <p:cNvSpPr txBox="1"/>
            <p:nvPr/>
          </p:nvSpPr>
          <p:spPr>
            <a:xfrm>
              <a:off x="2039696" y="5652604"/>
              <a:ext cx="1008562" cy="276999"/>
            </a:xfrm>
            <a:prstGeom prst="rect">
              <a:avLst/>
            </a:prstGeom>
            <a:noFill/>
          </p:spPr>
          <p:txBody>
            <a:bodyPr wrap="square" rtlCol="0">
              <a:spAutoFit/>
            </a:bodyPr>
            <a:lstStyle/>
            <a:p>
              <a:pPr algn="ctr"/>
              <a:r>
                <a:rPr lang="en-GB" sz="1200" dirty="0"/>
                <a:t>Fires</a:t>
              </a:r>
            </a:p>
          </p:txBody>
        </p:sp>
        <p:sp>
          <p:nvSpPr>
            <p:cNvPr id="50" name="TextBox 49"/>
            <p:cNvSpPr txBox="1"/>
            <p:nvPr/>
          </p:nvSpPr>
          <p:spPr>
            <a:xfrm>
              <a:off x="163859" y="4854275"/>
              <a:ext cx="1008562" cy="461665"/>
            </a:xfrm>
            <a:prstGeom prst="rect">
              <a:avLst/>
            </a:prstGeom>
            <a:noFill/>
          </p:spPr>
          <p:txBody>
            <a:bodyPr wrap="square" rtlCol="0">
              <a:spAutoFit/>
            </a:bodyPr>
            <a:lstStyle/>
            <a:p>
              <a:pPr algn="ctr"/>
              <a:r>
                <a:rPr lang="en-GB" sz="1200" dirty="0"/>
                <a:t>Criminal Damage</a:t>
              </a:r>
            </a:p>
          </p:txBody>
        </p:sp>
        <p:sp>
          <p:nvSpPr>
            <p:cNvPr id="51" name="TextBox 50"/>
            <p:cNvSpPr txBox="1"/>
            <p:nvPr/>
          </p:nvSpPr>
          <p:spPr>
            <a:xfrm>
              <a:off x="4499681" y="5924064"/>
              <a:ext cx="655115" cy="461665"/>
            </a:xfrm>
            <a:prstGeom prst="rect">
              <a:avLst/>
            </a:prstGeom>
            <a:noFill/>
          </p:spPr>
          <p:txBody>
            <a:bodyPr wrap="square" rtlCol="0">
              <a:spAutoFit/>
            </a:bodyPr>
            <a:lstStyle/>
            <a:p>
              <a:pPr algn="ctr"/>
              <a:r>
                <a:rPr lang="en-GB" sz="1200" dirty="0">
                  <a:solidFill>
                    <a:schemeClr val="bg2">
                      <a:lumMod val="25000"/>
                    </a:schemeClr>
                  </a:solidFill>
                </a:rPr>
                <a:t>Food Shops</a:t>
              </a:r>
            </a:p>
          </p:txBody>
        </p:sp>
        <p:sp>
          <p:nvSpPr>
            <p:cNvPr id="52" name="TextBox 51"/>
            <p:cNvSpPr txBox="1"/>
            <p:nvPr/>
          </p:nvSpPr>
          <p:spPr>
            <a:xfrm>
              <a:off x="3219796" y="5464323"/>
              <a:ext cx="807105" cy="461665"/>
            </a:xfrm>
            <a:prstGeom prst="rect">
              <a:avLst/>
            </a:prstGeom>
            <a:noFill/>
          </p:spPr>
          <p:txBody>
            <a:bodyPr wrap="square" rtlCol="0">
              <a:spAutoFit/>
            </a:bodyPr>
            <a:lstStyle/>
            <a:p>
              <a:pPr algn="ctr"/>
              <a:r>
                <a:rPr lang="en-GB" sz="1200" dirty="0">
                  <a:solidFill>
                    <a:schemeClr val="bg2">
                      <a:lumMod val="25000"/>
                    </a:schemeClr>
                  </a:solidFill>
                </a:rPr>
                <a:t>GP Surgeries</a:t>
              </a:r>
            </a:p>
          </p:txBody>
        </p:sp>
        <p:sp>
          <p:nvSpPr>
            <p:cNvPr id="53" name="TextBox 52"/>
            <p:cNvSpPr txBox="1"/>
            <p:nvPr/>
          </p:nvSpPr>
          <p:spPr>
            <a:xfrm>
              <a:off x="3048258" y="4992573"/>
              <a:ext cx="1008562" cy="276999"/>
            </a:xfrm>
            <a:prstGeom prst="rect">
              <a:avLst/>
            </a:prstGeom>
            <a:noFill/>
          </p:spPr>
          <p:txBody>
            <a:bodyPr wrap="square" rtlCol="0">
              <a:spAutoFit/>
            </a:bodyPr>
            <a:lstStyle/>
            <a:p>
              <a:pPr algn="ctr"/>
              <a:r>
                <a:rPr lang="en-GB" sz="1200" dirty="0">
                  <a:solidFill>
                    <a:schemeClr val="bg2">
                      <a:lumMod val="25000"/>
                    </a:schemeClr>
                  </a:solidFill>
                </a:rPr>
                <a:t>Schools</a:t>
              </a:r>
            </a:p>
          </p:txBody>
        </p:sp>
        <p:sp>
          <p:nvSpPr>
            <p:cNvPr id="54" name="TextBox 53"/>
            <p:cNvSpPr txBox="1"/>
            <p:nvPr/>
          </p:nvSpPr>
          <p:spPr>
            <a:xfrm>
              <a:off x="3879717" y="5847847"/>
              <a:ext cx="738927" cy="461665"/>
            </a:xfrm>
            <a:prstGeom prst="rect">
              <a:avLst/>
            </a:prstGeom>
            <a:noFill/>
          </p:spPr>
          <p:txBody>
            <a:bodyPr wrap="square" rtlCol="0">
              <a:spAutoFit/>
            </a:bodyPr>
            <a:lstStyle/>
            <a:p>
              <a:pPr algn="ctr"/>
              <a:r>
                <a:rPr lang="en-GB" sz="1200" dirty="0">
                  <a:solidFill>
                    <a:schemeClr val="bg2">
                      <a:lumMod val="25000"/>
                    </a:schemeClr>
                  </a:solidFill>
                </a:rPr>
                <a:t>Post Offices</a:t>
              </a:r>
            </a:p>
          </p:txBody>
        </p:sp>
        <p:sp>
          <p:nvSpPr>
            <p:cNvPr id="55" name="TextBox 54"/>
            <p:cNvSpPr txBox="1"/>
            <p:nvPr/>
          </p:nvSpPr>
          <p:spPr>
            <a:xfrm>
              <a:off x="5194214" y="5061744"/>
              <a:ext cx="1008562" cy="276999"/>
            </a:xfrm>
            <a:prstGeom prst="rect">
              <a:avLst/>
            </a:prstGeom>
            <a:noFill/>
          </p:spPr>
          <p:txBody>
            <a:bodyPr wrap="square" rtlCol="0">
              <a:spAutoFit/>
            </a:bodyPr>
            <a:lstStyle/>
            <a:p>
              <a:pPr algn="ctr"/>
              <a:r>
                <a:rPr lang="en-GB" sz="1200" dirty="0">
                  <a:solidFill>
                    <a:schemeClr val="bg2">
                      <a:lumMod val="25000"/>
                    </a:schemeClr>
                  </a:solidFill>
                </a:rPr>
                <a:t>Libraries</a:t>
              </a:r>
            </a:p>
          </p:txBody>
        </p:sp>
        <p:sp>
          <p:nvSpPr>
            <p:cNvPr id="56" name="TextBox 55"/>
            <p:cNvSpPr txBox="1"/>
            <p:nvPr/>
          </p:nvSpPr>
          <p:spPr>
            <a:xfrm>
              <a:off x="4920461" y="5695155"/>
              <a:ext cx="1008562" cy="276999"/>
            </a:xfrm>
            <a:prstGeom prst="rect">
              <a:avLst/>
            </a:prstGeom>
            <a:noFill/>
          </p:spPr>
          <p:txBody>
            <a:bodyPr wrap="square" rtlCol="0">
              <a:spAutoFit/>
            </a:bodyPr>
            <a:lstStyle/>
            <a:p>
              <a:pPr algn="ctr"/>
              <a:r>
                <a:rPr lang="en-GB" sz="1200" dirty="0">
                  <a:solidFill>
                    <a:schemeClr val="bg2">
                      <a:lumMod val="25000"/>
                    </a:schemeClr>
                  </a:solidFill>
                </a:rPr>
                <a:t>Pharmacies</a:t>
              </a:r>
            </a:p>
          </p:txBody>
        </p:sp>
        <p:sp>
          <p:nvSpPr>
            <p:cNvPr id="57" name="TextBox 56"/>
            <p:cNvSpPr txBox="1"/>
            <p:nvPr/>
          </p:nvSpPr>
          <p:spPr>
            <a:xfrm>
              <a:off x="4618644" y="4563394"/>
              <a:ext cx="1008562" cy="461665"/>
            </a:xfrm>
            <a:prstGeom prst="rect">
              <a:avLst/>
            </a:prstGeom>
            <a:noFill/>
          </p:spPr>
          <p:txBody>
            <a:bodyPr wrap="square" rtlCol="0">
              <a:spAutoFit/>
            </a:bodyPr>
            <a:lstStyle/>
            <a:p>
              <a:pPr algn="ctr"/>
              <a:r>
                <a:rPr lang="en-GB" sz="1200" dirty="0">
                  <a:solidFill>
                    <a:schemeClr val="bg2">
                      <a:lumMod val="25000"/>
                    </a:schemeClr>
                  </a:solidFill>
                </a:rPr>
                <a:t>Leisure Centres</a:t>
              </a:r>
            </a:p>
          </p:txBody>
        </p:sp>
        <p:sp>
          <p:nvSpPr>
            <p:cNvPr id="58" name="TextBox 57"/>
            <p:cNvSpPr txBox="1"/>
            <p:nvPr/>
          </p:nvSpPr>
          <p:spPr>
            <a:xfrm>
              <a:off x="3692262" y="4541996"/>
              <a:ext cx="1008562" cy="461665"/>
            </a:xfrm>
            <a:prstGeom prst="rect">
              <a:avLst/>
            </a:prstGeom>
            <a:noFill/>
          </p:spPr>
          <p:txBody>
            <a:bodyPr wrap="square" rtlCol="0">
              <a:spAutoFit/>
            </a:bodyPr>
            <a:lstStyle/>
            <a:p>
              <a:pPr algn="ctr"/>
              <a:r>
                <a:rPr lang="en-GB" sz="1200" dirty="0">
                  <a:solidFill>
                    <a:schemeClr val="bg2">
                      <a:lumMod val="25000"/>
                    </a:schemeClr>
                  </a:solidFill>
                </a:rPr>
                <a:t>Petrol Stations</a:t>
              </a:r>
            </a:p>
          </p:txBody>
        </p:sp>
        <p:sp>
          <p:nvSpPr>
            <p:cNvPr id="59" name="TextBox 58"/>
            <p:cNvSpPr txBox="1"/>
            <p:nvPr/>
          </p:nvSpPr>
          <p:spPr>
            <a:xfrm>
              <a:off x="5778887" y="5464324"/>
              <a:ext cx="1008562" cy="461665"/>
            </a:xfrm>
            <a:prstGeom prst="rect">
              <a:avLst/>
            </a:prstGeom>
            <a:noFill/>
          </p:spPr>
          <p:txBody>
            <a:bodyPr wrap="square" rtlCol="0">
              <a:spAutoFit/>
            </a:bodyPr>
            <a:lstStyle/>
            <a:p>
              <a:pPr algn="ctr"/>
              <a:r>
                <a:rPr lang="en-GB" sz="1200" dirty="0">
                  <a:solidFill>
                    <a:srgbClr val="FF0066"/>
                  </a:solidFill>
                </a:rPr>
                <a:t>KS2 Average Points</a:t>
              </a:r>
            </a:p>
          </p:txBody>
        </p:sp>
        <p:sp>
          <p:nvSpPr>
            <p:cNvPr id="60" name="TextBox 59"/>
            <p:cNvSpPr txBox="1"/>
            <p:nvPr/>
          </p:nvSpPr>
          <p:spPr>
            <a:xfrm>
              <a:off x="7668988" y="5787490"/>
              <a:ext cx="1008562" cy="461665"/>
            </a:xfrm>
            <a:prstGeom prst="rect">
              <a:avLst/>
            </a:prstGeom>
            <a:noFill/>
          </p:spPr>
          <p:txBody>
            <a:bodyPr wrap="square" rtlCol="0">
              <a:spAutoFit/>
            </a:bodyPr>
            <a:lstStyle/>
            <a:p>
              <a:pPr algn="ctr"/>
              <a:r>
                <a:rPr lang="en-GB" sz="1200" dirty="0">
                  <a:solidFill>
                    <a:srgbClr val="FF0066"/>
                  </a:solidFill>
                </a:rPr>
                <a:t>KS4 Capped Points</a:t>
              </a:r>
            </a:p>
          </p:txBody>
        </p:sp>
        <p:sp>
          <p:nvSpPr>
            <p:cNvPr id="61" name="TextBox 60"/>
            <p:cNvSpPr txBox="1"/>
            <p:nvPr/>
          </p:nvSpPr>
          <p:spPr>
            <a:xfrm>
              <a:off x="8197691" y="5319194"/>
              <a:ext cx="1008562" cy="461665"/>
            </a:xfrm>
            <a:prstGeom prst="rect">
              <a:avLst/>
            </a:prstGeom>
            <a:noFill/>
          </p:spPr>
          <p:txBody>
            <a:bodyPr wrap="square" rtlCol="0">
              <a:spAutoFit/>
            </a:bodyPr>
            <a:lstStyle/>
            <a:p>
              <a:pPr algn="ctr"/>
              <a:r>
                <a:rPr lang="en-GB" sz="1200" dirty="0">
                  <a:solidFill>
                    <a:srgbClr val="FF0066"/>
                  </a:solidFill>
                </a:rPr>
                <a:t>KS4 Level 2 Inclusive</a:t>
              </a:r>
            </a:p>
          </p:txBody>
        </p:sp>
        <p:sp>
          <p:nvSpPr>
            <p:cNvPr id="62" name="TextBox 61"/>
            <p:cNvSpPr txBox="1"/>
            <p:nvPr/>
          </p:nvSpPr>
          <p:spPr>
            <a:xfrm>
              <a:off x="6639916" y="5741324"/>
              <a:ext cx="1008562" cy="461665"/>
            </a:xfrm>
            <a:prstGeom prst="rect">
              <a:avLst/>
            </a:prstGeom>
            <a:noFill/>
          </p:spPr>
          <p:txBody>
            <a:bodyPr wrap="square" rtlCol="0">
              <a:spAutoFit/>
            </a:bodyPr>
            <a:lstStyle/>
            <a:p>
              <a:pPr algn="ctr"/>
              <a:r>
                <a:rPr lang="en-GB" sz="1200" dirty="0">
                  <a:solidFill>
                    <a:srgbClr val="FF0066"/>
                  </a:solidFill>
                </a:rPr>
                <a:t>Repeat Absenteeism</a:t>
              </a:r>
            </a:p>
          </p:txBody>
        </p:sp>
        <p:sp>
          <p:nvSpPr>
            <p:cNvPr id="63" name="TextBox 62"/>
            <p:cNvSpPr txBox="1"/>
            <p:nvPr/>
          </p:nvSpPr>
          <p:spPr>
            <a:xfrm>
              <a:off x="6787449" y="4575475"/>
              <a:ext cx="1179874" cy="461665"/>
            </a:xfrm>
            <a:prstGeom prst="rect">
              <a:avLst/>
            </a:prstGeom>
            <a:noFill/>
          </p:spPr>
          <p:txBody>
            <a:bodyPr wrap="square" rtlCol="0">
              <a:spAutoFit/>
            </a:bodyPr>
            <a:lstStyle/>
            <a:p>
              <a:pPr algn="ctr"/>
              <a:r>
                <a:rPr lang="en-GB" sz="1200" dirty="0">
                  <a:solidFill>
                    <a:srgbClr val="FF0066"/>
                  </a:solidFill>
                </a:rPr>
                <a:t>Adults with No Qualifications</a:t>
              </a:r>
            </a:p>
          </p:txBody>
        </p:sp>
        <p:sp>
          <p:nvSpPr>
            <p:cNvPr id="64" name="TextBox 63"/>
            <p:cNvSpPr txBox="1"/>
            <p:nvPr/>
          </p:nvSpPr>
          <p:spPr>
            <a:xfrm>
              <a:off x="7967323" y="4449662"/>
              <a:ext cx="1179874" cy="830997"/>
            </a:xfrm>
            <a:prstGeom prst="rect">
              <a:avLst/>
            </a:prstGeom>
            <a:noFill/>
          </p:spPr>
          <p:txBody>
            <a:bodyPr wrap="square" rtlCol="0">
              <a:spAutoFit/>
            </a:bodyPr>
            <a:lstStyle/>
            <a:p>
              <a:pPr algn="ctr"/>
              <a:r>
                <a:rPr lang="en-GB" sz="1200" dirty="0">
                  <a:solidFill>
                    <a:srgbClr val="FF0066"/>
                  </a:solidFill>
                </a:rPr>
                <a:t>18-19 Year Olds Not Entering Higher Education</a:t>
              </a:r>
            </a:p>
          </p:txBody>
        </p:sp>
        <p:sp>
          <p:nvSpPr>
            <p:cNvPr id="66" name="TextBox 65"/>
            <p:cNvSpPr txBox="1"/>
            <p:nvPr/>
          </p:nvSpPr>
          <p:spPr>
            <a:xfrm>
              <a:off x="6587164" y="3103638"/>
              <a:ext cx="1008562" cy="276999"/>
            </a:xfrm>
            <a:prstGeom prst="rect">
              <a:avLst/>
            </a:prstGeom>
            <a:noFill/>
          </p:spPr>
          <p:txBody>
            <a:bodyPr wrap="square" rtlCol="0">
              <a:spAutoFit/>
            </a:bodyPr>
            <a:lstStyle/>
            <a:p>
              <a:pPr algn="ctr"/>
              <a:r>
                <a:rPr lang="en-GB" sz="1200" dirty="0">
                  <a:solidFill>
                    <a:srgbClr val="7030A0"/>
                  </a:solidFill>
                </a:rPr>
                <a:t>Death Rate</a:t>
              </a:r>
            </a:p>
          </p:txBody>
        </p:sp>
        <p:sp>
          <p:nvSpPr>
            <p:cNvPr id="67" name="TextBox 66"/>
            <p:cNvSpPr txBox="1"/>
            <p:nvPr/>
          </p:nvSpPr>
          <p:spPr>
            <a:xfrm>
              <a:off x="7791463" y="3010282"/>
              <a:ext cx="1008562" cy="276999"/>
            </a:xfrm>
            <a:prstGeom prst="rect">
              <a:avLst/>
            </a:prstGeom>
            <a:noFill/>
          </p:spPr>
          <p:txBody>
            <a:bodyPr wrap="square" rtlCol="0">
              <a:spAutoFit/>
            </a:bodyPr>
            <a:lstStyle/>
            <a:p>
              <a:pPr algn="ctr"/>
              <a:r>
                <a:rPr lang="en-GB" sz="1200" dirty="0">
                  <a:solidFill>
                    <a:srgbClr val="7030A0"/>
                  </a:solidFill>
                </a:rPr>
                <a:t>Cancer Rate</a:t>
              </a:r>
            </a:p>
          </p:txBody>
        </p:sp>
        <p:sp>
          <p:nvSpPr>
            <p:cNvPr id="68" name="TextBox 67"/>
            <p:cNvSpPr txBox="1"/>
            <p:nvPr/>
          </p:nvSpPr>
          <p:spPr>
            <a:xfrm>
              <a:off x="8229532" y="3511508"/>
              <a:ext cx="1008562" cy="646331"/>
            </a:xfrm>
            <a:prstGeom prst="rect">
              <a:avLst/>
            </a:prstGeom>
            <a:noFill/>
          </p:spPr>
          <p:txBody>
            <a:bodyPr wrap="square" rtlCol="0">
              <a:spAutoFit/>
            </a:bodyPr>
            <a:lstStyle/>
            <a:p>
              <a:pPr algn="ctr"/>
              <a:r>
                <a:rPr lang="en-GB" sz="1200" dirty="0">
                  <a:solidFill>
                    <a:srgbClr val="7030A0"/>
                  </a:solidFill>
                </a:rPr>
                <a:t>Long Term Limiting Illness</a:t>
              </a:r>
            </a:p>
          </p:txBody>
        </p:sp>
        <p:sp>
          <p:nvSpPr>
            <p:cNvPr id="69" name="TextBox 68"/>
            <p:cNvSpPr txBox="1"/>
            <p:nvPr/>
          </p:nvSpPr>
          <p:spPr>
            <a:xfrm>
              <a:off x="6631321" y="4116239"/>
              <a:ext cx="1406217" cy="276999"/>
            </a:xfrm>
            <a:prstGeom prst="rect">
              <a:avLst/>
            </a:prstGeom>
            <a:noFill/>
          </p:spPr>
          <p:txBody>
            <a:bodyPr wrap="square" rtlCol="0">
              <a:spAutoFit/>
            </a:bodyPr>
            <a:lstStyle/>
            <a:p>
              <a:pPr algn="ctr"/>
              <a:r>
                <a:rPr lang="en-GB" sz="1200" dirty="0">
                  <a:solidFill>
                    <a:srgbClr val="7030A0"/>
                  </a:solidFill>
                </a:rPr>
                <a:t>Low Weight Births</a:t>
              </a:r>
            </a:p>
          </p:txBody>
        </p:sp>
        <p:sp>
          <p:nvSpPr>
            <p:cNvPr id="70" name="TextBox 69"/>
            <p:cNvSpPr txBox="1"/>
            <p:nvPr/>
          </p:nvSpPr>
          <p:spPr>
            <a:xfrm>
              <a:off x="7989482" y="2226328"/>
              <a:ext cx="1008562" cy="461665"/>
            </a:xfrm>
            <a:prstGeom prst="rect">
              <a:avLst/>
            </a:prstGeom>
            <a:noFill/>
          </p:spPr>
          <p:txBody>
            <a:bodyPr wrap="square" rtlCol="0">
              <a:spAutoFit/>
            </a:bodyPr>
            <a:lstStyle/>
            <a:p>
              <a:pPr algn="ctr"/>
              <a:r>
                <a:rPr lang="en-GB" sz="1200" dirty="0">
                  <a:solidFill>
                    <a:schemeClr val="accent3">
                      <a:lumMod val="75000"/>
                    </a:schemeClr>
                  </a:solidFill>
                </a:rPr>
                <a:t>Incapacity Benefit</a:t>
              </a:r>
            </a:p>
          </p:txBody>
        </p:sp>
        <p:sp>
          <p:nvSpPr>
            <p:cNvPr id="71" name="TextBox 70"/>
            <p:cNvSpPr txBox="1"/>
            <p:nvPr/>
          </p:nvSpPr>
          <p:spPr>
            <a:xfrm>
              <a:off x="3962522" y="1146601"/>
              <a:ext cx="1242583" cy="646331"/>
            </a:xfrm>
            <a:prstGeom prst="rect">
              <a:avLst/>
            </a:prstGeom>
            <a:noFill/>
          </p:spPr>
          <p:txBody>
            <a:bodyPr wrap="square" rtlCol="0">
              <a:spAutoFit/>
            </a:bodyPr>
            <a:lstStyle/>
            <a:p>
              <a:pPr algn="ctr"/>
              <a:r>
                <a:rPr lang="en-GB" sz="1200" dirty="0">
                  <a:solidFill>
                    <a:schemeClr val="accent6">
                      <a:lumMod val="75000"/>
                    </a:schemeClr>
                  </a:solidFill>
                </a:rPr>
                <a:t>Income-Related Benefit Claimants</a:t>
              </a:r>
            </a:p>
          </p:txBody>
        </p:sp>
        <p:sp>
          <p:nvSpPr>
            <p:cNvPr id="72" name="TextBox 71"/>
            <p:cNvSpPr txBox="1"/>
            <p:nvPr/>
          </p:nvSpPr>
          <p:spPr>
            <a:xfrm>
              <a:off x="3030411" y="1392450"/>
              <a:ext cx="1008562" cy="461665"/>
            </a:xfrm>
            <a:prstGeom prst="rect">
              <a:avLst/>
            </a:prstGeom>
            <a:noFill/>
          </p:spPr>
          <p:txBody>
            <a:bodyPr wrap="square" rtlCol="0">
              <a:spAutoFit/>
            </a:bodyPr>
            <a:lstStyle/>
            <a:p>
              <a:pPr algn="ctr"/>
              <a:r>
                <a:rPr lang="en-GB" sz="1200" dirty="0">
                  <a:solidFill>
                    <a:schemeClr val="accent6">
                      <a:lumMod val="75000"/>
                    </a:schemeClr>
                  </a:solidFill>
                </a:rPr>
                <a:t>Tax Credit Recipients</a:t>
              </a:r>
            </a:p>
          </p:txBody>
        </p:sp>
        <p:sp>
          <p:nvSpPr>
            <p:cNvPr id="73" name="TextBox 72"/>
            <p:cNvSpPr txBox="1"/>
            <p:nvPr/>
          </p:nvSpPr>
          <p:spPr>
            <a:xfrm>
              <a:off x="5155494" y="1300117"/>
              <a:ext cx="1008562" cy="646331"/>
            </a:xfrm>
            <a:prstGeom prst="rect">
              <a:avLst/>
            </a:prstGeom>
            <a:noFill/>
          </p:spPr>
          <p:txBody>
            <a:bodyPr wrap="square" rtlCol="0">
              <a:spAutoFit/>
            </a:bodyPr>
            <a:lstStyle/>
            <a:p>
              <a:pPr algn="ctr"/>
              <a:r>
                <a:rPr lang="en-GB" sz="1200" dirty="0">
                  <a:solidFill>
                    <a:schemeClr val="accent6">
                      <a:lumMod val="75000"/>
                    </a:schemeClr>
                  </a:solidFill>
                </a:rPr>
                <a:t>Supported Asylum Seekers</a:t>
              </a:r>
            </a:p>
          </p:txBody>
        </p:sp>
        <p:sp>
          <p:nvSpPr>
            <p:cNvPr id="74" name="TextBox 73"/>
            <p:cNvSpPr txBox="1"/>
            <p:nvPr/>
          </p:nvSpPr>
          <p:spPr>
            <a:xfrm>
              <a:off x="6467633" y="1368142"/>
              <a:ext cx="1008562" cy="461665"/>
            </a:xfrm>
            <a:prstGeom prst="rect">
              <a:avLst/>
            </a:prstGeom>
            <a:noFill/>
          </p:spPr>
          <p:txBody>
            <a:bodyPr wrap="square" rtlCol="0">
              <a:spAutoFit/>
            </a:bodyPr>
            <a:lstStyle/>
            <a:p>
              <a:pPr algn="ctr"/>
              <a:r>
                <a:rPr lang="en-GB" sz="1200" dirty="0">
                  <a:solidFill>
                    <a:schemeClr val="accent3">
                      <a:lumMod val="75000"/>
                    </a:schemeClr>
                  </a:solidFill>
                </a:rPr>
                <a:t>Job Seekers Allowance</a:t>
              </a:r>
            </a:p>
          </p:txBody>
        </p:sp>
        <p:sp>
          <p:nvSpPr>
            <p:cNvPr id="75" name="TextBox 74"/>
            <p:cNvSpPr txBox="1"/>
            <p:nvPr/>
          </p:nvSpPr>
          <p:spPr>
            <a:xfrm>
              <a:off x="7687389" y="1275808"/>
              <a:ext cx="1255019" cy="646331"/>
            </a:xfrm>
            <a:prstGeom prst="rect">
              <a:avLst/>
            </a:prstGeom>
            <a:noFill/>
          </p:spPr>
          <p:txBody>
            <a:bodyPr wrap="square" rtlCol="0">
              <a:spAutoFit/>
            </a:bodyPr>
            <a:lstStyle/>
            <a:p>
              <a:pPr algn="ctr"/>
              <a:r>
                <a:rPr lang="en-GB" sz="1200" dirty="0">
                  <a:solidFill>
                    <a:schemeClr val="accent3">
                      <a:lumMod val="75000"/>
                    </a:schemeClr>
                  </a:solidFill>
                </a:rPr>
                <a:t>Employment and Support Allowance</a:t>
              </a:r>
            </a:p>
          </p:txBody>
        </p:sp>
      </p:grpSp>
    </p:spTree>
    <p:extLst>
      <p:ext uri="{BB962C8B-B14F-4D97-AF65-F5344CB8AC3E}">
        <p14:creationId xmlns:p14="http://schemas.microsoft.com/office/powerpoint/2010/main" val="78699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098"/>
            <a:ext cx="9141797" cy="1143000"/>
          </a:xfrm>
        </p:spPr>
        <p:txBody>
          <a:bodyPr>
            <a:normAutofit/>
          </a:bodyPr>
          <a:lstStyle/>
          <a:p>
            <a:r>
              <a:rPr lang="en-GB" dirty="0"/>
              <a:t>How the index is calculated</a:t>
            </a:r>
          </a:p>
        </p:txBody>
      </p:sp>
      <p:pic>
        <p:nvPicPr>
          <p:cNvPr id="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P:\stats\Sj&amp;e\Index of Deprivation\WIMD 2014\08 Digital Publishing\22521_WIMD_NEW_INFOGRAPHIC_WEB.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755576" y="1268760"/>
            <a:ext cx="7781925" cy="465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98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57200" y="35083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Deprivation Map</a:t>
            </a:r>
          </a:p>
        </p:txBody>
      </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052736"/>
            <a:ext cx="4104456" cy="564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826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Why do we create an Index of Multiple Deprivation ?</a:t>
            </a:r>
          </a:p>
        </p:txBody>
      </p:sp>
      <p:sp>
        <p:nvSpPr>
          <p:cNvPr id="4" name="Content Placeholder 3"/>
          <p:cNvSpPr>
            <a:spLocks noGrp="1"/>
          </p:cNvSpPr>
          <p:nvPr>
            <p:ph idx="1"/>
          </p:nvPr>
        </p:nvSpPr>
        <p:spPr/>
        <p:txBody>
          <a:bodyPr>
            <a:normAutofit fontScale="92500" lnSpcReduction="20000"/>
          </a:bodyPr>
          <a:lstStyle/>
          <a:p>
            <a:r>
              <a:rPr lang="en-GB" dirty="0"/>
              <a:t>Tackling poverty - key Welsh Government objective</a:t>
            </a:r>
          </a:p>
          <a:p>
            <a:r>
              <a:rPr lang="en-GB" dirty="0"/>
              <a:t>A number of policies support this aim </a:t>
            </a:r>
          </a:p>
          <a:p>
            <a:pPr lvl="1"/>
            <a:r>
              <a:rPr lang="en-GB" dirty="0"/>
              <a:t>Communities First</a:t>
            </a:r>
          </a:p>
          <a:p>
            <a:pPr lvl="1"/>
            <a:r>
              <a:rPr lang="en-GB" dirty="0"/>
              <a:t>Flying Start </a:t>
            </a:r>
          </a:p>
          <a:p>
            <a:pPr lvl="1"/>
            <a:r>
              <a:rPr lang="en-GB" dirty="0"/>
              <a:t>LIFT programme</a:t>
            </a:r>
          </a:p>
          <a:p>
            <a:r>
              <a:rPr lang="en-GB" dirty="0"/>
              <a:t>Tackling Poverty Action Plan and Child Poverty Strategy </a:t>
            </a:r>
          </a:p>
          <a:p>
            <a:r>
              <a:rPr lang="en-GB" dirty="0"/>
              <a:t>But it is a cross-cutting agenda with many areas of policy across the Welsh Government feeding into this key aim </a:t>
            </a:r>
          </a:p>
        </p:txBody>
      </p:sp>
      <p:pic>
        <p:nvPicPr>
          <p:cNvPr id="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06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How is WIMD used?</a:t>
            </a:r>
          </a:p>
        </p:txBody>
      </p:sp>
      <p:sp>
        <p:nvSpPr>
          <p:cNvPr id="4" name="Rectangle 3"/>
          <p:cNvSpPr/>
          <p:nvPr/>
        </p:nvSpPr>
        <p:spPr>
          <a:xfrm>
            <a:off x="827584" y="1163620"/>
            <a:ext cx="7056784" cy="6001643"/>
          </a:xfrm>
          <a:prstGeom prst="rect">
            <a:avLst/>
          </a:prstGeom>
        </p:spPr>
        <p:txBody>
          <a:bodyPr wrap="square">
            <a:spAutoFit/>
          </a:bodyPr>
          <a:lstStyle/>
          <a:p>
            <a:pPr>
              <a:lnSpc>
                <a:spcPct val="80000"/>
              </a:lnSpc>
            </a:pPr>
            <a:r>
              <a:rPr lang="en-GB" sz="2400" i="1" dirty="0"/>
              <a:t>Welsh Government</a:t>
            </a:r>
            <a:endParaRPr lang="en-GB" sz="2400" dirty="0"/>
          </a:p>
          <a:p>
            <a:pPr marL="800100" lvl="1" indent="-342900">
              <a:lnSpc>
                <a:spcPct val="80000"/>
              </a:lnSpc>
              <a:buFont typeface="Wingdings" panose="05000000000000000000" pitchFamily="2" charset="2"/>
              <a:buChar char="§"/>
            </a:pPr>
            <a:r>
              <a:rPr lang="en-GB" sz="2400" dirty="0"/>
              <a:t>Development and monitoring of the Communities First programme</a:t>
            </a:r>
          </a:p>
          <a:p>
            <a:pPr marL="800100" lvl="1" indent="-342900">
              <a:lnSpc>
                <a:spcPct val="80000"/>
              </a:lnSpc>
              <a:buFont typeface="Wingdings" panose="05000000000000000000" pitchFamily="2" charset="2"/>
              <a:buChar char="§"/>
            </a:pPr>
            <a:r>
              <a:rPr lang="en-GB" sz="2400" dirty="0"/>
              <a:t>Calculation of school families</a:t>
            </a:r>
          </a:p>
          <a:p>
            <a:pPr marL="800100" lvl="1" indent="-342900">
              <a:lnSpc>
                <a:spcPct val="80000"/>
              </a:lnSpc>
              <a:buFont typeface="Wingdings" panose="05000000000000000000" pitchFamily="2" charset="2"/>
              <a:buChar char="§"/>
            </a:pPr>
            <a:r>
              <a:rPr lang="en-GB" sz="2400" dirty="0"/>
              <a:t>Underlying data used in identifying areas in which to put Flying Start services</a:t>
            </a:r>
          </a:p>
          <a:p>
            <a:pPr marL="800100" lvl="1" indent="-342900">
              <a:lnSpc>
                <a:spcPct val="80000"/>
              </a:lnSpc>
              <a:buFont typeface="Wingdings" panose="05000000000000000000" pitchFamily="2" charset="2"/>
              <a:buChar char="§"/>
            </a:pPr>
            <a:r>
              <a:rPr lang="en-GB" sz="2400" dirty="0"/>
              <a:t>Used extensively to measure health inequalities</a:t>
            </a:r>
          </a:p>
          <a:p>
            <a:pPr marL="800100" lvl="1" indent="-342900">
              <a:lnSpc>
                <a:spcPct val="80000"/>
              </a:lnSpc>
              <a:buFont typeface="Wingdings" panose="05000000000000000000" pitchFamily="2" charset="2"/>
              <a:buChar char="§"/>
            </a:pPr>
            <a:r>
              <a:rPr lang="en-GB" sz="2400" dirty="0"/>
              <a:t>Used by Wales European Funding Office to assess project applications </a:t>
            </a:r>
          </a:p>
          <a:p>
            <a:pPr lvl="1">
              <a:lnSpc>
                <a:spcPct val="80000"/>
              </a:lnSpc>
            </a:pPr>
            <a:endParaRPr lang="en-GB" sz="2400" dirty="0"/>
          </a:p>
          <a:p>
            <a:pPr>
              <a:lnSpc>
                <a:spcPct val="80000"/>
              </a:lnSpc>
            </a:pPr>
            <a:r>
              <a:rPr lang="en-GB" sz="2400" i="1" dirty="0"/>
              <a:t>Local Government</a:t>
            </a:r>
            <a:endParaRPr lang="en-GB" sz="2400" dirty="0"/>
          </a:p>
          <a:p>
            <a:pPr marL="800100" lvl="1" indent="-342900">
              <a:lnSpc>
                <a:spcPct val="80000"/>
              </a:lnSpc>
              <a:buFont typeface="Wingdings" panose="05000000000000000000" pitchFamily="2" charset="2"/>
              <a:buChar char="§"/>
            </a:pPr>
            <a:r>
              <a:rPr lang="en-GB" sz="2400" dirty="0"/>
              <a:t>Housing renewal initiatives</a:t>
            </a:r>
          </a:p>
          <a:p>
            <a:pPr marL="800100" lvl="1" indent="-342900">
              <a:lnSpc>
                <a:spcPct val="80000"/>
              </a:lnSpc>
              <a:buFont typeface="Wingdings" panose="05000000000000000000" pitchFamily="2" charset="2"/>
              <a:buChar char="§"/>
            </a:pPr>
            <a:r>
              <a:rPr lang="en-GB" sz="2400" dirty="0"/>
              <a:t>Local/Area profiles</a:t>
            </a:r>
          </a:p>
          <a:p>
            <a:pPr marL="800100" lvl="1" indent="-342900">
              <a:lnSpc>
                <a:spcPct val="80000"/>
              </a:lnSpc>
              <a:buFont typeface="Wingdings" panose="05000000000000000000" pitchFamily="2" charset="2"/>
              <a:buChar char="§"/>
            </a:pPr>
            <a:r>
              <a:rPr lang="en-GB" sz="2400" dirty="0"/>
              <a:t>Funding bids</a:t>
            </a:r>
          </a:p>
          <a:p>
            <a:pPr marL="800100" lvl="1" indent="-342900">
              <a:lnSpc>
                <a:spcPct val="80000"/>
              </a:lnSpc>
              <a:buFont typeface="Wingdings" panose="05000000000000000000" pitchFamily="2" charset="2"/>
              <a:buChar char="§"/>
            </a:pPr>
            <a:r>
              <a:rPr lang="en-GB" sz="2400" dirty="0"/>
              <a:t>Needs assessments</a:t>
            </a:r>
          </a:p>
          <a:p>
            <a:pPr marL="800100" lvl="1" indent="-342900">
              <a:lnSpc>
                <a:spcPct val="80000"/>
              </a:lnSpc>
              <a:buFont typeface="Wingdings" panose="05000000000000000000" pitchFamily="2" charset="2"/>
              <a:buChar char="§"/>
            </a:pPr>
            <a:r>
              <a:rPr lang="en-GB" sz="2400" dirty="0"/>
              <a:t>WLGA and health improvement work  </a:t>
            </a:r>
          </a:p>
          <a:p>
            <a:pPr lvl="1">
              <a:lnSpc>
                <a:spcPct val="80000"/>
              </a:lnSpc>
            </a:pPr>
            <a:endParaRPr lang="en-GB" sz="2400" i="1" dirty="0"/>
          </a:p>
          <a:p>
            <a:pPr>
              <a:lnSpc>
                <a:spcPct val="80000"/>
              </a:lnSpc>
            </a:pPr>
            <a:r>
              <a:rPr lang="en-GB" sz="2400" i="1" dirty="0"/>
              <a:t>Academia, Third sector, health organisations, other public services (e.g. police and fire services) etc.</a:t>
            </a:r>
            <a:endParaRPr lang="en-GB" sz="2400" dirty="0"/>
          </a:p>
          <a:p>
            <a:pPr marL="800100" lvl="1" indent="-342900">
              <a:lnSpc>
                <a:spcPct val="80000"/>
              </a:lnSpc>
              <a:buFont typeface="Wingdings" panose="05000000000000000000" pitchFamily="2" charset="2"/>
              <a:buChar char="§"/>
            </a:pPr>
            <a:endParaRPr lang="en-GB" sz="2400" i="1" dirty="0"/>
          </a:p>
        </p:txBody>
      </p:sp>
    </p:spTree>
    <p:extLst>
      <p:ext uri="{BB962C8B-B14F-4D97-AF65-F5344CB8AC3E}">
        <p14:creationId xmlns:p14="http://schemas.microsoft.com/office/powerpoint/2010/main" val="244876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Governance</a:t>
            </a:r>
          </a:p>
        </p:txBody>
      </p:sp>
      <p:sp>
        <p:nvSpPr>
          <p:cNvPr id="4" name="Rounded Rectangle 3"/>
          <p:cNvSpPr/>
          <p:nvPr/>
        </p:nvSpPr>
        <p:spPr>
          <a:xfrm>
            <a:off x="3491880" y="1988840"/>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Steering Group</a:t>
            </a:r>
          </a:p>
        </p:txBody>
      </p:sp>
      <p:sp>
        <p:nvSpPr>
          <p:cNvPr id="5" name="Rounded Rectangle 4"/>
          <p:cNvSpPr/>
          <p:nvPr/>
        </p:nvSpPr>
        <p:spPr>
          <a:xfrm>
            <a:off x="1043608" y="3068960"/>
            <a:ext cx="201622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Advisory Group</a:t>
            </a:r>
          </a:p>
        </p:txBody>
      </p:sp>
      <p:sp>
        <p:nvSpPr>
          <p:cNvPr id="7" name="Rounded Rectangle 6"/>
          <p:cNvSpPr/>
          <p:nvPr/>
        </p:nvSpPr>
        <p:spPr>
          <a:xfrm>
            <a:off x="5868144" y="3032956"/>
            <a:ext cx="252028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Dissemination Group</a:t>
            </a:r>
          </a:p>
        </p:txBody>
      </p:sp>
      <p:cxnSp>
        <p:nvCxnSpPr>
          <p:cNvPr id="20" name="Straight Connector 19"/>
          <p:cNvCxnSpPr>
            <a:stCxn id="4" idx="1"/>
          </p:cNvCxnSpPr>
          <p:nvPr/>
        </p:nvCxnSpPr>
        <p:spPr>
          <a:xfrm flipH="1">
            <a:off x="2339752" y="2384884"/>
            <a:ext cx="1152128" cy="68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4" idx="3"/>
          </p:cNvCxnSpPr>
          <p:nvPr/>
        </p:nvCxnSpPr>
        <p:spPr>
          <a:xfrm flipH="1" flipV="1">
            <a:off x="5652120" y="2384884"/>
            <a:ext cx="1296144"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475656" y="4999583"/>
            <a:ext cx="11521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544" y="5914111"/>
            <a:ext cx="1176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037" y="5949280"/>
            <a:ext cx="1176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957" y="5949280"/>
            <a:ext cx="1176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946829"/>
            <a:ext cx="1176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028" y="4972397"/>
            <a:ext cx="1176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353" y="4999583"/>
            <a:ext cx="1176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365131" y="4555087"/>
            <a:ext cx="1852065" cy="369332"/>
          </a:xfrm>
          <a:prstGeom prst="rect">
            <a:avLst/>
          </a:prstGeom>
          <a:noFill/>
          <a:ln>
            <a:solidFill>
              <a:schemeClr val="tx1"/>
            </a:solidFill>
          </a:ln>
        </p:spPr>
        <p:txBody>
          <a:bodyPr wrap="square" rtlCol="0">
            <a:spAutoFit/>
          </a:bodyPr>
          <a:lstStyle/>
          <a:p>
            <a:pPr algn="ctr"/>
            <a:r>
              <a:rPr lang="en-GB" dirty="0"/>
              <a:t>Domain Groups</a:t>
            </a:r>
          </a:p>
        </p:txBody>
      </p:sp>
      <p:cxnSp>
        <p:nvCxnSpPr>
          <p:cNvPr id="30" name="Straight Connector 29"/>
          <p:cNvCxnSpPr>
            <a:stCxn id="28" idx="0"/>
          </p:cNvCxnSpPr>
          <p:nvPr/>
        </p:nvCxnSpPr>
        <p:spPr>
          <a:xfrm flipH="1" flipV="1">
            <a:off x="4291163" y="2780928"/>
            <a:ext cx="1" cy="1774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92" name="Straight Connector 8191"/>
          <p:cNvCxnSpPr/>
          <p:nvPr/>
        </p:nvCxnSpPr>
        <p:spPr>
          <a:xfrm flipH="1" flipV="1">
            <a:off x="2680125" y="4113076"/>
            <a:ext cx="1171795" cy="4420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161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3438</Words>
  <Application>Microsoft Office PowerPoint</Application>
  <PresentationFormat>On-screen Show (4:3)</PresentationFormat>
  <Paragraphs>392</Paragraphs>
  <Slides>33</Slides>
  <Notes>33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vt:lpstr>
      <vt:lpstr>Wingdings</vt:lpstr>
      <vt:lpstr>Office Theme</vt:lpstr>
      <vt:lpstr>PowerPoint Presentation</vt:lpstr>
      <vt:lpstr>Outline</vt:lpstr>
      <vt:lpstr>PowerPoint Presentation</vt:lpstr>
      <vt:lpstr>Indicators - Overview</vt:lpstr>
      <vt:lpstr>How the index is calculated</vt:lpstr>
      <vt:lpstr>PowerPoint Presentation</vt:lpstr>
      <vt:lpstr>Why do we create an Index of Multiple Deprivation ?</vt:lpstr>
      <vt:lpstr>PowerPoint Presentation</vt:lpstr>
      <vt:lpstr>Governance</vt:lpstr>
      <vt:lpstr>Major Programme to update WIMD and improve statistical outputs; to end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User Response &amp; Media Coverage</vt:lpstr>
      <vt:lpstr>Further responses to publication </vt:lpstr>
      <vt:lpstr>PowerPoint Presentation</vt:lpstr>
      <vt:lpstr>PowerPoint Presentation</vt:lpstr>
      <vt:lpstr>PowerPoint Presentation</vt:lpstr>
      <vt:lpstr>Lessons Learned</vt:lpstr>
      <vt:lpstr>PowerPoint Presentation</vt:lpstr>
    </vt:vector>
  </TitlesOfParts>
  <Company>NAfW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Annabel (FCS - KAS)</dc:creator>
  <cp:lastModifiedBy>Buczek, Kamila</cp:lastModifiedBy>
  <cp:revision>161</cp:revision>
  <cp:lastPrinted>2016-03-29T07:06:25Z</cp:lastPrinted>
  <dcterms:created xsi:type="dcterms:W3CDTF">2014-02-18T08:00:09Z</dcterms:created>
  <dcterms:modified xsi:type="dcterms:W3CDTF">2019-09-12T10:50:56Z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A13585693</vt:lpwstr>
  </property>
  <property fmtid="{D5CDD505-2E9C-101B-9397-08002B2CF9AE}" pid="4" name="Objective-Title">
    <vt:lpwstr>WIMD Slides for RSS April 2016</vt:lpwstr>
  </property>
  <property fmtid="{D5CDD505-2E9C-101B-9397-08002B2CF9AE}" pid="5" name="Objective-Comment">
    <vt:lpwstr/>
  </property>
  <property fmtid="{D5CDD505-2E9C-101B-9397-08002B2CF9AE}" pid="6" name="Objective-CreationStamp">
    <vt:filetime>2016-03-14T13:31:15Z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2016-04-12T09:48:28Z</vt:filetime>
  </property>
  <property fmtid="{D5CDD505-2E9C-101B-9397-08002B2CF9AE}" pid="10" name="Objective-ModificationStamp">
    <vt:filetime>2016-04-12T09:48:25Z</vt:filetime>
  </property>
  <property fmtid="{D5CDD505-2E9C-101B-9397-08002B2CF9AE}" pid="11" name="Objective-Owner">
    <vt:lpwstr>Jones, Luned (FCS - KAS)</vt:lpwstr>
  </property>
  <property fmtid="{D5CDD505-2E9C-101B-9397-08002B2CF9AE}" pid="12" name="Objective-Path">
    <vt:lpwstr>Objective Global Folder:Corporate File Plan:BUSINESS GOVERNANCE:Business Governance - Management Boards, Committees &amp; Teams:Knowledge &amp; Analytical Services - Welsh Index of Multiple Deprivation (WIMD) 2014 - General Administration:Nominations and Awards:</vt:lpwstr>
  </property>
  <property fmtid="{D5CDD505-2E9C-101B-9397-08002B2CF9AE}" pid="13" name="Objective-Parent">
    <vt:lpwstr>Nominations and Awards</vt:lpwstr>
  </property>
  <property fmtid="{D5CDD505-2E9C-101B-9397-08002B2CF9AE}" pid="14" name="Objective-State">
    <vt:lpwstr>Published</vt:lpwstr>
  </property>
  <property fmtid="{D5CDD505-2E9C-101B-9397-08002B2CF9AE}" pid="15" name="Objective-Version">
    <vt:lpwstr>8.0</vt:lpwstr>
  </property>
  <property fmtid="{D5CDD505-2E9C-101B-9397-08002B2CF9AE}" pid="16" name="Objective-VersionNumber">
    <vt:r8>8</vt:r8>
  </property>
  <property fmtid="{D5CDD505-2E9C-101B-9397-08002B2CF9AE}" pid="17" name="Objective-VersionComment">
    <vt:lpwstr/>
  </property>
  <property fmtid="{D5CDD505-2E9C-101B-9397-08002B2CF9AE}" pid="18" name="Objective-FileNumber">
    <vt:lpwstr/>
  </property>
  <property fmtid="{D5CDD505-2E9C-101B-9397-08002B2CF9AE}" pid="19" name="Objective-Classification">
    <vt:lpwstr>[Inherited - Official - Sensitive]</vt:lpwstr>
  </property>
  <property fmtid="{D5CDD505-2E9C-101B-9397-08002B2CF9AE}" pid="20" name="Objective-Caveats">
    <vt:lpwstr/>
  </property>
  <property fmtid="{D5CDD505-2E9C-101B-9397-08002B2CF9AE}" pid="21" name="Objective-Language [system]">
    <vt:lpwstr>English (eng)</vt:lpwstr>
  </property>
  <property fmtid="{D5CDD505-2E9C-101B-9397-08002B2CF9AE}" pid="22" name="Objective-Date Acquired [system]">
    <vt:filetime>2015-03-04T23:00:00Z</vt:filetime>
  </property>
  <property fmtid="{D5CDD505-2E9C-101B-9397-08002B2CF9AE}" pid="23" name="Objective-What to Keep [system]">
    <vt:lpwstr>No</vt:lpwstr>
  </property>
  <property fmtid="{D5CDD505-2E9C-101B-9397-08002B2CF9AE}" pid="24" name="Objective-Official Translation [system]">
    <vt:lpwstr/>
  </property>
  <property fmtid="{D5CDD505-2E9C-101B-9397-08002B2CF9AE}" pid="25" name="Objective-Connect Creator [system]">
    <vt:lpwstr/>
  </property>
</Properties>
</file>