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9" r:id="rId3"/>
    <p:sldId id="262" r:id="rId4"/>
    <p:sldId id="263" r:id="rId5"/>
    <p:sldId id="278" r:id="rId6"/>
    <p:sldId id="273" r:id="rId7"/>
    <p:sldId id="264" r:id="rId8"/>
    <p:sldId id="265" r:id="rId9"/>
    <p:sldId id="266" r:id="rId10"/>
    <p:sldId id="268" r:id="rId11"/>
    <p:sldId id="271" r:id="rId12"/>
    <p:sldId id="272" r:id="rId13"/>
    <p:sldId id="277" r:id="rId14"/>
    <p:sldId id="275" r:id="rId15"/>
    <p:sldId id="274" r:id="rId16"/>
    <p:sldId id="258" r:id="rId17"/>
  </p:sldIdLst>
  <p:sldSz cx="12192000" cy="6858000"/>
  <p:notesSz cx="6858000" cy="9777413"/>
  <p:custDataLst>
    <p:tags r:id="rId20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Imago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mago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4" userDrawn="1">
          <p15:clr>
            <a:srgbClr val="A4A3A4"/>
          </p15:clr>
        </p15:guide>
        <p15:guide id="2" orient="horz" pos="330" userDrawn="1">
          <p15:clr>
            <a:srgbClr val="A4A3A4"/>
          </p15:clr>
        </p15:guide>
        <p15:guide id="3" orient="horz" pos="1182" userDrawn="1">
          <p15:clr>
            <a:srgbClr val="A4A3A4"/>
          </p15:clr>
        </p15:guide>
        <p15:guide id="4" orient="horz" pos="1098" userDrawn="1">
          <p15:clr>
            <a:srgbClr val="A4A3A4"/>
          </p15:clr>
        </p15:guide>
        <p15:guide id="5" orient="horz" pos="4110" userDrawn="1">
          <p15:clr>
            <a:srgbClr val="A4A3A4"/>
          </p15:clr>
        </p15:guide>
        <p15:guide id="6" pos="340" userDrawn="1">
          <p15:clr>
            <a:srgbClr val="A4A3A4"/>
          </p15:clr>
        </p15:guide>
        <p15:guide id="7" pos="73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760F9"/>
    <a:srgbClr val="3365FB"/>
    <a:srgbClr val="00B7A5"/>
    <a:srgbClr val="F76681"/>
    <a:srgbClr val="D49FFF"/>
    <a:srgbClr val="A2C1FE"/>
    <a:srgbClr val="8CF4EA"/>
    <a:srgbClr val="67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6" d="100"/>
          <a:sy n="76" d="100"/>
        </p:scale>
        <p:origin x="720" y="60"/>
      </p:cViewPr>
      <p:guideLst>
        <p:guide orient="horz" pos="3954"/>
        <p:guide orient="horz" pos="330"/>
        <p:guide orient="horz" pos="1182"/>
        <p:guide orient="horz" pos="1098"/>
        <p:guide orient="horz" pos="4110"/>
        <p:guide pos="340"/>
        <p:guide pos="73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54" y="-114"/>
      </p:cViewPr>
      <p:guideLst>
        <p:guide orient="horz" pos="307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8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850900"/>
            <a:ext cx="6099175" cy="343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1850"/>
            <a:ext cx="5029200" cy="451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Klicken Sie, um die Formate des Vorlagentextes zu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87078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1pPr>
    <a:lvl2pPr marL="457200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2pPr>
    <a:lvl3pPr marL="9159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3pPr>
    <a:lvl4pPr marL="13731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4pPr>
    <a:lvl5pPr marL="1830388" algn="l" defTabSz="9159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Imago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70" name="shpGridNormal" hidden="1"/>
          <p:cNvGrpSpPr>
            <a:grpSpLocks/>
          </p:cNvGrpSpPr>
          <p:nvPr userDrawn="1"/>
        </p:nvGrpSpPr>
        <p:grpSpPr bwMode="auto">
          <a:xfrm>
            <a:off x="529494" y="514352"/>
            <a:ext cx="11138876" cy="5764213"/>
            <a:chOff x="271" y="324"/>
            <a:chExt cx="5701" cy="3631"/>
          </a:xfrm>
        </p:grpSpPr>
        <p:sp>
          <p:nvSpPr>
            <p:cNvPr id="94266" name="shpGridTitle" hidden="1"/>
            <p:cNvSpPr>
              <a:spLocks noChangeArrowheads="1"/>
            </p:cNvSpPr>
            <p:nvPr userDrawn="1"/>
          </p:nvSpPr>
          <p:spPr bwMode="auto">
            <a:xfrm>
              <a:off x="271" y="324"/>
              <a:ext cx="5701" cy="771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CH" sz="2215"/>
            </a:p>
          </p:txBody>
        </p:sp>
        <p:sp>
          <p:nvSpPr>
            <p:cNvPr id="94268" name="shpGridMain" hidden="1"/>
            <p:cNvSpPr>
              <a:spLocks noChangeArrowheads="1"/>
            </p:cNvSpPr>
            <p:nvPr userDrawn="1"/>
          </p:nvSpPr>
          <p:spPr bwMode="auto">
            <a:xfrm>
              <a:off x="271" y="1179"/>
              <a:ext cx="5701" cy="2776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CH" sz="2215"/>
            </a:p>
          </p:txBody>
        </p:sp>
      </p:grpSp>
      <p:sp>
        <p:nvSpPr>
          <p:cNvPr id="94242" name="shpTitleLine"/>
          <p:cNvSpPr>
            <a:spLocks noChangeShapeType="1"/>
          </p:cNvSpPr>
          <p:nvPr/>
        </p:nvSpPr>
        <p:spPr bwMode="auto">
          <a:xfrm>
            <a:off x="1" y="1738313"/>
            <a:ext cx="108809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94230" name="shpPlaceholderTitle"/>
          <p:cNvSpPr>
            <a:spLocks noGrp="1" noChangeArrowheads="1"/>
          </p:cNvSpPr>
          <p:nvPr>
            <p:ph type="ctrTitle"/>
          </p:nvPr>
        </p:nvSpPr>
        <p:spPr>
          <a:xfrm>
            <a:off x="511908" y="2601913"/>
            <a:ext cx="11168184" cy="1008062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en-US" noProof="0"/>
              <a:t>Click to edit Master title style</a:t>
            </a:r>
            <a:endParaRPr lang="fr-CH" noProof="0"/>
          </a:p>
        </p:txBody>
      </p:sp>
      <p:sp>
        <p:nvSpPr>
          <p:cNvPr id="94231" name="shpPlaceholderMain"/>
          <p:cNvSpPr>
            <a:spLocks noGrp="1" noChangeArrowheads="1"/>
          </p:cNvSpPr>
          <p:nvPr>
            <p:ph type="subTitle" idx="1"/>
          </p:nvPr>
        </p:nvSpPr>
        <p:spPr>
          <a:xfrm>
            <a:off x="531447" y="3644902"/>
            <a:ext cx="11148647" cy="576263"/>
          </a:xfrm>
        </p:spPr>
        <p:txBody>
          <a:bodyPr/>
          <a:lstStyle>
            <a:lvl1pPr marL="0" indent="0">
              <a:buFontTx/>
              <a:buNone/>
              <a:defRPr sz="3300" b="1" i="1">
                <a:latin typeface="Minion" pitchFamily="2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fr-CH" noProof="0"/>
          </a:p>
        </p:txBody>
      </p:sp>
      <p:sp>
        <p:nvSpPr>
          <p:cNvPr id="94263" name="shpLogoBackground"/>
          <p:cNvSpPr>
            <a:spLocks noChangeArrowheads="1"/>
          </p:cNvSpPr>
          <p:nvPr userDrawn="1"/>
        </p:nvSpPr>
        <p:spPr bwMode="white">
          <a:xfrm>
            <a:off x="10661650" y="115890"/>
            <a:ext cx="1416537" cy="865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CH"/>
          </a:p>
        </p:txBody>
      </p:sp>
      <p:pic>
        <p:nvPicPr>
          <p:cNvPr id="4" name="shpLogoPicDark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957560" y="180340"/>
            <a:ext cx="979170" cy="655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16217" y="343251"/>
            <a:ext cx="1048335" cy="3494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25F00-55C7-4159-96ED-33FC18106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82185" y="452440"/>
            <a:ext cx="2786184" cy="582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771" y="452440"/>
            <a:ext cx="8176845" cy="5826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27A04-B349-4C41-9EBD-AC2BB7218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32AB4-61FB-4062-9E20-33DD6EC64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6217" y="343251"/>
            <a:ext cx="1048335" cy="34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2"/>
            <a:ext cx="10363200" cy="1362075"/>
          </a:xfrm>
        </p:spPr>
        <p:txBody>
          <a:bodyPr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2041" indent="0">
              <a:buNone/>
              <a:defRPr sz="1662"/>
            </a:lvl2pPr>
            <a:lvl3pPr marL="844083" indent="0">
              <a:buNone/>
              <a:defRPr sz="1477"/>
            </a:lvl3pPr>
            <a:lvl4pPr marL="1266124" indent="0">
              <a:buNone/>
              <a:defRPr sz="1292"/>
            </a:lvl4pPr>
            <a:lvl5pPr marL="1688165" indent="0">
              <a:buNone/>
              <a:defRPr sz="1292"/>
            </a:lvl5pPr>
            <a:lvl6pPr marL="2110207" indent="0">
              <a:buNone/>
              <a:defRPr sz="1292"/>
            </a:lvl6pPr>
            <a:lvl7pPr marL="2532248" indent="0">
              <a:buNone/>
              <a:defRPr sz="1292"/>
            </a:lvl7pPr>
            <a:lvl8pPr marL="2954289" indent="0">
              <a:buNone/>
              <a:defRPr sz="1292"/>
            </a:lvl8pPr>
            <a:lvl9pPr marL="3376331" indent="0">
              <a:buNone/>
              <a:defRPr sz="12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49DD-8E2B-4957-9020-F806BA43D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9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9493" y="1806575"/>
            <a:ext cx="5474677" cy="4471988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739" y="1806575"/>
            <a:ext cx="5476631" cy="4471988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5B92-9666-4195-B6E1-FD81DD2D8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5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4" y="1535113"/>
            <a:ext cx="538870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4" y="2174875"/>
            <a:ext cx="538870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5FE86-6BD3-48ED-9042-E3EF8447C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5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165CB-D5E5-4F49-B52C-2E6BB58C0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FCCA-F568-422D-8A8C-1E4095886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247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4" y="273052"/>
            <a:ext cx="6815016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247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887CC-8431-4B91-BABD-191FD7EEA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5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5" y="612775"/>
            <a:ext cx="73152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r>
              <a:rPr lang="en-US" noProof="0"/>
              <a:t>Click icon to add picture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5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hpPlaceholderDate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hpPlaceholderNumber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69C4-9F4A-4EC7-99BF-B1E5BD2F1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" name="shpPlaceholderDate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9494" y="6323015"/>
            <a:ext cx="11138876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600"/>
            </a:lvl1pPr>
          </a:lstStyle>
          <a:p>
            <a:endParaRPr lang="en-US" dirty="0"/>
          </a:p>
        </p:txBody>
      </p:sp>
      <p:sp>
        <p:nvSpPr>
          <p:cNvPr id="40961" name="shpPlaceholder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9494" y="6323015"/>
            <a:ext cx="11138876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600"/>
            </a:lvl1pPr>
          </a:lstStyle>
          <a:p>
            <a:fld id="{0FBB20A0-29A2-4F03-9BB9-2B9F07088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35" name="shpPlaceholderTitle"/>
          <p:cNvSpPr>
            <a:spLocks noGrp="1" noChangeArrowheads="1"/>
          </p:cNvSpPr>
          <p:nvPr>
            <p:ph type="title"/>
          </p:nvPr>
        </p:nvSpPr>
        <p:spPr bwMode="auto">
          <a:xfrm>
            <a:off x="517771" y="452440"/>
            <a:ext cx="9817100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38" name="shpPlaceholderMain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494" y="1806575"/>
            <a:ext cx="11138876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41000" name="shpGridNormal" hidden="1"/>
          <p:cNvGrpSpPr>
            <a:grpSpLocks/>
          </p:cNvGrpSpPr>
          <p:nvPr userDrawn="1"/>
        </p:nvGrpSpPr>
        <p:grpSpPr bwMode="auto">
          <a:xfrm>
            <a:off x="529494" y="514350"/>
            <a:ext cx="11138876" cy="6005513"/>
            <a:chOff x="271" y="324"/>
            <a:chExt cx="5701" cy="3783"/>
          </a:xfrm>
        </p:grpSpPr>
        <p:sp>
          <p:nvSpPr>
            <p:cNvPr id="40993" name="shpGridTitle" hidden="1"/>
            <p:cNvSpPr>
              <a:spLocks noChangeArrowheads="1"/>
            </p:cNvSpPr>
            <p:nvPr userDrawn="1"/>
          </p:nvSpPr>
          <p:spPr bwMode="auto">
            <a:xfrm>
              <a:off x="271" y="324"/>
              <a:ext cx="5701" cy="771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215" dirty="0"/>
            </a:p>
          </p:txBody>
        </p:sp>
        <p:sp>
          <p:nvSpPr>
            <p:cNvPr id="40994" name="shpGridMain" hidden="1"/>
            <p:cNvSpPr>
              <a:spLocks noChangeArrowheads="1"/>
            </p:cNvSpPr>
            <p:nvPr userDrawn="1"/>
          </p:nvSpPr>
          <p:spPr bwMode="auto">
            <a:xfrm>
              <a:off x="271" y="1179"/>
              <a:ext cx="5701" cy="2776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215" dirty="0"/>
            </a:p>
          </p:txBody>
        </p:sp>
        <p:sp>
          <p:nvSpPr>
            <p:cNvPr id="40998" name="shpGridFooter" hidden="1"/>
            <p:cNvSpPr>
              <a:spLocks noChangeArrowheads="1"/>
            </p:cNvSpPr>
            <p:nvPr userDrawn="1"/>
          </p:nvSpPr>
          <p:spPr bwMode="auto">
            <a:xfrm>
              <a:off x="271" y="4005"/>
              <a:ext cx="5701" cy="102"/>
            </a:xfrm>
            <a:prstGeom prst="rect">
              <a:avLst/>
            </a:prstGeom>
            <a:noFill/>
            <a:ln w="12700">
              <a:solidFill>
                <a:srgbClr val="67676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215" dirty="0"/>
            </a:p>
          </p:txBody>
        </p:sp>
      </p:grpSp>
      <p:sp>
        <p:nvSpPr>
          <p:cNvPr id="14" name="shpLogoBackground"/>
          <p:cNvSpPr>
            <a:spLocks noChangeArrowheads="1"/>
          </p:cNvSpPr>
          <p:nvPr userDrawn="1"/>
        </p:nvSpPr>
        <p:spPr bwMode="white">
          <a:xfrm>
            <a:off x="10661650" y="115890"/>
            <a:ext cx="1416539" cy="865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dirty="0"/>
          </a:p>
        </p:txBody>
      </p:sp>
      <p:pic>
        <p:nvPicPr>
          <p:cNvPr id="4" name="shpLogoPicDark"/>
          <p:cNvPicPr>
            <a:picLocks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957560" y="180340"/>
            <a:ext cx="979170" cy="6553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Imago" pitchFamily="2" charset="0"/>
        </a:defRPr>
      </a:lvl9pPr>
    </p:titleStyle>
    <p:bodyStyle>
      <a:lvl1pPr marL="285750" indent="-285750" algn="l" rtl="0" eaLnBrk="1" fontAlgn="base" hangingPunct="1">
        <a:spcBef>
          <a:spcPct val="75000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87338" algn="l" rtl="0" eaLnBrk="1" fontAlgn="base" hangingPunct="1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41425" indent="-2873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19263" indent="-28733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95513" indent="-28575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48719" indent="-263776" algn="l" rtl="0" eaLnBrk="1" fontAlgn="base" hangingPunct="1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6pPr>
      <a:lvl7pPr marL="2870761" indent="-263776" algn="l" rtl="0" eaLnBrk="1" fontAlgn="base" hangingPunct="1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7pPr>
      <a:lvl8pPr marL="3292802" indent="-263776" algn="l" rtl="0" eaLnBrk="1" fontAlgn="base" hangingPunct="1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8pPr>
      <a:lvl9pPr marL="3714843" indent="-263776" algn="l" rtl="0" eaLnBrk="1" fontAlgn="base" hangingPunct="1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file:///C:\Users\frankln2\AppData\Local\Temp\getimg_937_tkfs3cADKhVjfgyZuzYaBHV1H_261457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fnih.org/what-we-do/biomarkers-consortium/programs/biomarkers-consortium-workshop-defining-evidentiary-criteria-framework-surrogate-endpoi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0" name="shpTitleSlide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95978" y="667254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4" name="Rectangle 25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495978" y="1988840"/>
            <a:ext cx="105362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Imago" pitchFamily="2" charset="0"/>
              </a:defRPr>
            </a:lvl9pPr>
          </a:lstStyle>
          <a:p>
            <a:r>
              <a:rPr lang="en-GB" dirty="0"/>
              <a:t>An investigation into the two-stage meta-analytic copula modelling approach for evaluating time-to-event surrogate endpoints which comprise of one or more events of interest</a:t>
            </a:r>
            <a:endParaRPr lang="en-US" dirty="0"/>
          </a:p>
        </p:txBody>
      </p:sp>
      <p:sp>
        <p:nvSpPr>
          <p:cNvPr id="13" name="Rectangle 2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531447" y="3168353"/>
            <a:ext cx="1053623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ct val="75000"/>
              </a:spcBef>
              <a:spcAft>
                <a:spcPct val="0"/>
              </a:spcAft>
              <a:buSzPct val="100000"/>
              <a:buFontTx/>
              <a:buNone/>
              <a:defRPr sz="3300" b="1" i="1">
                <a:solidFill>
                  <a:schemeClr val="tx1"/>
                </a:solidFill>
                <a:latin typeface="Minion" pitchFamily="2" charset="0"/>
                <a:ea typeface="+mn-ea"/>
                <a:cs typeface="+mn-cs"/>
              </a:defRPr>
            </a:lvl1pPr>
            <a:lvl2pPr marL="763588" indent="-287338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4142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719263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55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6527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31099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5671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40243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0"/>
              </a:spcBef>
            </a:pPr>
            <a:r>
              <a:rPr lang="en-US" dirty="0"/>
              <a:t> </a:t>
            </a:r>
          </a:p>
        </p:txBody>
      </p:sp>
      <p:pic>
        <p:nvPicPr>
          <p:cNvPr id="2" name="shpCollectorPicture0"/>
          <p:cNvPicPr>
            <a:picLocks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12192000" cy="21336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531447" y="3644902"/>
            <a:ext cx="1114864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75000"/>
              </a:spcBef>
              <a:spcAft>
                <a:spcPct val="0"/>
              </a:spcAft>
              <a:buSzPct val="100000"/>
              <a:buFontTx/>
              <a:buNone/>
              <a:defRPr sz="3300" b="1" i="1">
                <a:solidFill>
                  <a:schemeClr val="tx1"/>
                </a:solidFill>
                <a:latin typeface="Minion" pitchFamily="2" charset="0"/>
                <a:ea typeface="+mn-ea"/>
                <a:cs typeface="+mn-cs"/>
              </a:defRPr>
            </a:lvl1pPr>
            <a:lvl2pPr marL="763588" indent="-287338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4142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719263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55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448719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6pPr>
            <a:lvl7pPr marL="2870761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7pPr>
            <a:lvl8pPr marL="3292802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8pPr>
            <a:lvl9pPr marL="3714843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800" kern="0" dirty="0"/>
              <a:t>Natalie Dimier and Sue Todd</a:t>
            </a:r>
          </a:p>
          <a:p>
            <a:pPr>
              <a:spcBef>
                <a:spcPts val="0"/>
              </a:spcBef>
            </a:pPr>
            <a:r>
              <a:rPr lang="en-GB" sz="2800" kern="0" dirty="0"/>
              <a:t>University of Reading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6217" y="343251"/>
            <a:ext cx="1048335" cy="3494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1181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arial" panose="020B0604020202020204" pitchFamily="34" charset="0"/>
              </a:rPr>
              <a:t>Pharm Stat. 2017 Sep;16(5):322-333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7434119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7771" y="458788"/>
            <a:ext cx="10515600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Investigation: Results (Individual-Level Surrogacy)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850" y="1052736"/>
            <a:ext cx="4345982" cy="535870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TTP</a:t>
            </a:r>
            <a:r>
              <a:rPr lang="en-GB" sz="1600" dirty="0"/>
              <a:t> (left hand side):</a:t>
            </a:r>
          </a:p>
          <a:p>
            <a:r>
              <a:rPr lang="en-GB" sz="1600" dirty="0"/>
              <a:t>Clayton: </a:t>
            </a:r>
          </a:p>
          <a:p>
            <a:pPr marL="627063" lvl="1">
              <a:spcBef>
                <a:spcPts val="0"/>
              </a:spcBef>
            </a:pPr>
            <a:r>
              <a:rPr lang="en-GB" sz="1600" dirty="0"/>
              <a:t>Low average relative bias </a:t>
            </a:r>
          </a:p>
          <a:p>
            <a:pPr marL="627063" lvl="1">
              <a:spcBef>
                <a:spcPts val="0"/>
              </a:spcBef>
            </a:pPr>
            <a:r>
              <a:rPr lang="en-GB" sz="1600" dirty="0"/>
              <a:t>High variability for low‐medium levels of association, particularly under censoring</a:t>
            </a:r>
          </a:p>
          <a:p>
            <a:r>
              <a:rPr lang="en-GB" sz="1600" dirty="0"/>
              <a:t>Gumbel:</a:t>
            </a:r>
          </a:p>
          <a:p>
            <a:pPr marL="627063" lvl="1">
              <a:spcBef>
                <a:spcPts val="0"/>
              </a:spcBef>
            </a:pPr>
            <a:r>
              <a:rPr lang="en-GB" sz="1600" dirty="0"/>
              <a:t>Increased variability</a:t>
            </a:r>
          </a:p>
          <a:p>
            <a:pPr marL="627063" lvl="1">
              <a:spcBef>
                <a:spcPts val="0"/>
              </a:spcBef>
            </a:pPr>
            <a:r>
              <a:rPr lang="en-GB" sz="1600" dirty="0"/>
              <a:t>Underestimation unless censoring is high</a:t>
            </a:r>
          </a:p>
          <a:p>
            <a:pPr marL="627063" lvl="1">
              <a:spcBef>
                <a:spcPts val="0"/>
              </a:spcBef>
            </a:pPr>
            <a:r>
              <a:rPr lang="en-GB" sz="1600" dirty="0"/>
              <a:t>Truly high association estimated with low variability</a:t>
            </a:r>
          </a:p>
          <a:p>
            <a:pPr marL="0" indent="0">
              <a:buNone/>
            </a:pPr>
            <a:r>
              <a:rPr lang="en-GB" sz="1600" b="1" dirty="0"/>
              <a:t>PFS</a:t>
            </a:r>
            <a:r>
              <a:rPr lang="en-GB" sz="1600" dirty="0"/>
              <a:t> (right hand side):</a:t>
            </a:r>
          </a:p>
          <a:p>
            <a:r>
              <a:rPr lang="en-GB" sz="1600" dirty="0"/>
              <a:t>Clayton and Gumbel:</a:t>
            </a:r>
          </a:p>
          <a:p>
            <a:pPr marL="627063" lvl="1"/>
            <a:r>
              <a:rPr lang="en-GB" sz="1600" dirty="0"/>
              <a:t>Good estimation of truly high association</a:t>
            </a:r>
          </a:p>
          <a:p>
            <a:pPr marL="627063" lvl="1"/>
            <a:r>
              <a:rPr lang="en-GB" sz="1600" dirty="0"/>
              <a:t>Poor estimation of low association; estimated τ as high as 0.7 =&gt; false conclusion that PFS is predictive of OS</a:t>
            </a:r>
          </a:p>
          <a:p>
            <a:pPr marL="627063" lvl="1"/>
            <a:r>
              <a:rPr lang="en-GB" sz="1600" dirty="0"/>
              <a:t>Large variability for low association causes overlap between low and medium association levels, hampering interpretation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441" y="1268760"/>
            <a:ext cx="6968993" cy="51845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755015" y="1784351"/>
            <a:ext cx="461665" cy="1788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GB" dirty="0"/>
              <a:t>Clayton Copula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53325" y="4149080"/>
            <a:ext cx="461665" cy="1788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GB" dirty="0"/>
              <a:t>Gumbel Copula</a:t>
            </a:r>
          </a:p>
        </p:txBody>
      </p:sp>
      <p:sp>
        <p:nvSpPr>
          <p:cNvPr id="9" name="Rectangle 8"/>
          <p:cNvSpPr/>
          <p:nvPr/>
        </p:nvSpPr>
        <p:spPr>
          <a:xfrm>
            <a:off x="7665456" y="6453336"/>
            <a:ext cx="1814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1400" b="1" dirty="0"/>
              <a:t>Figure 1</a:t>
            </a:r>
            <a:r>
              <a:rPr lang="en-GB" sz="1400" dirty="0"/>
              <a:t> in the paper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6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7771" y="458788"/>
            <a:ext cx="10515600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Investigation: Results (Trial-Level Surrogacy)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94" y="1628800"/>
            <a:ext cx="3982330" cy="4649763"/>
          </a:xfrm>
        </p:spPr>
        <p:txBody>
          <a:bodyPr/>
          <a:lstStyle/>
          <a:p>
            <a:r>
              <a:rPr lang="en-GB" sz="1600" dirty="0"/>
              <a:t>For both TTP and PFS and both copula functions, quite often the case that the true association is over or underestimated</a:t>
            </a:r>
          </a:p>
          <a:p>
            <a:r>
              <a:rPr lang="en-GB" sz="1600" dirty="0"/>
              <a:t>Slight trend upwards as the true underlying association increases, but high variability </a:t>
            </a:r>
          </a:p>
          <a:p>
            <a:r>
              <a:rPr lang="en-GB" sz="1600" dirty="0"/>
              <a:t>Additional simulations were run for larger samples containing 20 trials of 500 patients, showing that estimation is much improved through inclusion of a larger number of studies with larger sample sizes</a:t>
            </a:r>
          </a:p>
          <a:p>
            <a:r>
              <a:rPr lang="en-GB" sz="1600" dirty="0"/>
              <a:t>For trial-level meta‐analyses of the size investigated here, the method did not allow for clear data interpretation of R</a:t>
            </a:r>
            <a:r>
              <a:rPr lang="en-GB" sz="1600" baseline="30000" dirty="0"/>
              <a:t>2</a:t>
            </a:r>
            <a:r>
              <a:rPr lang="en-GB" sz="1600" dirty="0"/>
              <a:t>trial and cannot be recommended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64" y="1628800"/>
            <a:ext cx="7164754" cy="41876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92144" y="6453336"/>
            <a:ext cx="18149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1400" b="1" dirty="0"/>
              <a:t>Figure 2</a:t>
            </a:r>
            <a:r>
              <a:rPr lang="en-GB" sz="1400" dirty="0"/>
              <a:t> in the paper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8487692" y="623477"/>
            <a:ext cx="461665" cy="1788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GB" dirty="0"/>
              <a:t>Clayton Copula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0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94" y="1268760"/>
            <a:ext cx="11138876" cy="5009803"/>
          </a:xfrm>
        </p:spPr>
        <p:txBody>
          <a:bodyPr/>
          <a:lstStyle/>
          <a:p>
            <a:r>
              <a:rPr lang="en-GB" sz="1800" dirty="0"/>
              <a:t>Method performed well in estimating individual-level surrogacy for the TTP endpoint, but caution is required when considering endpoints that incorporate information from the true clinical endpoint, such as PFS</a:t>
            </a:r>
          </a:p>
          <a:p>
            <a:r>
              <a:rPr lang="en-GB" sz="1800" dirty="0"/>
              <a:t>There is a need for careful selection of both the copula family and the dependence structure, as results can be highly confounded by incorrect assumptions</a:t>
            </a:r>
          </a:p>
          <a:p>
            <a:r>
              <a:rPr lang="en-GB" sz="1800" dirty="0"/>
              <a:t>With the limited numbers of trials explored in our study (4-6), the method cannot be considered appropriate for assessing the level to which the treatment effect on the surrogate can predict the unobserved treatment effect on the overall clinical endpoint</a:t>
            </a:r>
          </a:p>
          <a:p>
            <a:pPr lvl="1"/>
            <a:r>
              <a:rPr lang="en-GB" sz="1800" dirty="0"/>
              <a:t>Testing of larger sample sizes suggested that inclusion of additional data improves estimation </a:t>
            </a:r>
          </a:p>
          <a:p>
            <a:pPr lvl="1"/>
            <a:r>
              <a:rPr lang="en-GB" sz="1800" dirty="0"/>
              <a:t>It remains uncertain what could be considered a sufficient sample size</a:t>
            </a:r>
          </a:p>
          <a:p>
            <a:pPr lvl="1"/>
            <a:r>
              <a:rPr lang="en-GB" sz="1800" dirty="0"/>
              <a:t>Complements work of Renfro et al.</a:t>
            </a:r>
            <a:r>
              <a:rPr lang="en-GB" sz="1800" baseline="30000" dirty="0"/>
              <a:t>1</a:t>
            </a:r>
            <a:r>
              <a:rPr lang="en-GB" sz="1800" dirty="0"/>
              <a:t> who assess the use of investigational centres as sub-units of trials</a:t>
            </a:r>
          </a:p>
          <a:p>
            <a:r>
              <a:rPr lang="en-GB" sz="1800" dirty="0"/>
              <a:t>A large amount of data are not frequently available for individual companies =&gt; strongly encourage engagement from industry and academia to collaborate in surrogate endpoint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537" y="6561142"/>
            <a:ext cx="31037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+mn-lt"/>
              </a:rPr>
              <a:t>1. </a:t>
            </a:r>
            <a:r>
              <a:rPr lang="en-GB" sz="1200" dirty="0" err="1">
                <a:latin typeface="+mn-lt"/>
              </a:rPr>
              <a:t>Comput</a:t>
            </a:r>
            <a:r>
              <a:rPr lang="en-GB" sz="1200" dirty="0">
                <a:latin typeface="+mn-lt"/>
              </a:rPr>
              <a:t> Stat Data Anal. 2014 Oct 1;78:1-20</a:t>
            </a:r>
          </a:p>
        </p:txBody>
      </p:sp>
    </p:spTree>
    <p:extLst>
      <p:ext uri="{BB962C8B-B14F-4D97-AF65-F5344CB8AC3E}">
        <p14:creationId xmlns:p14="http://schemas.microsoft.com/office/powerpoint/2010/main" val="723016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Remaining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GB" dirty="0"/>
              <a:t>What is an acceptable threshold for trial-level surrogacy?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Some precedence now for R</a:t>
            </a:r>
            <a:r>
              <a:rPr lang="en-GB" baseline="30000" dirty="0"/>
              <a:t>2</a:t>
            </a:r>
            <a:r>
              <a:rPr lang="en-GB" baseline="-25000" dirty="0"/>
              <a:t>trial</a:t>
            </a:r>
            <a:r>
              <a:rPr lang="en-GB" dirty="0"/>
              <a:t> &gt;0.8 with a lower confidence interval &gt;0.6, but is this appropriate for all disease settings?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What is </a:t>
            </a:r>
            <a:r>
              <a:rPr lang="en-GB" b="1" dirty="0"/>
              <a:t>known</a:t>
            </a:r>
            <a:r>
              <a:rPr lang="en-GB" dirty="0"/>
              <a:t> to predict clinical benefit versus </a:t>
            </a:r>
            <a:r>
              <a:rPr lang="en-GB" b="1" dirty="0"/>
              <a:t>reasonably likely</a:t>
            </a:r>
            <a:r>
              <a:rPr lang="en-GB" dirty="0"/>
              <a:t> to predict clinical benefit?</a:t>
            </a:r>
          </a:p>
          <a:p>
            <a:pPr>
              <a:spcBef>
                <a:spcPts val="700"/>
              </a:spcBef>
            </a:pPr>
            <a:r>
              <a:rPr lang="en-GB" dirty="0"/>
              <a:t>How to incorporate variability across clinical trials used in the meta-analysis?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Even if starting with large meta-analytic database, evaluation of specific treatment regimen, therapeutic classes or patient subgroups can lead to a ‘small sample’ situation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How much extrapolation is justifiable?</a:t>
            </a:r>
          </a:p>
          <a:p>
            <a:pPr>
              <a:spcBef>
                <a:spcPts val="700"/>
              </a:spcBef>
            </a:pPr>
            <a:r>
              <a:rPr lang="en-GB" dirty="0"/>
              <a:t>How much data is enough data?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(How) can we split larger trials into multiple units?</a:t>
            </a:r>
          </a:p>
          <a:p>
            <a:pPr lvl="1">
              <a:spcBef>
                <a:spcPts val="700"/>
              </a:spcBef>
            </a:pPr>
            <a:r>
              <a:rPr lang="en-GB" dirty="0"/>
              <a:t>Some suggestion that six trials is sufficient, but this seems dependent on other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8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BACK-Up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4649DD-8E2B-4957-9020-F806BA43D35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Copula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35360" y="1196752"/>
                <a:ext cx="11521280" cy="5081811"/>
              </a:xfrm>
            </p:spPr>
            <p:txBody>
              <a:bodyPr/>
              <a:lstStyle/>
              <a:p>
                <a:r>
                  <a:rPr lang="en-GB" sz="1800" dirty="0"/>
                  <a:t>Joins multivariate distribution functions to their uniform marginal distribution functions</a:t>
                </a:r>
              </a:p>
              <a:p>
                <a:r>
                  <a:rPr lang="en-US" sz="1800" dirty="0"/>
                  <a:t>A function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 which, for each pair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𝑢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i="1" dirty="0"/>
                  <a:t> </a:t>
                </a:r>
                <a:r>
                  <a:rPr lang="en-US" sz="1800" dirty="0"/>
                  <a:t>lying in [0,1], generates a number in [0,1] with</a:t>
                </a:r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 = 0 if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𝑢</m:t>
                    </m:r>
                    <m:r>
                      <a:rPr lang="en-GB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=0 or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dirty="0"/>
                  <a:t>=0</a:t>
                </a:r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/>
                  <a:t> =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𝑢</m:t>
                    </m:r>
                  </m:oMath>
                </a14:m>
                <a:r>
                  <a:rPr lang="en-US" sz="1800" dirty="0"/>
                  <a:t> and </a:t>
                </a:r>
                <a:r>
                  <a:rPr lang="en-GB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1,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GB" sz="1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800" dirty="0"/>
                  <a:t>=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𝑣</m:t>
                    </m:r>
                  </m:oMath>
                </a14:m>
                <a:endParaRPr lang="en-US" sz="1800" dirty="0"/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 is increasing in both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𝑢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𝑣</m:t>
                    </m:r>
                  </m:oMath>
                </a14:m>
                <a:r>
                  <a:rPr lang="en-US" sz="1800" i="1" dirty="0"/>
                  <a:t> </a:t>
                </a:r>
              </a:p>
              <a:p>
                <a:pPr lvl="1"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sz="1800" i="1" dirty="0"/>
                  <a:t> </a:t>
                </a:r>
                <a:r>
                  <a:rPr lang="en-US" sz="1800" dirty="0"/>
                  <a:t>is the ‘dependence parameter’</a:t>
                </a:r>
              </a:p>
              <a:p>
                <a:r>
                  <a:rPr lang="en-GB" sz="1800" dirty="0"/>
                  <a:t>Examples:</a:t>
                </a:r>
              </a:p>
              <a:p>
                <a:pPr lvl="1"/>
                <a:r>
                  <a:rPr lang="en-GB" sz="1800" dirty="0"/>
                  <a:t>Clayton: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GB" sz="1800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GB" sz="1800" i="1">
                                <a:latin typeface="Cambria Math"/>
                              </a:rPr>
                              <m:t>1−</m:t>
                            </m:r>
                            <m:r>
                              <a:rPr lang="en-GB" sz="18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sup>
                        </m:sSup>
                        <m:r>
                          <a:rPr lang="en-GB" sz="1800" i="1">
                            <a:latin typeface="Cambria Math"/>
                          </a:rPr>
                          <m:t>+ </m:t>
                        </m:r>
                        <m:sSup>
                          <m:sSup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𝑣</m:t>
                            </m:r>
                          </m:e>
                          <m:sup>
                            <m:r>
                              <a:rPr lang="en-GB" sz="1800" i="1">
                                <a:latin typeface="Cambria Math"/>
                              </a:rPr>
                              <m:t>1−</m:t>
                            </m:r>
                            <m:r>
                              <a:rPr lang="en-GB" sz="18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sup>
                        </m:sSup>
                        <m:r>
                          <a:rPr lang="en-GB" sz="1800" i="1">
                            <a:latin typeface="Cambria Math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GB" sz="1800" i="1">
                                <a:latin typeface="Cambria Math"/>
                              </a:rPr>
                              <m:t>1−</m:t>
                            </m:r>
                            <m:r>
                              <a:rPr lang="en-GB" sz="1800" i="1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800" dirty="0"/>
                  <a:t>      for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1800" dirty="0"/>
                  <a:t>&gt;1</a:t>
                </a:r>
              </a:p>
              <a:p>
                <a:pPr lvl="1"/>
                <a:r>
                  <a:rPr lang="en-GB" sz="1800" dirty="0" err="1"/>
                  <a:t>Hougaard</a:t>
                </a:r>
                <a:r>
                  <a:rPr lang="en-GB" sz="18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b>
                    </m:sSub>
                    <m:d>
                      <m:d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800" i="1">
                            <a:latin typeface="Cambria Math"/>
                          </a:rPr>
                          <m:t>𝑢</m:t>
                        </m:r>
                        <m:r>
                          <a:rPr lang="en-GB" sz="1800" i="1">
                            <a:latin typeface="Cambria Math"/>
                          </a:rPr>
                          <m:t>,</m:t>
                        </m:r>
                        <m:r>
                          <a:rPr lang="en-GB" sz="1800" i="1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GB" sz="18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GB" sz="1800">
                        <a:latin typeface="Cambria Math"/>
                      </a:rPr>
                      <m:t>exp</m:t>
                    </m:r>
                    <m:r>
                      <a:rPr lang="en-GB" sz="1800" i="1">
                        <a:latin typeface="Cambria Math"/>
                      </a:rPr>
                      <m:t>⁡[−{</m:t>
                    </m:r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180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GB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800" i="1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GB" sz="18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8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800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sup>
                        </m:sSup>
                        <m:r>
                          <a:rPr lang="en-GB" sz="1800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GB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800" i="1">
                                <a:latin typeface="Cambria Math"/>
                              </a:rPr>
                              <m:t>(−</m:t>
                            </m:r>
                            <m:r>
                              <m:rPr>
                                <m:sty m:val="p"/>
                              </m:rPr>
                              <a:rPr lang="en-GB" sz="1800">
                                <a:latin typeface="Cambria Math"/>
                              </a:rPr>
                              <m:t>log</m:t>
                            </m:r>
                            <m:r>
                              <a:rPr lang="en-GB" sz="1800" i="1">
                                <a:latin typeface="Cambria Math"/>
                              </a:rPr>
                              <m:t>⁡(</m:t>
                            </m:r>
                            <m:r>
                              <a:rPr lang="en-GB" sz="1800" i="1">
                                <a:latin typeface="Cambria Math"/>
                              </a:rPr>
                              <m:t>𝑣</m:t>
                            </m:r>
                            <m:r>
                              <a:rPr lang="en-GB" sz="1800" i="1">
                                <a:latin typeface="Cambria Math"/>
                              </a:rPr>
                              <m:t>))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8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1800" i="1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den>
                            </m:f>
                          </m:sup>
                        </m:sSup>
                        <m:r>
                          <a:rPr lang="en-GB" sz="1800" i="1">
                            <a:latin typeface="Cambria Math"/>
                          </a:rPr>
                          <m:t>}</m:t>
                        </m:r>
                      </m:e>
                      <m:sup>
                        <m:r>
                          <a:rPr lang="en-GB" sz="1800" i="1">
                            <a:latin typeface="Cambria Math"/>
                            <a:ea typeface="Cambria Math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GB" sz="1800" dirty="0"/>
                  <a:t>]  for 0&lt;</a:t>
                </a:r>
                <a:r>
                  <a:rPr lang="en-GB" sz="1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1800" dirty="0"/>
                  <a:t>&lt;1</a:t>
                </a:r>
              </a:p>
              <a:p>
                <a:r>
                  <a:rPr lang="en-GB" sz="1800" dirty="0"/>
                  <a:t>Choice of copula determines the underlying dependence structure</a:t>
                </a:r>
              </a:p>
              <a:p>
                <a:pPr lvl="1"/>
                <a:r>
                  <a:rPr lang="en-GB" sz="1800" dirty="0"/>
                  <a:t>Clayton copula induces late dependence between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𝑠</m:t>
                    </m:r>
                  </m:oMath>
                </a14:m>
                <a:r>
                  <a:rPr lang="en-GB" sz="1800" dirty="0"/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𝑡</m:t>
                    </m:r>
                  </m:oMath>
                </a14:m>
                <a:r>
                  <a:rPr lang="en-GB" sz="1800" dirty="0"/>
                  <a:t> (when marginal survivor functions are assumed)</a:t>
                </a:r>
              </a:p>
              <a:p>
                <a:pPr lvl="1"/>
                <a:r>
                  <a:rPr lang="en-GB" sz="1800" dirty="0" err="1"/>
                  <a:t>Hougaard</a:t>
                </a:r>
                <a:r>
                  <a:rPr lang="en-GB" sz="1800" dirty="0"/>
                  <a:t> copula induces early dependence between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𝑠</m:t>
                    </m:r>
                  </m:oMath>
                </a14:m>
                <a:r>
                  <a:rPr lang="en-GB" sz="1800" dirty="0"/>
                  <a:t> and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/>
                      </a:rPr>
                      <m:t>𝑡</m:t>
                    </m:r>
                  </m:oMath>
                </a14:m>
                <a:r>
                  <a:rPr lang="en-GB" sz="1800" dirty="0"/>
                  <a:t> (when marginal survivor functions are assumed)</a:t>
                </a:r>
              </a:p>
              <a:p>
                <a:endParaRPr lang="en-GB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360" y="1196752"/>
                <a:ext cx="11521280" cy="5081811"/>
              </a:xfrm>
              <a:blipFill>
                <a:blip r:embed="rId2"/>
                <a:stretch>
                  <a:fillRect l="-1111" t="-1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53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pEndCoverShape"/>
          <p:cNvSpPr txBox="1">
            <a:spLocks noChangeArrowheads="1"/>
          </p:cNvSpPr>
          <p:nvPr/>
        </p:nvSpPr>
        <p:spPr bwMode="white">
          <a:xfrm>
            <a:off x="-3175" y="6843713"/>
            <a:ext cx="57150" cy="46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75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1pPr>
            <a:lvl2pPr marL="742950" indent="-28575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0225" y="2924175"/>
            <a:ext cx="11137900" cy="1009650"/>
          </a:xfrm>
        </p:spPr>
        <p:txBody>
          <a:bodyPr anchor="ctr"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GB" altLang="en-US" sz="6100" b="1" i="1">
                <a:solidFill>
                  <a:srgbClr val="0082DA"/>
                </a:solidFill>
                <a:latin typeface="Minion" panose="02040503050201020203" pitchFamily="18" charset="0"/>
              </a:rPr>
              <a:t>Doing now what patients need next</a:t>
            </a:r>
            <a:endParaRPr lang="en-US" altLang="en-US" sz="6100" b="1" dirty="0">
              <a:solidFill>
                <a:srgbClr val="0082DA"/>
              </a:solidFill>
            </a:endParaRPr>
          </a:p>
        </p:txBody>
      </p:sp>
      <p:sp>
        <p:nvSpPr>
          <p:cNvPr id="25604" name="shpEndTranslation" hidden="1"/>
          <p:cNvSpPr>
            <a:spLocks noChangeArrowheads="1"/>
          </p:cNvSpPr>
          <p:nvPr/>
        </p:nvSpPr>
        <p:spPr bwMode="auto">
          <a:xfrm>
            <a:off x="401638" y="6092825"/>
            <a:ext cx="56261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750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1pPr>
            <a:lvl2pPr marL="742950" indent="-285750">
              <a:spcBef>
                <a:spcPct val="30000"/>
              </a:spcBef>
              <a:buChar char="–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Imago" panose="02000500060000020004" pitchFamily="2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endParaRPr lang="en-US" altLang="en-US" sz="1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Context</a:t>
            </a:r>
          </a:p>
          <a:p>
            <a:r>
              <a:rPr lang="en-GB" sz="2400" dirty="0"/>
              <a:t>Motivation for the research</a:t>
            </a:r>
          </a:p>
          <a:p>
            <a:r>
              <a:rPr lang="en-GB" sz="2400" dirty="0"/>
              <a:t>Investigation</a:t>
            </a:r>
          </a:p>
          <a:p>
            <a:pPr lvl="1"/>
            <a:r>
              <a:rPr lang="en-GB" dirty="0"/>
              <a:t>Set-up</a:t>
            </a:r>
          </a:p>
          <a:p>
            <a:pPr lvl="1"/>
            <a:r>
              <a:rPr lang="en-GB" dirty="0"/>
              <a:t>Results</a:t>
            </a:r>
          </a:p>
          <a:p>
            <a:r>
              <a:rPr lang="en-GB" sz="2400" dirty="0"/>
              <a:t>Conclusions</a:t>
            </a:r>
          </a:p>
          <a:p>
            <a:r>
              <a:rPr lang="en-GB" sz="2400" dirty="0"/>
              <a:t>Remaining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5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494" y="452440"/>
            <a:ext cx="10515600" cy="101890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Context: Surrogate Endpoints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196752"/>
            <a:ext cx="11436082" cy="5372245"/>
          </a:xfrm>
        </p:spPr>
        <p:txBody>
          <a:bodyPr>
            <a:noAutofit/>
          </a:bodyPr>
          <a:lstStyle/>
          <a:p>
            <a:r>
              <a:rPr lang="en-GB" sz="1700" dirty="0"/>
              <a:t>There is increasing need to improve efficiency in drug development</a:t>
            </a:r>
          </a:p>
          <a:p>
            <a:pPr lvl="1">
              <a:spcBef>
                <a:spcPts val="0"/>
              </a:spcBef>
            </a:pPr>
            <a:r>
              <a:rPr lang="en-GB" sz="1700" dirty="0"/>
              <a:t>Sample size and expected trial duration driven by choice of primary endpoint</a:t>
            </a:r>
          </a:p>
          <a:p>
            <a:pPr lvl="1">
              <a:spcBef>
                <a:spcPts val="0"/>
              </a:spcBef>
            </a:pPr>
            <a:r>
              <a:rPr lang="en-GB" sz="1700" dirty="0"/>
              <a:t>Increasing survival times of patients =&gt; higher trial costs</a:t>
            </a:r>
          </a:p>
          <a:p>
            <a:pPr lvl="1">
              <a:spcBef>
                <a:spcPts val="0"/>
              </a:spcBef>
            </a:pPr>
            <a:r>
              <a:rPr lang="en-GB" sz="1700" dirty="0"/>
              <a:t>Public demand for quicker treatment availability</a:t>
            </a:r>
          </a:p>
          <a:p>
            <a:r>
              <a:rPr lang="en-GB" sz="1700" dirty="0"/>
              <a:t>Use of surrogate endpoints has been commonly proposed to allow treatments to be developed faster and subsequently made more affordable for payers</a:t>
            </a:r>
          </a:p>
          <a:p>
            <a:r>
              <a:rPr lang="en-GB" sz="1700" dirty="0"/>
              <a:t>According to section 507(e)(9) of the Federal Food, Drug, and Cosmetic Act</a:t>
            </a:r>
            <a:r>
              <a:rPr lang="en-GB" sz="1700" baseline="30000" dirty="0"/>
              <a:t>1</a:t>
            </a:r>
            <a:r>
              <a:rPr lang="en-GB" sz="1700" dirty="0"/>
              <a:t> </a:t>
            </a:r>
          </a:p>
          <a:p>
            <a:endParaRPr lang="en-GB" sz="1700" dirty="0"/>
          </a:p>
          <a:p>
            <a:endParaRPr lang="en-GB" sz="1700" dirty="0"/>
          </a:p>
          <a:p>
            <a:endParaRPr lang="en-GB" sz="1700" dirty="0"/>
          </a:p>
          <a:p>
            <a:endParaRPr lang="en-GB" sz="1700" dirty="0"/>
          </a:p>
          <a:p>
            <a:r>
              <a:rPr lang="en-GB" sz="1700" dirty="0"/>
              <a:t>Therefore need accurate prediction of:</a:t>
            </a:r>
          </a:p>
          <a:p>
            <a:pPr lvl="1"/>
            <a:r>
              <a:rPr lang="en-GB" sz="1700" b="1" dirty="0"/>
              <a:t>Individual-level surrogacy</a:t>
            </a:r>
            <a:r>
              <a:rPr lang="en-GB" sz="1700" dirty="0"/>
              <a:t>: the ability of the surrogate to predict the true outcome for a patient</a:t>
            </a:r>
          </a:p>
          <a:p>
            <a:pPr lvl="1"/>
            <a:r>
              <a:rPr lang="en-GB" sz="1700" b="1" dirty="0"/>
              <a:t>Trial-level surrogacy</a:t>
            </a:r>
            <a:r>
              <a:rPr lang="en-GB" sz="1700" dirty="0"/>
              <a:t>: the ability of treatment effect on the surrogate to predict treatment effect on the true outcome</a:t>
            </a:r>
          </a:p>
          <a:p>
            <a:endParaRPr lang="en-US" sz="1700" dirty="0"/>
          </a:p>
          <a:p>
            <a:endParaRPr lang="en-GB" sz="17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6577607"/>
            <a:ext cx="119655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1. https://www.fda.gov/Drugs/DevelopmentApprovalProcess/DevelopmentResources/ucm613636.htm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494" y="3501008"/>
            <a:ext cx="11039114" cy="1661993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1700" dirty="0"/>
              <a:t>“[t]he term ‘surrogate endpoint’ means a marker, such as a laboratory measurement, radiographic image, physical sign, or other measure, that is not itself a direct measurement of clinical benefit, and:</a:t>
            </a:r>
          </a:p>
          <a:p>
            <a:pPr marL="477838" lvl="1" indent="0">
              <a:spcBef>
                <a:spcPts val="0"/>
              </a:spcBef>
              <a:buNone/>
            </a:pPr>
            <a:r>
              <a:rPr lang="en-GB" sz="1700" dirty="0"/>
              <a:t>(A) is </a:t>
            </a:r>
            <a:r>
              <a:rPr lang="en-GB" sz="1700" b="1" dirty="0"/>
              <a:t>known to predict clinical benefit </a:t>
            </a:r>
            <a:r>
              <a:rPr lang="en-GB" sz="1700" dirty="0"/>
              <a:t>and could be used to support traditional approval of a drug or biological product; or</a:t>
            </a:r>
          </a:p>
          <a:p>
            <a:pPr marL="477838" lvl="1" indent="0">
              <a:spcBef>
                <a:spcPts val="0"/>
              </a:spcBef>
              <a:buNone/>
            </a:pPr>
            <a:r>
              <a:rPr lang="en-GB" sz="1700" dirty="0"/>
              <a:t>(B) is </a:t>
            </a:r>
            <a:r>
              <a:rPr lang="en-GB" sz="1700" b="1" dirty="0"/>
              <a:t>reasonably likely to predict clinical benefit </a:t>
            </a:r>
            <a:r>
              <a:rPr lang="en-GB" sz="1700" dirty="0"/>
              <a:t>and could be used to support the accelerated approval of a drug or biological product in accordance with section 506(c).’’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10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71" y="452440"/>
            <a:ext cx="10515600" cy="91508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Context: Recent FDA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172481"/>
            <a:ext cx="11075126" cy="5123815"/>
          </a:xfrm>
        </p:spPr>
        <p:txBody>
          <a:bodyPr>
            <a:normAutofit/>
          </a:bodyPr>
          <a:lstStyle/>
          <a:p>
            <a:r>
              <a:rPr lang="en-GB" dirty="0"/>
              <a:t>FDA have recognised the need for surrogate endpoints and have taken recent actions to increase their use, including:</a:t>
            </a:r>
          </a:p>
          <a:p>
            <a:pPr lvl="1"/>
            <a:r>
              <a:rPr lang="en-GB" sz="1600" dirty="0"/>
              <a:t>Publishing a table of all surrogate endpoints used as a basis for regulatory approval</a:t>
            </a:r>
          </a:p>
          <a:p>
            <a:pPr lvl="1"/>
            <a:r>
              <a:rPr lang="en-GB" sz="1600" dirty="0"/>
              <a:t>Proposing use of Type C meetings to engage with sponsors who would like to employ a biomarker as a surrogate endpoint that has not been used previously</a:t>
            </a:r>
          </a:p>
          <a:p>
            <a:pPr lvl="1"/>
            <a:r>
              <a:rPr lang="en-GB" sz="1600" dirty="0"/>
              <a:t>Hosting a workshop to develop a </a:t>
            </a:r>
            <a:r>
              <a:rPr lang="en-GB" sz="1600" dirty="0">
                <a:hlinkClick r:id="rId2"/>
              </a:rPr>
              <a:t>framework</a:t>
            </a:r>
            <a:r>
              <a:rPr lang="en-GB" sz="1600" dirty="0"/>
              <a:t> for defining evidentiary criteria for surrogate endpoints</a:t>
            </a:r>
            <a:br>
              <a:rPr lang="en-GB" sz="1600" dirty="0"/>
            </a:br>
            <a:endParaRPr lang="en-GB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-1" y="6577607"/>
            <a:ext cx="119655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https://www.fda.gov/Drugs/DevelopmentApprovalProcess/DevelopmentResources/ucm613636.htm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6913"/>
          <a:stretch/>
        </p:blipFill>
        <p:spPr>
          <a:xfrm>
            <a:off x="2257153" y="3215962"/>
            <a:ext cx="7505700" cy="322099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Why Meta-Analysis?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94" y="1549300"/>
            <a:ext cx="11138876" cy="4471988"/>
          </a:xfrm>
        </p:spPr>
        <p:txBody>
          <a:bodyPr/>
          <a:lstStyle/>
          <a:p>
            <a:r>
              <a:rPr lang="en-GB" sz="1600" dirty="0"/>
              <a:t>Original methodology proposed for evaluation of potential surrogate endpoints was based on individual trials</a:t>
            </a:r>
          </a:p>
          <a:p>
            <a:pPr lvl="1"/>
            <a:r>
              <a:rPr lang="en-GB" sz="1600" dirty="0"/>
              <a:t>Prentice criteria</a:t>
            </a:r>
            <a:r>
              <a:rPr lang="en-GB" sz="1600" baseline="30000" dirty="0"/>
              <a:t>1</a:t>
            </a:r>
            <a:r>
              <a:rPr lang="en-GB" sz="1600" baseline="-25000" dirty="0"/>
              <a:t>,</a:t>
            </a:r>
            <a:r>
              <a:rPr lang="en-GB" sz="1600" dirty="0"/>
              <a:t> proportion of treatment effect explained</a:t>
            </a:r>
            <a:r>
              <a:rPr lang="en-GB" sz="1600" baseline="30000" dirty="0"/>
              <a:t>2</a:t>
            </a:r>
            <a:r>
              <a:rPr lang="en-GB" sz="1600" dirty="0"/>
              <a:t>, relative effect</a:t>
            </a:r>
            <a:r>
              <a:rPr lang="en-GB" sz="1600" baseline="30000" dirty="0"/>
              <a:t>3</a:t>
            </a:r>
            <a:r>
              <a:rPr lang="en-GB" sz="1600" dirty="0"/>
              <a:t>, adjusted association</a:t>
            </a:r>
            <a:r>
              <a:rPr lang="en-GB" sz="1600" baseline="30000" dirty="0"/>
              <a:t>3</a:t>
            </a:r>
          </a:p>
          <a:p>
            <a:r>
              <a:rPr lang="en-GB" sz="1600" dirty="0"/>
              <a:t>Meta-analytical approaches subsequently proposed to</a:t>
            </a:r>
          </a:p>
          <a:p>
            <a:pPr lvl="1"/>
            <a:r>
              <a:rPr lang="en-GB" sz="1600" dirty="0"/>
              <a:t>Increase accuracy of the evaluation process (decrease Type II error and/or improve precision)</a:t>
            </a:r>
          </a:p>
          <a:p>
            <a:pPr lvl="1"/>
            <a:r>
              <a:rPr lang="en-GB" sz="1600" dirty="0"/>
              <a:t>Assess consistency of the relationship between treatment effects on surrogate and true endpoints across different trials</a:t>
            </a:r>
          </a:p>
          <a:p>
            <a:pPr lvl="1"/>
            <a:r>
              <a:rPr lang="en-GB" sz="1600" dirty="0"/>
              <a:t>Assess sensitivity of results to key factors, such as treatment class or patient population</a:t>
            </a:r>
          </a:p>
          <a:p>
            <a:pPr lvl="1"/>
            <a:r>
              <a:rPr lang="en-GB" sz="1600" dirty="0"/>
              <a:t>Improve potential to extrapolate to future clinical trials</a:t>
            </a:r>
          </a:p>
          <a:p>
            <a:r>
              <a:rPr lang="en-GB" sz="1600" dirty="0"/>
              <a:t>In practice, trials can vary substantially in their design =&gt; many considerations for meta-analysis:</a:t>
            </a:r>
          </a:p>
          <a:p>
            <a:pPr lvl="1"/>
            <a:r>
              <a:rPr lang="en-GB" sz="1600" dirty="0"/>
              <a:t>Do patient populations need to be identical across trials?</a:t>
            </a:r>
          </a:p>
          <a:p>
            <a:pPr lvl="1"/>
            <a:r>
              <a:rPr lang="en-GB" sz="1600" dirty="0"/>
              <a:t>Can a common definition of the surrogate endpoint be found?</a:t>
            </a:r>
          </a:p>
          <a:p>
            <a:pPr lvl="1"/>
            <a:r>
              <a:rPr lang="en-GB" sz="1600" dirty="0"/>
              <a:t>Is it reasonable to pool</a:t>
            </a:r>
          </a:p>
          <a:p>
            <a:pPr lvl="2"/>
            <a:r>
              <a:rPr lang="en-GB" sz="1600" dirty="0"/>
              <a:t>All types of treatment in the same analysis?</a:t>
            </a:r>
          </a:p>
          <a:p>
            <a:pPr lvl="2"/>
            <a:r>
              <a:rPr lang="en-GB" sz="1600" dirty="0"/>
              <a:t>All patient subgroups (young/old, newly diagnosed/relapsed, different prognoses)?</a:t>
            </a:r>
          </a:p>
          <a:p>
            <a:pPr lvl="2"/>
            <a:r>
              <a:rPr lang="en-GB" sz="1600" dirty="0"/>
              <a:t>Any measurement techniques for the surrogate and long-term endpoints?</a:t>
            </a:r>
          </a:p>
          <a:p>
            <a:pPr lvl="2"/>
            <a:r>
              <a:rPr lang="en-GB" sz="1600" dirty="0"/>
              <a:t>Importantly, how to identify potential trials to be included?</a:t>
            </a:r>
          </a:p>
          <a:p>
            <a:pPr lvl="1"/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3" y="6570500"/>
            <a:ext cx="78101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latin typeface="+mj-lt"/>
              </a:rPr>
              <a:t>1. Stat Med. 1989 Apr;8(4):431-40, 2. Statistics in Medicine, 11, 167—178 (1992), 3. Biometrics. 1998 Sep;54(3):1014-29</a:t>
            </a:r>
          </a:p>
        </p:txBody>
      </p:sp>
    </p:spTree>
    <p:extLst>
      <p:ext uri="{BB962C8B-B14F-4D97-AF65-F5344CB8AC3E}">
        <p14:creationId xmlns:p14="http://schemas.microsoft.com/office/powerpoint/2010/main" val="258796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Proposed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494" y="1412776"/>
            <a:ext cx="11183130" cy="4865787"/>
          </a:xfrm>
        </p:spPr>
        <p:txBody>
          <a:bodyPr/>
          <a:lstStyle/>
          <a:p>
            <a:r>
              <a:rPr lang="en-GB" sz="1800" dirty="0"/>
              <a:t>The work published by Dimier and Todd examined an approach proposed by </a:t>
            </a:r>
            <a:r>
              <a:rPr lang="en-GB" sz="1800" dirty="0" err="1"/>
              <a:t>Burzykowski</a:t>
            </a:r>
            <a:r>
              <a:rPr lang="en-GB" sz="1800" dirty="0"/>
              <a:t> et al. (2001)</a:t>
            </a:r>
            <a:r>
              <a:rPr lang="en-GB" sz="1800" baseline="30000" dirty="0"/>
              <a:t>1</a:t>
            </a:r>
            <a:r>
              <a:rPr lang="en-GB" sz="1800" dirty="0"/>
              <a:t>, which assesses surrogacy through parameters of the joint distribution of the surrogate and true endpoints (modelled using a copula function)</a:t>
            </a:r>
          </a:p>
          <a:p>
            <a:r>
              <a:rPr lang="en-GB" sz="1800" dirty="0"/>
              <a:t>R</a:t>
            </a:r>
            <a:r>
              <a:rPr lang="en-GB" sz="1800" baseline="30000" dirty="0"/>
              <a:t>2</a:t>
            </a:r>
            <a:r>
              <a:rPr lang="en-GB" sz="1800" baseline="-25000" dirty="0"/>
              <a:t>indiv </a:t>
            </a:r>
            <a:r>
              <a:rPr lang="en-GB" sz="1800" dirty="0"/>
              <a:t>(</a:t>
            </a:r>
            <a:r>
              <a:rPr lang="el-GR" sz="1800" dirty="0"/>
              <a:t>τ</a:t>
            </a:r>
            <a:r>
              <a:rPr lang="en-GB" sz="1800" dirty="0"/>
              <a:t>): association between surrogate</a:t>
            </a:r>
            <a:r>
              <a:rPr lang="en-US" sz="1800" dirty="0"/>
              <a:t> and true endpoints after adjustment for trial and treatment effects</a:t>
            </a:r>
          </a:p>
          <a:p>
            <a:r>
              <a:rPr lang="en-GB" sz="1800" dirty="0"/>
              <a:t>R</a:t>
            </a:r>
            <a:r>
              <a:rPr lang="en-GB" sz="1800" baseline="30000" dirty="0"/>
              <a:t>2</a:t>
            </a:r>
            <a:r>
              <a:rPr lang="en-GB" sz="1800" baseline="-25000" dirty="0"/>
              <a:t>trial</a:t>
            </a:r>
            <a:r>
              <a:rPr lang="en-GB" sz="1800" dirty="0"/>
              <a:t>: coefficient of </a:t>
            </a:r>
            <a:r>
              <a:rPr lang="en-US" sz="1800" dirty="0"/>
              <a:t>determination for predicting the effect of treatment on the true endpoint given the effect of treatment on the surrogate</a:t>
            </a:r>
          </a:p>
          <a:p>
            <a:r>
              <a:rPr lang="en-GB" sz="1800" dirty="0"/>
              <a:t>Stage One: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Estimate treatment effects on the surrogate (S) and true (T) endpoints within each trial, and</a:t>
            </a:r>
          </a:p>
          <a:p>
            <a:pPr lvl="1">
              <a:spcBef>
                <a:spcPts val="600"/>
              </a:spcBef>
            </a:pPr>
            <a:r>
              <a:rPr lang="en-GB" sz="1800" dirty="0"/>
              <a:t>Estimate association between S and T, adjusting for the trial and treatment effects</a:t>
            </a:r>
          </a:p>
          <a:p>
            <a:r>
              <a:rPr lang="en-GB" sz="1800" dirty="0"/>
              <a:t>Stage Two:</a:t>
            </a:r>
          </a:p>
          <a:p>
            <a:pPr lvl="1"/>
            <a:r>
              <a:rPr lang="en-GB" sz="1800" dirty="0"/>
              <a:t>Fit a random effects model to obtain coefficient of determination between the treatment effects estimated from Stage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08" y="6536377"/>
            <a:ext cx="12000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+mj-lt"/>
              </a:rPr>
              <a:t>1. Applied Statistics, 50:405-422, 2001.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7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71" y="452440"/>
            <a:ext cx="10515600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Motivation #1: Small number of trials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6804"/>
          <a:stretch/>
        </p:blipFill>
        <p:spPr>
          <a:xfrm>
            <a:off x="9185752" y="1484784"/>
            <a:ext cx="2958920" cy="20154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341053"/>
            <a:ext cx="6344555" cy="5328307"/>
          </a:xfrm>
        </p:spPr>
        <p:txBody>
          <a:bodyPr/>
          <a:lstStyle/>
          <a:p>
            <a:r>
              <a:rPr lang="en-GB" sz="1500" dirty="0"/>
              <a:t>A sufficient number of trials are needed to reliably explore the relationship between treatment effects on surrogate and true endpoints </a:t>
            </a:r>
          </a:p>
          <a:p>
            <a:r>
              <a:rPr lang="en-GB" sz="1500" dirty="0"/>
              <a:t>Extrapolation of results relies on a large amount of data, to capture differences in: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Treatment regimen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Therapeutic classes of drugs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Patient populations or subgroups</a:t>
            </a:r>
          </a:p>
          <a:p>
            <a:r>
              <a:rPr lang="en-GB" sz="1500" dirty="0"/>
              <a:t>Recent successful examples have included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FLASH</a:t>
            </a:r>
            <a:r>
              <a:rPr lang="en-GB" sz="1500" baseline="30000" dirty="0"/>
              <a:t>1</a:t>
            </a:r>
            <a:r>
              <a:rPr lang="en-GB" sz="1500" dirty="0"/>
              <a:t>: 3,837 patients from 13 randomised trials 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ACCENT</a:t>
            </a:r>
            <a:r>
              <a:rPr lang="en-GB" sz="1500" baseline="30000" dirty="0"/>
              <a:t>2</a:t>
            </a:r>
            <a:r>
              <a:rPr lang="en-GB" sz="1500" dirty="0"/>
              <a:t> (original database): &gt;20,000 patients from 18 trials </a:t>
            </a:r>
            <a:endParaRPr lang="en-GB" sz="1500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</a:pPr>
            <a:r>
              <a:rPr lang="en-GB" sz="1500" dirty="0"/>
              <a:t>SEAL</a:t>
            </a:r>
            <a:r>
              <a:rPr lang="en-GB" sz="1500" baseline="30000" dirty="0"/>
              <a:t>3</a:t>
            </a:r>
            <a:r>
              <a:rPr lang="en-GB" sz="1500" dirty="0"/>
              <a:t>: 7,507 patients from 13 randomised trials </a:t>
            </a:r>
            <a:endParaRPr lang="en-GB" sz="1500" dirty="0">
              <a:solidFill>
                <a:srgbClr val="FF0000"/>
              </a:solidFill>
            </a:endParaRPr>
          </a:p>
          <a:p>
            <a:r>
              <a:rPr lang="en-GB" sz="1500" dirty="0"/>
              <a:t>Individually, pharmaceutical companies are unlikely to have such substantial data</a:t>
            </a:r>
          </a:p>
          <a:p>
            <a:pPr lvl="1">
              <a:spcBef>
                <a:spcPts val="300"/>
              </a:spcBef>
            </a:pPr>
            <a:r>
              <a:rPr lang="en-GB" sz="1500" dirty="0"/>
              <a:t>Example</a:t>
            </a:r>
            <a:r>
              <a:rPr lang="en-GB" sz="1500" baseline="30000" dirty="0"/>
              <a:t>4</a:t>
            </a:r>
            <a:r>
              <a:rPr lang="en-GB" sz="1500" dirty="0"/>
              <a:t>: Evaluation of Minimal Residual Disease as a surrogate for progression-free survival in Chronic Lymphocytic </a:t>
            </a:r>
            <a:r>
              <a:rPr lang="en-GB" sz="1500" dirty="0" err="1"/>
              <a:t>Leukemia</a:t>
            </a:r>
            <a:r>
              <a:rPr lang="en-GB" sz="1500" dirty="0"/>
              <a:t> using three trials</a:t>
            </a:r>
          </a:p>
          <a:p>
            <a:pPr lvl="1">
              <a:spcBef>
                <a:spcPts val="300"/>
              </a:spcBef>
            </a:pPr>
            <a:r>
              <a:rPr lang="en-GB" sz="1500" b="1" dirty="0"/>
              <a:t>Important to understand whether the methodology performs well with small numbers of trials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6850" y="3693292"/>
            <a:ext cx="2501478" cy="23279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301" y="1484784"/>
            <a:ext cx="2749303" cy="21304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27164" y="6577243"/>
            <a:ext cx="10560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0"/>
              </a:spcBef>
              <a:buAutoNum type="arabicPeriod"/>
            </a:pPr>
            <a:r>
              <a:rPr lang="it-IT" sz="1200" dirty="0">
                <a:latin typeface="+mj-lt"/>
              </a:rPr>
              <a:t>J Clin </a:t>
            </a:r>
            <a:r>
              <a:rPr lang="it-IT" sz="1200" dirty="0" err="1">
                <a:latin typeface="+mj-lt"/>
              </a:rPr>
              <a:t>Oncol</a:t>
            </a:r>
            <a:r>
              <a:rPr lang="it-IT" sz="1200" dirty="0">
                <a:latin typeface="+mj-lt"/>
              </a:rPr>
              <a:t>. 2017 </a:t>
            </a:r>
            <a:r>
              <a:rPr lang="it-IT" sz="1200" dirty="0" err="1">
                <a:latin typeface="+mj-lt"/>
              </a:rPr>
              <a:t>Feb</a:t>
            </a:r>
            <a:r>
              <a:rPr lang="it-IT" sz="1200" dirty="0">
                <a:latin typeface="+mj-lt"/>
              </a:rPr>
              <a:t> 10;35(5):552-560; 2. </a:t>
            </a:r>
            <a:r>
              <a:rPr lang="it-IT" sz="1200" dirty="0" err="1">
                <a:latin typeface="+mj-lt"/>
              </a:rPr>
              <a:t>Chin</a:t>
            </a:r>
            <a:r>
              <a:rPr lang="it-IT" sz="1200" dirty="0">
                <a:latin typeface="+mj-lt"/>
              </a:rPr>
              <a:t> Clin </a:t>
            </a:r>
            <a:r>
              <a:rPr lang="it-IT" sz="1200" dirty="0" err="1">
                <a:latin typeface="+mj-lt"/>
              </a:rPr>
              <a:t>Oncol</a:t>
            </a:r>
            <a:r>
              <a:rPr lang="it-IT" sz="1200" dirty="0">
                <a:latin typeface="+mj-lt"/>
              </a:rPr>
              <a:t>. 2013 </a:t>
            </a:r>
            <a:r>
              <a:rPr lang="it-IT" sz="1200" dirty="0" err="1">
                <a:latin typeface="+mj-lt"/>
              </a:rPr>
              <a:t>Jun</a:t>
            </a:r>
            <a:r>
              <a:rPr lang="it-IT" sz="1200" dirty="0">
                <a:latin typeface="+mj-lt"/>
              </a:rPr>
              <a:t>; 2(2): 18; 3. J Clin </a:t>
            </a:r>
            <a:r>
              <a:rPr lang="it-IT" sz="1200" dirty="0" err="1">
                <a:latin typeface="+mj-lt"/>
              </a:rPr>
              <a:t>Oncol</a:t>
            </a:r>
            <a:r>
              <a:rPr lang="it-IT" sz="1200" dirty="0">
                <a:latin typeface="+mj-lt"/>
              </a:rPr>
              <a:t>. 2018 </a:t>
            </a:r>
            <a:r>
              <a:rPr lang="it-IT" sz="1200" dirty="0" err="1">
                <a:latin typeface="+mj-lt"/>
              </a:rPr>
              <a:t>Jul</a:t>
            </a:r>
            <a:r>
              <a:rPr lang="it-IT" sz="1200" dirty="0">
                <a:latin typeface="+mj-lt"/>
              </a:rPr>
              <a:t> 5:JCO2018779124; 4. </a:t>
            </a:r>
            <a:r>
              <a:rPr lang="es-ES" sz="1200" dirty="0">
                <a:latin typeface="+mj-lt"/>
              </a:rPr>
              <a:t>Blood. 2018 Mar 1;131(9):955-962</a:t>
            </a:r>
            <a:endParaRPr lang="it-IT" sz="1200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8737" y="3879258"/>
            <a:ext cx="3062476" cy="19515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6148" y="1303464"/>
            <a:ext cx="1012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1. FLASH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200456" y="1346284"/>
            <a:ext cx="1010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2. ACCENT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98786" y="3628869"/>
            <a:ext cx="77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3. SEAL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00456" y="362876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4. MRD in CLL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3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71" y="452440"/>
            <a:ext cx="10515600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Motivation #2: Endpoint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1" y="1724297"/>
            <a:ext cx="11338869" cy="4728754"/>
          </a:xfrm>
        </p:spPr>
        <p:txBody>
          <a:bodyPr/>
          <a:lstStyle/>
          <a:p>
            <a:r>
              <a:rPr lang="en-GB" dirty="0"/>
              <a:t>Copula functions make the assumption that S and T are symmetric, i.e. that one cannot be longer than the other</a:t>
            </a:r>
          </a:p>
          <a:p>
            <a:pPr lvl="1"/>
            <a:r>
              <a:rPr lang="en-GB" dirty="0"/>
              <a:t>Surrogate endpoints that include the true outcome as an event of interest violate this assumption</a:t>
            </a:r>
          </a:p>
          <a:p>
            <a:r>
              <a:rPr lang="en-GB" dirty="0"/>
              <a:t>To maximise the number of events, decrease trial durations, and improve clinical relevance of results, endpoints that consider multiple events of interest are commonly used to assess clinical benefit</a:t>
            </a:r>
          </a:p>
          <a:p>
            <a:r>
              <a:rPr lang="en-GB" dirty="0"/>
              <a:t>For example, progression-free survival (PFS), defined as time to the earliest of disease progression or death, includes information relating to overall survival</a:t>
            </a:r>
          </a:p>
          <a:p>
            <a:pPr lvl="1"/>
            <a:r>
              <a:rPr lang="en-GB" dirty="0"/>
              <a:t>PFS commonly used as a surrogate endpoint in oncology</a:t>
            </a:r>
          </a:p>
          <a:p>
            <a:pPr lvl="1"/>
            <a:r>
              <a:rPr lang="en-GB" dirty="0"/>
              <a:t>Many other endpoints across different diseases will suffer the same limitation</a:t>
            </a:r>
          </a:p>
          <a:p>
            <a:r>
              <a:rPr lang="en-GB" dirty="0"/>
              <a:t>Important to understand the impact of this violation on the interpretation of surrogacy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7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7771" y="457551"/>
            <a:ext cx="10515600" cy="13255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Investigation: Set-up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728" y="4522768"/>
            <a:ext cx="4697668" cy="222668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6498" y="1133498"/>
            <a:ext cx="11392149" cy="492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1" fontAlgn="base" hangingPunct="1">
              <a:spcBef>
                <a:spcPct val="75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3588" indent="-287338" algn="l" rtl="0" eaLnBrk="1" fontAlgn="base" hangingPunct="1">
              <a:spcBef>
                <a:spcPct val="3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4142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719263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195513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448719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6pPr>
            <a:lvl7pPr marL="2870761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7pPr>
            <a:lvl8pPr marL="3292802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8pPr>
            <a:lvl9pPr marL="3714843" indent="-26377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chemeClr val="tx1"/>
                </a:solidFill>
                <a:latin typeface="+mn-lt"/>
              </a:defRPr>
            </a:lvl9pPr>
          </a:lstStyle>
          <a:p>
            <a:pPr marL="455612" indent="-457200">
              <a:buFont typeface="+mj-lt"/>
              <a:buAutoNum type="arabicPeriod"/>
            </a:pPr>
            <a:r>
              <a:rPr lang="en-GB" sz="1700" kern="0" dirty="0"/>
              <a:t>When using a surrogate that includes the event of interest for the true endpoint</a:t>
            </a:r>
          </a:p>
          <a:p>
            <a:pPr lvl="1">
              <a:spcBef>
                <a:spcPts val="0"/>
              </a:spcBef>
            </a:pPr>
            <a:r>
              <a:rPr lang="en-GB" sz="1700" kern="0" dirty="0"/>
              <a:t>TTP: time from randomisation to disease progression; censored at death</a:t>
            </a:r>
          </a:p>
          <a:p>
            <a:pPr lvl="1">
              <a:spcBef>
                <a:spcPts val="0"/>
              </a:spcBef>
            </a:pPr>
            <a:r>
              <a:rPr lang="en-GB" sz="1700" kern="0" dirty="0"/>
              <a:t>PFS: time from randomisation to disease progression or death; event at death</a:t>
            </a:r>
          </a:p>
          <a:p>
            <a:pPr lvl="1">
              <a:spcBef>
                <a:spcPts val="0"/>
              </a:spcBef>
            </a:pPr>
            <a:r>
              <a:rPr lang="en-GB" sz="1700" kern="0" dirty="0"/>
              <a:t>Overall Survival (OS): time from randomisation to death; true endpoint of interest</a:t>
            </a:r>
          </a:p>
          <a:p>
            <a:pPr marL="455612" indent="-457200">
              <a:buFont typeface="+mj-lt"/>
              <a:buAutoNum type="arabicPeriod"/>
            </a:pPr>
            <a:r>
              <a:rPr lang="en-GB" sz="1700" kern="0" dirty="0"/>
              <a:t>When there are a very small number of trials with very few patients</a:t>
            </a:r>
          </a:p>
          <a:p>
            <a:pPr lvl="1"/>
            <a:r>
              <a:rPr lang="en-GB" sz="1700" kern="0" dirty="0"/>
              <a:t>4-6 trials independently generated, each containing 80-120 patients</a:t>
            </a:r>
          </a:p>
          <a:p>
            <a:pPr marL="455612" indent="-457200">
              <a:buFont typeface="+mj-lt"/>
              <a:buAutoNum type="arabicPeriod"/>
            </a:pPr>
            <a:r>
              <a:rPr lang="en-GB" sz="1700" kern="0" dirty="0"/>
              <a:t>Under ideal conditions and under model misspecification</a:t>
            </a:r>
          </a:p>
          <a:p>
            <a:pPr lvl="1">
              <a:spcBef>
                <a:spcPts val="0"/>
              </a:spcBef>
            </a:pPr>
            <a:r>
              <a:rPr lang="en-GB" sz="1700" kern="0" dirty="0"/>
              <a:t>Use of a copula function can control the strength and shape of dependency between endpoints, but may lead to overly precise estimation of model parameters </a:t>
            </a:r>
          </a:p>
          <a:p>
            <a:pPr lvl="1">
              <a:spcBef>
                <a:spcPts val="0"/>
              </a:spcBef>
            </a:pPr>
            <a:r>
              <a:rPr lang="en-GB" sz="1700" kern="0" dirty="0"/>
              <a:t>Two different copula functions used, to evaluate the sensitivity of the estimation to different dependency structures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32AB4-61FB-4062-9E20-33DD6EC647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SLIDEFORMATR" val="RXPStandard Screen"/>
  <p:tag name="VARDIVISION" val="RXPDivCorp"/>
  <p:tag name="VARPALETTE" val="RXPpalette_standard_value"/>
  <p:tag name="VARBACKGROUND" val="RXPbackground_dark_value"/>
  <p:tag name="VARPPTPAPER" val="RXPRXP"/>
  <p:tag name="VARPPTGRIDMODE" val="RXPRocheGrid"/>
  <p:tag name="VARPPTTYPE" val="RXPpotRXPP"/>
  <p:tag name="VARPOTVERSION" val="RXP8.8"/>
  <p:tag name="VARPPTLANGSEL" val="RXPEnglish"/>
  <p:tag name="VARPPTCOMPATIBLE4" val="RXPFALSE"/>
  <p:tag name="VARPPTCOMPATIBLE7" val="RXPFALSE"/>
  <p:tag name="VARPPTCOMPATIBLERD03" val="RXPTRUE"/>
  <p:tag name="VARCOLOR" val="RXPcolor_white_colored"/>
  <p:tag name="VAREMBEDFONTSENABLED" val="RXPFALSE"/>
  <p:tag name="VARTOC" val="RXP"/>
  <p:tag name="VARFOOTERAPPLYTOALLPRESSED" val="RXPFALSE"/>
  <p:tag name="VARTITLE" val="RXP"/>
  <p:tag name="VARUNIT" val="RXPRoche"/>
  <p:tag name="VARPPTSETUPPERFORMED" val="RXPTRUE"/>
  <p:tag name="VARPPTSLIDEFORMAT" val="RXPWide Screen (16:9)"/>
  <p:tag name="VARPPTLANG" val="RXPEnglish"/>
  <p:tag name="VARGRIDMODE" val="RXPgrid_none_value"/>
  <p:tag name="VARSAVEMESSAGETIMESTAMP" val="RXP18/09/20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TITLESLIDEMODE" val="RXP1"/>
</p:tagLst>
</file>

<file path=ppt/theme/theme1.xml><?xml version="1.0" encoding="utf-8"?>
<a:theme xmlns:a="http://schemas.openxmlformats.org/drawingml/2006/main" name="Roche">
  <a:themeElements>
    <a:clrScheme name="Roche 2">
      <a:dk1>
        <a:srgbClr val="000000"/>
      </a:dk1>
      <a:lt1>
        <a:srgbClr val="FFFFFF"/>
      </a:lt1>
      <a:dk2>
        <a:srgbClr val="969696"/>
      </a:dk2>
      <a:lt2>
        <a:srgbClr val="FF7F00"/>
      </a:lt2>
      <a:accent1>
        <a:srgbClr val="FF7F00"/>
      </a:accent1>
      <a:accent2>
        <a:srgbClr val="800080"/>
      </a:accent2>
      <a:accent3>
        <a:srgbClr val="FFCC00"/>
      </a:accent3>
      <a:accent4>
        <a:srgbClr val="9933FF"/>
      </a:accent4>
      <a:accent5>
        <a:srgbClr val="009900"/>
      </a:accent5>
      <a:accent6>
        <a:srgbClr val="0082DA"/>
      </a:accent6>
      <a:hlink>
        <a:srgbClr val="9933FF"/>
      </a:hlink>
      <a:folHlink>
        <a:srgbClr val="FF3300"/>
      </a:folHlink>
    </a:clrScheme>
    <a:fontScheme name="Roche">
      <a:majorFont>
        <a:latin typeface="Imago"/>
        <a:ea typeface=""/>
        <a:cs typeface=""/>
      </a:majorFont>
      <a:minorFont>
        <a:latin typeface="Imag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ag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ago" pitchFamily="2" charset="0"/>
          </a:defRPr>
        </a:defPPr>
      </a:lstStyle>
      <a:style>
        <a:lnRef idx="1">
          <a:schemeClr val="tx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oche 1">
        <a:dk1>
          <a:srgbClr val="FF7F00"/>
        </a:dk1>
        <a:lt1>
          <a:srgbClr val="FFFFFF"/>
        </a:lt1>
        <a:dk2>
          <a:srgbClr val="0028A0"/>
        </a:dk2>
        <a:lt2>
          <a:srgbClr val="969696"/>
        </a:lt2>
        <a:accent1>
          <a:srgbClr val="FF7F00"/>
        </a:accent1>
        <a:accent2>
          <a:srgbClr val="800080"/>
        </a:accent2>
        <a:accent3>
          <a:srgbClr val="FFCC00"/>
        </a:accent3>
        <a:accent4>
          <a:srgbClr val="9933FF"/>
        </a:accent4>
        <a:accent5>
          <a:srgbClr val="009900"/>
        </a:accent5>
        <a:accent6>
          <a:srgbClr val="0082DA"/>
        </a:accent6>
        <a:hlink>
          <a:srgbClr val="9933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che 2">
        <a:dk1>
          <a:srgbClr val="000000"/>
        </a:dk1>
        <a:lt1>
          <a:srgbClr val="FFFFFF"/>
        </a:lt1>
        <a:dk2>
          <a:srgbClr val="969696"/>
        </a:dk2>
        <a:lt2>
          <a:srgbClr val="FF7F00"/>
        </a:lt2>
        <a:accent1>
          <a:srgbClr val="FF7F00"/>
        </a:accent1>
        <a:accent2>
          <a:srgbClr val="800080"/>
        </a:accent2>
        <a:accent3>
          <a:srgbClr val="FFCC00"/>
        </a:accent3>
        <a:accent4>
          <a:srgbClr val="9933FF"/>
        </a:accent4>
        <a:accent5>
          <a:srgbClr val="009900"/>
        </a:accent5>
        <a:accent6>
          <a:srgbClr val="0082DA"/>
        </a:accent6>
        <a:hlink>
          <a:srgbClr val="9933FF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che 3">
        <a:dk1>
          <a:srgbClr val="000000"/>
        </a:dk1>
        <a:lt1>
          <a:srgbClr val="FFFFFF"/>
        </a:lt1>
        <a:dk2>
          <a:srgbClr val="959595"/>
        </a:dk2>
        <a:lt2>
          <a:srgbClr val="676767"/>
        </a:lt2>
        <a:accent1>
          <a:srgbClr val="B2B2B2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454545"/>
        </a:accent6>
        <a:hlink>
          <a:srgbClr val="EAEAEA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che 2">
    <a:dk1>
      <a:srgbClr val="000000"/>
    </a:dk1>
    <a:lt1>
      <a:srgbClr val="FFFFFF"/>
    </a:lt1>
    <a:dk2>
      <a:srgbClr val="969696"/>
    </a:dk2>
    <a:lt2>
      <a:srgbClr val="FF7F00"/>
    </a:lt2>
    <a:accent1>
      <a:srgbClr val="FF7F00"/>
    </a:accent1>
    <a:accent2>
      <a:srgbClr val="800080"/>
    </a:accent2>
    <a:accent3>
      <a:srgbClr val="FFCC00"/>
    </a:accent3>
    <a:accent4>
      <a:srgbClr val="9933FF"/>
    </a:accent4>
    <a:accent5>
      <a:srgbClr val="009900"/>
    </a:accent5>
    <a:accent6>
      <a:srgbClr val="0082DA"/>
    </a:accent6>
    <a:hlink>
      <a:srgbClr val="9933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Roche</Template>
  <TotalTime>0</TotalTime>
  <Pages>16</Pages>
  <Words>1653</Words>
  <Application>Microsoft Office PowerPoint</Application>
  <PresentationFormat>Widescreen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</vt:lpstr>
      <vt:lpstr>Cambria Math</vt:lpstr>
      <vt:lpstr>Imago</vt:lpstr>
      <vt:lpstr>Minion</vt:lpstr>
      <vt:lpstr>Roche</vt:lpstr>
      <vt:lpstr>An investigation into the two-stage meta-analytic copula modelling approach for evaluating time-to-event surrogate endpoints which comprise of one or more events of interest</vt:lpstr>
      <vt:lpstr>Agenda</vt:lpstr>
      <vt:lpstr>Context: Surrogate Endpoints</vt:lpstr>
      <vt:lpstr>Context: Recent FDA Actions</vt:lpstr>
      <vt:lpstr>Context: Why Meta-Analysis?</vt:lpstr>
      <vt:lpstr>Context: Proposed Methodology</vt:lpstr>
      <vt:lpstr>Motivation #1: Small number of trials</vt:lpstr>
      <vt:lpstr>Motivation #2: Endpoint Symmetry</vt:lpstr>
      <vt:lpstr>Investigation: Set-up</vt:lpstr>
      <vt:lpstr>Investigation: Results (Individual-Level Surrogacy)</vt:lpstr>
      <vt:lpstr>Investigation: Results (Trial-Level Surrogacy)</vt:lpstr>
      <vt:lpstr>Conclusions</vt:lpstr>
      <vt:lpstr>Remaining Questions</vt:lpstr>
      <vt:lpstr>BACK-Up</vt:lpstr>
      <vt:lpstr>Copula Model</vt:lpstr>
      <vt:lpstr>PowerPoint Presentation</vt:lpstr>
    </vt:vector>
  </TitlesOfParts>
  <Company>F. Hoffmann-La Roche,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two-stage meta-analytic copula modelling approach for evaluating time-to-event surrogate endpoints which comprise of one or more events of interest</dc:title>
  <dc:subject/>
  <dc:creator>Dimier, Natalie {Biostats}</dc:creator>
  <cp:keywords/>
  <dc:description/>
  <cp:lastModifiedBy>Buczek, Kamila</cp:lastModifiedBy>
  <cp:revision>92</cp:revision>
  <cp:lastPrinted>1998-09-09T08:32:30Z</cp:lastPrinted>
  <dcterms:created xsi:type="dcterms:W3CDTF">2018-08-24T12:42:34Z</dcterms:created>
  <dcterms:modified xsi:type="dcterms:W3CDTF">2019-09-11T15:51:06Z</dcterms:modified>
</cp:coreProperties>
</file>