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0"/>
  </p:notesMasterIdLst>
  <p:sldIdLst>
    <p:sldId id="261" r:id="rId5"/>
    <p:sldId id="264" r:id="rId6"/>
    <p:sldId id="265" r:id="rId7"/>
    <p:sldId id="262" r:id="rId8"/>
    <p:sldId id="263" r:id="rId9"/>
    <p:sldId id="271" r:id="rId10"/>
    <p:sldId id="268"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521415D9-36F7-43E2-AB2F-B90AF26B5E84}">
      <p14:sectionLst xmlns:p14="http://schemas.microsoft.com/office/powerpoint/2010/main">
        <p14:section name="Default Section" id="{4B0B7BB5-EEBC-4458-86A1-888C31F795FE}">
          <p14:sldIdLst>
            <p14:sldId id="261"/>
            <p14:sldId id="264"/>
            <p14:sldId id="265"/>
            <p14:sldId id="262"/>
            <p14:sldId id="263"/>
            <p14:sldId id="271"/>
            <p14:sldId id="268"/>
            <p14:sldId id="272"/>
            <p14:sldId id="273"/>
            <p14:sldId id="274"/>
            <p14:sldId id="275"/>
            <p14:sldId id="276"/>
            <p14:sldId id="277"/>
            <p14:sldId id="278"/>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varScale="1">
        <p:scale>
          <a:sx n="108" d="100"/>
          <a:sy n="108" d="100"/>
        </p:scale>
        <p:origin x="730"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5/8/2019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cerresearchuk.org/sites/default/files/achieving_world-class_cancer_outcomes_-_a_strategy_for_england_2015-2020.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NCRAS is part of PHE which </a:t>
            </a:r>
            <a:r>
              <a:rPr lang="en-GB" sz="1200" b="0" i="0" u="none" strike="noStrike" kern="1200" baseline="0" dirty="0">
                <a:solidFill>
                  <a:schemeClr val="tx1"/>
                </a:solidFill>
                <a:latin typeface="+mn-lt"/>
                <a:ea typeface="ヒラギノ角ゴ Pro W3" pitchFamily="84" charset="-128"/>
                <a:cs typeface="ヒラギノ角ゴ Pro W3" pitchFamily="84" charset="-128"/>
              </a:rPr>
              <a:t>provides intelligence to drive improvement in standards of cancer care and clinical outcomes.  It is within</a:t>
            </a:r>
            <a:r>
              <a:rPr lang="en-GB" dirty="0"/>
              <a:t> Health Improvement Directorate that </a:t>
            </a:r>
            <a:r>
              <a:rPr lang="en-GB" sz="1200" b="0" i="0" u="none" strike="noStrike" kern="1200" baseline="0" dirty="0">
                <a:solidFill>
                  <a:schemeClr val="tx1"/>
                </a:solidFill>
                <a:latin typeface="+mn-lt"/>
                <a:ea typeface="ヒラギノ角ゴ Pro W3" pitchFamily="84" charset="-128"/>
                <a:cs typeface="ヒラギノ角ゴ Pro W3" pitchFamily="84" charset="-128"/>
              </a:rPr>
              <a:t>brings together organisations with specialist expertise and many years’ experience in the collection and analysis of public health data, management of public health knowledge and provision of policy advice.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614869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is an estimate of the probability of surviving </a:t>
            </a:r>
            <a:r>
              <a:rPr lang="en-GB" i="1" dirty="0"/>
              <a:t>all causes</a:t>
            </a:r>
            <a:r>
              <a:rPr lang="en-GB" dirty="0"/>
              <a:t> of death.</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257069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Policy-based statistic (sounds negative?)</a:t>
            </a:r>
          </a:p>
          <a:p>
            <a:r>
              <a:rPr lang="en-GB" dirty="0"/>
              <a:t>This is the probability of surviving cancer in the absence of other causes of death. It is a measure that is not influenced by changes in mortality from other causes and, therefore, provides a useful measure for tracking survival across time, and comparisons between racial/ethnic groups or between registries.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Using cause-specific mortality requires that reliably coded information on cause of death is available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410651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Policy-based statistic (sounds negative?)</a:t>
            </a:r>
          </a:p>
          <a:p>
            <a:r>
              <a:rPr lang="en-GB" dirty="0"/>
              <a:t>This is the probability of surviving cancer in the absence of other causes of death. It is a measure that is not influenced by changes in mortality from other causes and, therefore, provides a useful measure for tracking survival across time, and comparisons between racial/ethnic groups or between registries.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Using cause-specific mortality requires that reliably coded information on cause of death is available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276461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Policy-based statistic (sounds negative?)</a:t>
            </a:r>
          </a:p>
          <a:p>
            <a:r>
              <a:rPr lang="en-GB" dirty="0"/>
              <a:t>This is the probability of surviving cancer in the absence of other causes of death. It is a measure that is not influenced by changes in mortality from other causes and, therefore, provides a useful measure for tracking survival across time, and comparisons between racial/ethnic groups or between registries.</a:t>
            </a:r>
          </a:p>
          <a:p>
            <a:endParaRPr lang="en-GB" dirty="0"/>
          </a:p>
          <a:p>
            <a:r>
              <a:rPr lang="en-GB" sz="1200" b="0" i="0" u="none" strike="noStrike" kern="1200" baseline="0" dirty="0">
                <a:solidFill>
                  <a:schemeClr val="tx1"/>
                </a:solidFill>
                <a:latin typeface="+mn-lt"/>
                <a:ea typeface="ヒラギノ角ゴ Pro W3" pitchFamily="84" charset="-128"/>
                <a:cs typeface="ヒラギノ角ゴ Pro W3" pitchFamily="84" charset="-128"/>
              </a:rPr>
              <a:t>Using cause-specific mortality requires that reliably coded information on cause of death is available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211230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fuzzy explanation of the team.</a:t>
            </a:r>
          </a:p>
          <a:p>
            <a:endParaRPr lang="en-GB" sz="1200" kern="1200" dirty="0">
              <a:solidFill>
                <a:schemeClr val="tx1"/>
              </a:solidFill>
              <a:effectLst/>
              <a:latin typeface="+mn-lt"/>
              <a:ea typeface="ヒラギノ角ゴ Pro W3" pitchFamily="84" charset="-128"/>
            </a:endParaRPr>
          </a:p>
          <a:p>
            <a:r>
              <a:rPr lang="en-GB" sz="1200" kern="1200" dirty="0">
                <a:solidFill>
                  <a:schemeClr val="tx1"/>
                </a:solidFill>
                <a:effectLst/>
                <a:latin typeface="+mn-lt"/>
                <a:ea typeface="ヒラギノ角ゴ Pro W3" pitchFamily="84" charset="-128"/>
              </a:rPr>
              <a:t>PHE team did, and both did</a:t>
            </a:r>
          </a:p>
          <a:p>
            <a:r>
              <a:rPr lang="en-GB" sz="1200" kern="1200" dirty="0">
                <a:solidFill>
                  <a:schemeClr val="tx1"/>
                </a:solidFill>
                <a:effectLst/>
                <a:latin typeface="+mn-lt"/>
                <a:ea typeface="ヒラギノ角ゴ Pro W3" pitchFamily="84" charset="-128"/>
              </a:rPr>
              <a:t>QA: dual run, QA framework which includes internal comparison and external to other published results and previous years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220787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Perhaps explain some slides, this one  24 by just saying what you did in general terms. e.g. 'we age-standardised because…..' then leave the detail on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 Age-standardisation: </a:t>
            </a:r>
            <a:r>
              <a:rPr lang="en-GB" dirty="0"/>
              <a:t>technique used to allow populations to be compared when the age profiles of the populations are quite different</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the previous publications, the weights were based on the England and Wales cancer incidence during 1986-1990, but these were not publicly available and did not allow consistent comparison with other countries.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Methodologically recommended (e.g. many types of cancer, like lung cancer, are more commonly diagnosed as age increases; but others, like Hodgkin’s lymphoma, are more commonly found in younger people).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269730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where previously only the AIC was used.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396078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5 year survival :  1990 - 83.9 and 2016 - 93.5</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3323662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axis does not start at 0.   Improvement from 61.2 to 72.3.</a:t>
            </a:r>
          </a:p>
          <a:p>
            <a:r>
              <a:rPr lang="en-GB" dirty="0"/>
              <a:t>Explain what colour means!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70813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Static estimates : is a really important, subtle point that by cutting some of the other slides you should be able to get across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74733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does not tell you if patient died from cancer, how many patients died from cancer, the proportion of cancer patients who did.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LEB:  </a:t>
            </a:r>
            <a:r>
              <a:rPr lang="en-GB" sz="1200" kern="1200" dirty="0">
                <a:solidFill>
                  <a:schemeClr val="tx1"/>
                </a:solidFill>
                <a:effectLst/>
                <a:latin typeface="+mn-lt"/>
                <a:ea typeface="ヒラギノ角ゴ Pro W3" pitchFamily="84" charset="-128"/>
                <a:cs typeface="ヒラギノ角ゴ Pro W3" pitchFamily="84" charset="-128"/>
              </a:rPr>
              <a:t>avoid reading the slides if possible – doesn’t tell you proportion… this will be a surprise to people, explain this more maybe?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It is because……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289160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Used to plan cancer prevention services and cancer treatment: </a:t>
            </a:r>
            <a:r>
              <a:rPr lang="en-GB" sz="1200" dirty="0"/>
              <a:t>: how good the system is in disease detection and whether people have rapid access to effective treatment.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119810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lancet article published in Jan 2018.</a:t>
            </a:r>
          </a:p>
          <a:p>
            <a:r>
              <a:rPr lang="en-GB" dirty="0"/>
              <a:t>Independent Cancer Task Force set out </a:t>
            </a:r>
            <a:r>
              <a:rPr lang="en-GB" dirty="0">
                <a:hlinkClick r:id="rId3"/>
              </a:rPr>
              <a:t>six strategic priorities</a:t>
            </a:r>
            <a:r>
              <a:rPr lang="en-GB" dirty="0"/>
              <a:t> to help improve cancer survival in England. The </a:t>
            </a:r>
            <a:r>
              <a:rPr lang="en-GB" sz="1200" kern="1200" dirty="0">
                <a:solidFill>
                  <a:schemeClr val="tx1"/>
                </a:solidFill>
                <a:effectLst/>
                <a:latin typeface="+mn-lt"/>
                <a:ea typeface="ヒラギノ角ゴ Pro W3" pitchFamily="84" charset="-128"/>
                <a:cs typeface="ヒラギノ角ゴ Pro W3" pitchFamily="84" charset="-128"/>
              </a:rPr>
              <a:t>implementation of these recommendations is being monitored by government bodies and these statistics form an important measure. </a:t>
            </a:r>
            <a:r>
              <a:rPr lang="en-GB" sz="1200" kern="1200" dirty="0">
                <a:solidFill>
                  <a:schemeClr val="tx1"/>
                </a:solidFill>
                <a:effectLst/>
                <a:latin typeface="+mn-lt"/>
                <a:ea typeface="ヒラギノ角ゴ Pro W3" pitchFamily="84" charset="-128"/>
              </a:rPr>
              <a:t>CCGs – clinical commissioning groups formed in 2013 and replace the PCTs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209567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National Archives: Longitudinal Study in 2000  and Survival trends in 2001… </a:t>
            </a:r>
          </a:p>
          <a:p>
            <a:r>
              <a:rPr lang="en-GB" sz="1200" kern="1200" dirty="0">
                <a:solidFill>
                  <a:schemeClr val="tx1"/>
                </a:solidFill>
                <a:effectLst/>
                <a:latin typeface="+mn-lt"/>
                <a:ea typeface="ヒラギノ角ゴ Pro W3" pitchFamily="84" charset="-128"/>
                <a:cs typeface="ヒラギノ角ゴ Pro W3" pitchFamily="84" charset="-128"/>
              </a:rPr>
              <a:t>- not clear that partners have changed over that time – now addressed</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405988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PHE was formed in 2013  and all cancer registries were merged  (also using a national re</a:t>
            </a:r>
            <a:r>
              <a:rPr lang="en-GB" sz="1200" b="0" i="0" u="none" strike="noStrike" kern="1200" baseline="0" dirty="0">
                <a:solidFill>
                  <a:schemeClr val="tx1"/>
                </a:solidFill>
                <a:latin typeface="+mn-lt"/>
                <a:ea typeface="ヒラギノ角ゴ Pro W3" pitchFamily="84" charset="-128"/>
                <a:cs typeface="ヒラギノ角ゴ Pro W3" pitchFamily="84" charset="-128"/>
              </a:rPr>
              <a:t>gistration system in 2012)</a:t>
            </a:r>
          </a:p>
          <a:p>
            <a:r>
              <a:rPr lang="en-GB" sz="1200" kern="1200" dirty="0">
                <a:solidFill>
                  <a:schemeClr val="tx1"/>
                </a:solidFill>
                <a:effectLst/>
                <a:latin typeface="+mn-lt"/>
                <a:ea typeface="ヒラギノ角ゴ Pro W3" pitchFamily="84" charset="-128"/>
                <a:cs typeface="ヒラギノ角ゴ Pro W3" pitchFamily="84" charset="-128"/>
              </a:rPr>
              <a:t> Graphics look a bit blobby/messy with different colours and backgrounds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8433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Timeline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What is index of cancer survival:  </a:t>
            </a:r>
            <a:r>
              <a:rPr lang="en-GB" sz="1200" kern="1200" dirty="0">
                <a:solidFill>
                  <a:schemeClr val="tx1"/>
                </a:solidFill>
                <a:effectLst/>
                <a:latin typeface="+mn-lt"/>
                <a:ea typeface="ヒラギノ角ゴ Pro W3" pitchFamily="84" charset="-128"/>
                <a:cs typeface="ヒラギノ角ゴ Pro W3" pitchFamily="84" charset="-128"/>
              </a:rPr>
              <a:t>single number that summarises the overall pattern of cancer survival</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374624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ONS could archive theirs making financial savings;  </a:t>
            </a:r>
          </a:p>
          <a:p>
            <a:r>
              <a:rPr lang="en-GB" dirty="0"/>
              <a:t>QMI – Quality and methodology Information</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164951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referring to Kwok with </a:t>
            </a:r>
            <a:r>
              <a:rPr lang="en-GB" dirty="0" err="1"/>
              <a:t>UoLeicester</a:t>
            </a:r>
            <a:r>
              <a:rPr lang="en-GB" dirty="0"/>
              <a:t> &amp; Marta Blangiardo (hierarchical Bayesian for alternative CCG methodology) </a:t>
            </a:r>
          </a:p>
          <a:p>
            <a:r>
              <a:rPr lang="en-GB" dirty="0"/>
              <a:t>and ONS with </a:t>
            </a:r>
            <a:r>
              <a:rPr lang="en-GB" dirty="0" err="1"/>
              <a:t>UoLeicester</a:t>
            </a:r>
            <a:r>
              <a:rPr lang="en-GB" dirty="0"/>
              <a:t> &amp; LSHTM on lifetables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1675902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404491"/>
            <a:ext cx="9144000" cy="373900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296144"/>
            <a:ext cx="9144000" cy="108347"/>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395536" y="1674186"/>
            <a:ext cx="8424936" cy="1293377"/>
          </a:xfrm>
          <a:ln>
            <a:noFill/>
          </a:ln>
        </p:spPr>
        <p:txBody>
          <a:bodyPr anchor="t">
            <a:noAutofit/>
          </a:bodyPr>
          <a:lstStyle>
            <a:lvl1pPr algn="l">
              <a:defRPr sz="4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95536" y="4320478"/>
            <a:ext cx="8424936" cy="26749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483768" cy="12251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411510"/>
            <a:ext cx="8028000" cy="486054"/>
          </a:xfrm>
        </p:spPr>
        <p:txBody>
          <a:bodyPr anchor="t" anchorCtr="0">
            <a:noAutofit/>
          </a:bodyPr>
          <a:lstStyle>
            <a:lvl1pPr>
              <a:defRPr sz="32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059583"/>
            <a:ext cx="8028000" cy="355475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4731544"/>
            <a:ext cx="9144000" cy="411956"/>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dirty="0"/>
              <a:t>Cancer survival in England - John Broggio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4" y="205979"/>
            <a:ext cx="8029575" cy="85725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4" y="1200151"/>
            <a:ext cx="8029575" cy="33944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4731544"/>
            <a:ext cx="9144000" cy="411956"/>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4" y="4731544"/>
            <a:ext cx="8064375" cy="411956"/>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t>Cancer survival in England - John Broggio</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3200" kern="1200" spc="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gital.nhs.uk/data-and-information/publications/clinical-indicators/nhs-outcomes-framework/curr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ancersurvivalinengla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b="1" dirty="0"/>
              <a:t>Cancer Survival in England: </a:t>
            </a:r>
            <a:br>
              <a:rPr lang="en-GB" sz="2800" b="1" dirty="0"/>
            </a:br>
            <a:r>
              <a:rPr lang="en-GB" sz="2800" b="1" dirty="0"/>
              <a:t>a collaboration between PHE and ONS</a:t>
            </a:r>
            <a:endParaRPr lang="en-GB" sz="2800" dirty="0"/>
          </a:p>
        </p:txBody>
      </p:sp>
      <p:sp>
        <p:nvSpPr>
          <p:cNvPr id="3" name="Subtitle 2"/>
          <p:cNvSpPr>
            <a:spLocks noGrp="1"/>
          </p:cNvSpPr>
          <p:nvPr>
            <p:ph type="subTitle" idx="1"/>
          </p:nvPr>
        </p:nvSpPr>
        <p:spPr>
          <a:xfrm>
            <a:off x="558000" y="4461960"/>
            <a:ext cx="7633648" cy="307758"/>
          </a:xfrm>
        </p:spPr>
        <p:txBody>
          <a:bodyPr>
            <a:normAutofit/>
          </a:bodyPr>
          <a:lstStyle/>
          <a:p>
            <a:r>
              <a:rPr lang="en-GB" dirty="0"/>
              <a:t>John Broggio, Cancer Analytical Lead</a:t>
            </a:r>
          </a:p>
        </p:txBody>
      </p:sp>
      <p:pic>
        <p:nvPicPr>
          <p:cNvPr id="4" name="Picture 3">
            <a:extLst>
              <a:ext uri="{FF2B5EF4-FFF2-40B4-BE49-F238E27FC236}">
                <a16:creationId xmlns:a16="http://schemas.microsoft.com/office/drawing/2014/main" id="{8411887C-0E48-4936-AC30-18814477358D}"/>
              </a:ext>
            </a:extLst>
          </p:cNvPr>
          <p:cNvPicPr>
            <a:picLocks noChangeAspect="1"/>
          </p:cNvPicPr>
          <p:nvPr/>
        </p:nvPicPr>
        <p:blipFill>
          <a:blip r:embed="rId3"/>
          <a:stretch>
            <a:fillRect/>
          </a:stretch>
        </p:blipFill>
        <p:spPr>
          <a:xfrm>
            <a:off x="7020272" y="688863"/>
            <a:ext cx="2095500" cy="476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09BC-1039-4041-948B-FB99FB567A32}"/>
              </a:ext>
            </a:extLst>
          </p:cNvPr>
          <p:cNvSpPr>
            <a:spLocks noGrp="1"/>
          </p:cNvSpPr>
          <p:nvPr>
            <p:ph type="title"/>
          </p:nvPr>
        </p:nvSpPr>
        <p:spPr/>
        <p:txBody>
          <a:bodyPr/>
          <a:lstStyle/>
          <a:p>
            <a:r>
              <a:rPr lang="en-GB" dirty="0"/>
              <a:t>PHE and ONS collaboration</a:t>
            </a:r>
          </a:p>
        </p:txBody>
      </p:sp>
      <p:sp>
        <p:nvSpPr>
          <p:cNvPr id="3" name="Content Placeholder 2">
            <a:extLst>
              <a:ext uri="{FF2B5EF4-FFF2-40B4-BE49-F238E27FC236}">
                <a16:creationId xmlns:a16="http://schemas.microsoft.com/office/drawing/2014/main" id="{B0D92C1C-8ED5-425A-8B85-BD68AF582061}"/>
              </a:ext>
            </a:extLst>
          </p:cNvPr>
          <p:cNvSpPr>
            <a:spLocks noGrp="1"/>
          </p:cNvSpPr>
          <p:nvPr>
            <p:ph idx="1"/>
          </p:nvPr>
        </p:nvSpPr>
        <p:spPr/>
        <p:txBody>
          <a:bodyPr/>
          <a:lstStyle/>
          <a:p>
            <a:r>
              <a:rPr lang="en-GB" b="1" dirty="0">
                <a:solidFill>
                  <a:srgbClr val="0070C0"/>
                </a:solidFill>
              </a:rPr>
              <a:t>Benefits</a:t>
            </a:r>
          </a:p>
          <a:p>
            <a:endParaRPr lang="en-GB" dirty="0"/>
          </a:p>
          <a:p>
            <a:pPr marL="285750" indent="-285750">
              <a:buFont typeface="Arial" panose="020B0604020202020204" pitchFamily="34" charset="0"/>
              <a:buChar char="•"/>
            </a:pPr>
            <a:r>
              <a:rPr lang="en-GB" dirty="0"/>
              <a:t>Data </a:t>
            </a:r>
            <a:r>
              <a:rPr lang="en-GB" dirty="0">
                <a:solidFill>
                  <a:srgbClr val="0070C0"/>
                </a:solidFill>
              </a:rPr>
              <a:t>quality assured </a:t>
            </a:r>
            <a:r>
              <a:rPr lang="en-GB" dirty="0"/>
              <a:t>and stored by NCRAS</a:t>
            </a:r>
          </a:p>
          <a:p>
            <a:pPr marL="285750" indent="-285750">
              <a:buFont typeface="Arial" panose="020B0604020202020204" pitchFamily="34" charset="0"/>
              <a:buChar char="•"/>
            </a:pPr>
            <a:r>
              <a:rPr lang="en-GB" dirty="0"/>
              <a:t>Reduced work </a:t>
            </a:r>
            <a:r>
              <a:rPr lang="en-GB" dirty="0">
                <a:solidFill>
                  <a:srgbClr val="0070C0"/>
                </a:solidFill>
              </a:rPr>
              <a:t>duplication </a:t>
            </a:r>
          </a:p>
          <a:p>
            <a:pPr marL="285750" indent="-285750">
              <a:buFont typeface="Arial" panose="020B0604020202020204" pitchFamily="34" charset="0"/>
              <a:buChar char="•"/>
            </a:pPr>
            <a:r>
              <a:rPr lang="en-GB" dirty="0"/>
              <a:t>Reduced cross-government </a:t>
            </a:r>
            <a:r>
              <a:rPr lang="en-GB" dirty="0">
                <a:solidFill>
                  <a:srgbClr val="0070C0"/>
                </a:solidFill>
              </a:rPr>
              <a:t>sensitive</a:t>
            </a:r>
            <a:r>
              <a:rPr lang="en-GB" dirty="0"/>
              <a:t> data transfer </a:t>
            </a:r>
          </a:p>
          <a:p>
            <a:pPr marL="285750" indent="-285750">
              <a:buFont typeface="Arial" panose="020B0604020202020204" pitchFamily="34" charset="0"/>
              <a:buChar char="•"/>
            </a:pPr>
            <a:r>
              <a:rPr lang="en-GB" dirty="0"/>
              <a:t>Increased </a:t>
            </a:r>
            <a:r>
              <a:rPr lang="en-GB" dirty="0">
                <a:solidFill>
                  <a:srgbClr val="0070C0"/>
                </a:solidFill>
              </a:rPr>
              <a:t>transparency</a:t>
            </a:r>
            <a:r>
              <a:rPr lang="en-GB" dirty="0"/>
              <a:t> of methods used</a:t>
            </a:r>
          </a:p>
          <a:p>
            <a:pPr marL="285750" indent="-285750">
              <a:buFont typeface="Arial" panose="020B0604020202020204" pitchFamily="34" charset="0"/>
              <a:buChar char="•"/>
            </a:pPr>
            <a:r>
              <a:rPr lang="en-GB" dirty="0"/>
              <a:t>Bulletins, QMIs and impact papers</a:t>
            </a:r>
            <a:r>
              <a:rPr lang="en-GB" dirty="0">
                <a:solidFill>
                  <a:srgbClr val="0070C0"/>
                </a:solidFill>
              </a:rPr>
              <a:t> revised </a:t>
            </a:r>
            <a:r>
              <a:rPr lang="en-GB" dirty="0"/>
              <a:t>by the partnership</a:t>
            </a:r>
          </a:p>
          <a:p>
            <a:pPr marL="285750" indent="-285750">
              <a:buFont typeface="Arial" panose="020B0604020202020204" pitchFamily="34" charset="0"/>
              <a:buChar char="•"/>
            </a:pPr>
            <a:r>
              <a:rPr lang="en-GB" dirty="0"/>
              <a:t>Improved </a:t>
            </a:r>
            <a:r>
              <a:rPr lang="en-GB" dirty="0">
                <a:solidFill>
                  <a:srgbClr val="0070C0"/>
                </a:solidFill>
              </a:rPr>
              <a:t>timeliness</a:t>
            </a:r>
            <a:r>
              <a:rPr lang="en-GB" dirty="0"/>
              <a:t> </a:t>
            </a:r>
            <a:r>
              <a:rPr lang="en-GB" dirty="0">
                <a:solidFill>
                  <a:schemeClr val="accent6">
                    <a:lumMod val="75000"/>
                  </a:schemeClr>
                </a:solidFill>
              </a:rPr>
              <a:t>(e.g. childhood published 8 months earlier)</a:t>
            </a:r>
          </a:p>
          <a:p>
            <a:pPr marL="285750" indent="-285750">
              <a:buFont typeface="Arial" panose="020B0604020202020204" pitchFamily="34" charset="0"/>
              <a:buChar char="•"/>
            </a:pPr>
            <a:r>
              <a:rPr lang="en-GB" dirty="0"/>
              <a:t>Work carried out </a:t>
            </a:r>
            <a:r>
              <a:rPr lang="en-GB" dirty="0">
                <a:solidFill>
                  <a:srgbClr val="0070C0"/>
                </a:solidFill>
              </a:rPr>
              <a:t>within</a:t>
            </a:r>
            <a:r>
              <a:rPr lang="en-GB" dirty="0"/>
              <a:t> the Civil Service</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a16="http://schemas.microsoft.com/office/drawing/2014/main" id="{0BC44E1E-F9EA-4A93-BCDC-BC262E9F8FF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a16="http://schemas.microsoft.com/office/drawing/2014/main" id="{7BEF7E88-7235-4D3E-9517-CA7245A9C5C8}"/>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43640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6972-9B79-4D0A-840E-AC343FA60A2B}"/>
              </a:ext>
            </a:extLst>
          </p:cNvPr>
          <p:cNvSpPr>
            <a:spLocks noGrp="1"/>
          </p:cNvSpPr>
          <p:nvPr>
            <p:ph type="title"/>
          </p:nvPr>
        </p:nvSpPr>
        <p:spPr/>
        <p:txBody>
          <a:bodyPr/>
          <a:lstStyle/>
          <a:p>
            <a:r>
              <a:rPr lang="en-GB" dirty="0"/>
              <a:t>PHE and ONS collaboration</a:t>
            </a:r>
          </a:p>
        </p:txBody>
      </p:sp>
      <p:sp>
        <p:nvSpPr>
          <p:cNvPr id="4" name="Slide Number Placeholder 3">
            <a:extLst>
              <a:ext uri="{FF2B5EF4-FFF2-40B4-BE49-F238E27FC236}">
                <a16:creationId xmlns:a16="http://schemas.microsoft.com/office/drawing/2014/main" id="{5B264B35-490D-4664-AABA-697EED9B975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a16="http://schemas.microsoft.com/office/drawing/2014/main" id="{76F96DC2-B52D-488D-8FA1-2CA46D9ABE3B}"/>
              </a:ext>
            </a:extLst>
          </p:cNvPr>
          <p:cNvSpPr>
            <a:spLocks noGrp="1"/>
          </p:cNvSpPr>
          <p:nvPr>
            <p:ph type="ftr" sz="quarter" idx="11"/>
          </p:nvPr>
        </p:nvSpPr>
        <p:spPr/>
        <p:txBody>
          <a:bodyPr/>
          <a:lstStyle/>
          <a:p>
            <a:pPr>
              <a:defRPr/>
            </a:pPr>
            <a:r>
              <a:rPr lang="en-GB" dirty="0"/>
              <a:t>Cancer survival in England - John Broggio</a:t>
            </a:r>
            <a:endParaRPr lang="en-US" dirty="0"/>
          </a:p>
        </p:txBody>
      </p:sp>
      <p:sp>
        <p:nvSpPr>
          <p:cNvPr id="6" name="Content Placeholder 11">
            <a:extLst>
              <a:ext uri="{FF2B5EF4-FFF2-40B4-BE49-F238E27FC236}">
                <a16:creationId xmlns:a16="http://schemas.microsoft.com/office/drawing/2014/main" id="{80738732-4F35-4BAC-A797-EE9882ADA40D}"/>
              </a:ext>
            </a:extLst>
          </p:cNvPr>
          <p:cNvSpPr txBox="1">
            <a:spLocks/>
          </p:cNvSpPr>
          <p:nvPr/>
        </p:nvSpPr>
        <p:spPr bwMode="auto">
          <a:xfrm>
            <a:off x="562702" y="897564"/>
            <a:ext cx="8257769" cy="446276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solidFill>
                  <a:srgbClr val="0070C0"/>
                </a:solidFill>
              </a:rPr>
              <a:t>Communication</a:t>
            </a:r>
            <a:r>
              <a:rPr lang="en-GB" sz="2000" dirty="0"/>
              <a:t> strategies adopted to facilitate the collaboration:</a:t>
            </a:r>
          </a:p>
          <a:p>
            <a:endParaRPr lang="en-GB" sz="2000" dirty="0"/>
          </a:p>
          <a:p>
            <a:endParaRPr lang="en-GB" sz="2000" dirty="0"/>
          </a:p>
          <a:p>
            <a:pPr>
              <a:buFont typeface="Arial" panose="020B0604020202020204" pitchFamily="34" charset="0"/>
              <a:buChar char="•"/>
            </a:pPr>
            <a:r>
              <a:rPr lang="en-GB" sz="2000" dirty="0"/>
              <a:t>Weekly </a:t>
            </a:r>
            <a:r>
              <a:rPr lang="en-GB" sz="2000" b="1" dirty="0"/>
              <a:t>calls</a:t>
            </a:r>
            <a:r>
              <a:rPr lang="en-GB" sz="2000" dirty="0"/>
              <a:t> supplemented by </a:t>
            </a:r>
            <a:r>
              <a:rPr lang="en-GB" sz="2000" b="1" dirty="0"/>
              <a:t>f2f</a:t>
            </a:r>
            <a:r>
              <a:rPr lang="en-GB" sz="2000" dirty="0"/>
              <a:t> meetings at key points</a:t>
            </a:r>
          </a:p>
          <a:p>
            <a:pPr>
              <a:buFont typeface="Arial" panose="020B0604020202020204" pitchFamily="34" charset="0"/>
              <a:buChar char="•"/>
            </a:pPr>
            <a:r>
              <a:rPr lang="en-GB" sz="2000" b="1" dirty="0"/>
              <a:t>Trello</a:t>
            </a:r>
            <a:r>
              <a:rPr lang="en-GB" sz="2000" dirty="0"/>
              <a:t> for working across organisations</a:t>
            </a:r>
          </a:p>
          <a:p>
            <a:pPr>
              <a:buFont typeface="Arial" panose="020B0604020202020204" pitchFamily="34" charset="0"/>
              <a:buChar char="•"/>
            </a:pPr>
            <a:r>
              <a:rPr lang="en-GB" sz="2000" dirty="0"/>
              <a:t>Shared PID </a:t>
            </a:r>
            <a:r>
              <a:rPr lang="en-GB" sz="2000" b="1" dirty="0"/>
              <a:t>drive</a:t>
            </a:r>
            <a:r>
              <a:rPr lang="en-GB" sz="2000" dirty="0"/>
              <a:t> in PHE for working across locations</a:t>
            </a:r>
          </a:p>
          <a:p>
            <a:pPr>
              <a:buFont typeface="Arial" panose="020B0604020202020204" pitchFamily="34" charset="0"/>
              <a:buChar char="•"/>
            </a:pPr>
            <a:r>
              <a:rPr lang="en-GB" sz="2000" b="1" dirty="0"/>
              <a:t>Workshops</a:t>
            </a:r>
            <a:r>
              <a:rPr lang="en-GB" sz="2000" dirty="0"/>
              <a:t> across government, NHS England and other key stakeholders to keep the output focussed &amp; relevant</a:t>
            </a:r>
          </a:p>
          <a:p>
            <a:pPr>
              <a:buFont typeface="Arial" panose="020B0604020202020204" pitchFamily="34" charset="0"/>
              <a:buChar char="•"/>
            </a:pPr>
            <a:r>
              <a:rPr lang="en-GB" sz="2000" dirty="0"/>
              <a:t>Working with </a:t>
            </a:r>
            <a:r>
              <a:rPr lang="en-GB" sz="2000" b="1" dirty="0"/>
              <a:t>world leading academic teams </a:t>
            </a:r>
            <a:r>
              <a:rPr lang="en-GB" sz="2000" dirty="0"/>
              <a:t>to ensure remaining at the forefront of methodologies and developing new applications of existing statistical frameworks to survival analysis</a:t>
            </a:r>
          </a:p>
        </p:txBody>
      </p:sp>
      <p:pic>
        <p:nvPicPr>
          <p:cNvPr id="7" name="Graphic 6" descr="Call center">
            <a:extLst>
              <a:ext uri="{FF2B5EF4-FFF2-40B4-BE49-F238E27FC236}">
                <a16:creationId xmlns:a16="http://schemas.microsoft.com/office/drawing/2014/main" id="{77E99F2E-C0BB-47E1-8543-0325964A48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5351" y="1131590"/>
            <a:ext cx="914400" cy="914400"/>
          </a:xfrm>
          <a:prstGeom prst="rect">
            <a:avLst/>
          </a:prstGeom>
        </p:spPr>
      </p:pic>
      <p:pic>
        <p:nvPicPr>
          <p:cNvPr id="8" name="Graphic 7" descr="Chat">
            <a:extLst>
              <a:ext uri="{FF2B5EF4-FFF2-40B4-BE49-F238E27FC236}">
                <a16:creationId xmlns:a16="http://schemas.microsoft.com/office/drawing/2014/main" id="{9FD27B77-6275-4A3B-96AB-1FA0069CC28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1561" y="1131590"/>
            <a:ext cx="914400" cy="914400"/>
          </a:xfrm>
          <a:prstGeom prst="rect">
            <a:avLst/>
          </a:prstGeom>
        </p:spPr>
      </p:pic>
      <p:pic>
        <p:nvPicPr>
          <p:cNvPr id="9" name="Graphic 8" descr="Meeting">
            <a:extLst>
              <a:ext uri="{FF2B5EF4-FFF2-40B4-BE49-F238E27FC236}">
                <a16:creationId xmlns:a16="http://schemas.microsoft.com/office/drawing/2014/main" id="{4BB2324C-6B09-422E-8876-7A4FC78209A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5230" y="1207790"/>
            <a:ext cx="762000" cy="762000"/>
          </a:xfrm>
          <a:prstGeom prst="rect">
            <a:avLst/>
          </a:prstGeom>
        </p:spPr>
      </p:pic>
      <p:pic>
        <p:nvPicPr>
          <p:cNvPr id="10" name="Graphic 9" descr="Teacher">
            <a:extLst>
              <a:ext uri="{FF2B5EF4-FFF2-40B4-BE49-F238E27FC236}">
                <a16:creationId xmlns:a16="http://schemas.microsoft.com/office/drawing/2014/main" id="{5ECEAE2A-6DD5-4EC0-B088-446FE5CB27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3756" y="1207790"/>
            <a:ext cx="914400" cy="914400"/>
          </a:xfrm>
          <a:prstGeom prst="rect">
            <a:avLst/>
          </a:prstGeom>
        </p:spPr>
      </p:pic>
    </p:spTree>
    <p:extLst>
      <p:ext uri="{BB962C8B-B14F-4D97-AF65-F5344CB8AC3E}">
        <p14:creationId xmlns:p14="http://schemas.microsoft.com/office/powerpoint/2010/main" val="227288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E814-1B32-4494-9707-9CA1E4BCF557}"/>
              </a:ext>
            </a:extLst>
          </p:cNvPr>
          <p:cNvSpPr>
            <a:spLocks noGrp="1"/>
          </p:cNvSpPr>
          <p:nvPr>
            <p:ph type="title"/>
          </p:nvPr>
        </p:nvSpPr>
        <p:spPr/>
        <p:txBody>
          <a:bodyPr/>
          <a:lstStyle/>
          <a:p>
            <a:r>
              <a:rPr lang="en-GB" dirty="0"/>
              <a:t>Current methodology – children</a:t>
            </a:r>
          </a:p>
        </p:txBody>
      </p:sp>
      <p:sp>
        <p:nvSpPr>
          <p:cNvPr id="3" name="Content Placeholder 2">
            <a:extLst>
              <a:ext uri="{FF2B5EF4-FFF2-40B4-BE49-F238E27FC236}">
                <a16:creationId xmlns:a16="http://schemas.microsoft.com/office/drawing/2014/main" id="{CFAD8A30-DF6B-420C-9A21-B3DC9FC27B3B}"/>
              </a:ext>
            </a:extLst>
          </p:cNvPr>
          <p:cNvSpPr>
            <a:spLocks noGrp="1"/>
          </p:cNvSpPr>
          <p:nvPr>
            <p:ph idx="1"/>
          </p:nvPr>
        </p:nvSpPr>
        <p:spPr/>
        <p:txBody>
          <a:bodyPr/>
          <a:lstStyle/>
          <a:p>
            <a:r>
              <a:rPr lang="en-GB" b="1" dirty="0"/>
              <a:t>All cause survival</a:t>
            </a:r>
          </a:p>
          <a:p>
            <a:endParaRPr lang="en-GB" dirty="0"/>
          </a:p>
          <a:p>
            <a:pPr marL="285750" indent="-285750">
              <a:buFont typeface="Arial" panose="020B0604020202020204" pitchFamily="34" charset="0"/>
              <a:buChar char="•"/>
            </a:pPr>
            <a:r>
              <a:rPr lang="en-GB" dirty="0"/>
              <a:t>(Actuarial) Kaplan-Meier method  (</a:t>
            </a:r>
            <a:r>
              <a:rPr lang="en-GB" dirty="0">
                <a:solidFill>
                  <a:schemeClr val="accent1">
                    <a:lumMod val="60000"/>
                    <a:lumOff val="40000"/>
                  </a:schemeClr>
                </a:solidFill>
              </a:rPr>
              <a:t>sts list</a:t>
            </a:r>
            <a:r>
              <a:rPr lang="en-GB" dirty="0"/>
              <a:t>).</a:t>
            </a:r>
          </a:p>
          <a:p>
            <a:pPr marL="0" indent="0"/>
            <a:endParaRPr lang="en-GB" dirty="0"/>
          </a:p>
          <a:p>
            <a:pPr marL="285750" indent="-285750">
              <a:buFont typeface="Arial" panose="020B0604020202020204" pitchFamily="34" charset="0"/>
              <a:buChar char="•"/>
            </a:pPr>
            <a:r>
              <a:rPr lang="en-GB" dirty="0"/>
              <a:t>Assumes that all patients mortality is related to the disease.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 lifetables needed.</a:t>
            </a:r>
          </a:p>
          <a:p>
            <a:endParaRPr lang="en-GB" dirty="0"/>
          </a:p>
          <a:p>
            <a:endParaRPr lang="en-GB" dirty="0"/>
          </a:p>
        </p:txBody>
      </p:sp>
      <p:sp>
        <p:nvSpPr>
          <p:cNvPr id="4" name="Slide Number Placeholder 3">
            <a:extLst>
              <a:ext uri="{FF2B5EF4-FFF2-40B4-BE49-F238E27FC236}">
                <a16:creationId xmlns:a16="http://schemas.microsoft.com/office/drawing/2014/main" id="{047C1604-F4BB-4758-ABF4-E4CEB548822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a16="http://schemas.microsoft.com/office/drawing/2014/main" id="{FE901FD2-5EE3-4225-A527-6B52432DC292}"/>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189563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C352-FBAD-4B23-906C-AF66BCA8DA2F}"/>
              </a:ext>
            </a:extLst>
          </p:cNvPr>
          <p:cNvSpPr>
            <a:spLocks noGrp="1"/>
          </p:cNvSpPr>
          <p:nvPr>
            <p:ph type="title"/>
          </p:nvPr>
        </p:nvSpPr>
        <p:spPr/>
        <p:txBody>
          <a:bodyPr/>
          <a:lstStyle/>
          <a:p>
            <a:r>
              <a:rPr lang="en-GB" dirty="0"/>
              <a:t>Current methodology – adults</a:t>
            </a:r>
          </a:p>
        </p:txBody>
      </p:sp>
      <p:sp>
        <p:nvSpPr>
          <p:cNvPr id="3" name="Content Placeholder 2">
            <a:extLst>
              <a:ext uri="{FF2B5EF4-FFF2-40B4-BE49-F238E27FC236}">
                <a16:creationId xmlns:a16="http://schemas.microsoft.com/office/drawing/2014/main" id="{0EEDDFD0-53ED-4AF9-B846-449CE5A35139}"/>
              </a:ext>
            </a:extLst>
          </p:cNvPr>
          <p:cNvSpPr>
            <a:spLocks noGrp="1"/>
          </p:cNvSpPr>
          <p:nvPr>
            <p:ph idx="1"/>
          </p:nvPr>
        </p:nvSpPr>
        <p:spPr/>
        <p:txBody>
          <a:bodyPr/>
          <a:lstStyle/>
          <a:p>
            <a:pPr marL="0" indent="0">
              <a:lnSpc>
                <a:spcPct val="120000"/>
              </a:lnSpc>
            </a:pPr>
            <a:r>
              <a:rPr lang="en-GB" b="1" dirty="0"/>
              <a:t>Net survival</a:t>
            </a:r>
          </a:p>
          <a:p>
            <a:pPr marL="285750" indent="-285750">
              <a:lnSpc>
                <a:spcPct val="120000"/>
              </a:lnSpc>
              <a:buFont typeface="Arial" panose="020B0604020202020204" pitchFamily="34" charset="0"/>
              <a:buChar char="•"/>
            </a:pPr>
            <a:r>
              <a:rPr lang="en-GB" dirty="0"/>
              <a:t>The survival that would be observed if the only possible underlying cause of death was the disease under study.</a:t>
            </a:r>
          </a:p>
          <a:p>
            <a:pPr marL="285750" indent="-285750">
              <a:lnSpc>
                <a:spcPct val="120000"/>
              </a:lnSpc>
              <a:buFont typeface="Arial" panose="020B0604020202020204" pitchFamily="34" charset="0"/>
              <a:buChar char="•"/>
            </a:pPr>
            <a:r>
              <a:rPr lang="en-GB" dirty="0"/>
              <a:t>Estimated using either cause-specific or </a:t>
            </a:r>
            <a:r>
              <a:rPr lang="en-GB" b="1" dirty="0"/>
              <a:t>relative survival setting</a:t>
            </a:r>
            <a:r>
              <a:rPr lang="en-GB" dirty="0"/>
              <a:t>.</a:t>
            </a:r>
          </a:p>
          <a:p>
            <a:pPr marL="285750" indent="-285750">
              <a:lnSpc>
                <a:spcPct val="120000"/>
              </a:lnSpc>
              <a:buFont typeface="Arial" panose="020B0604020202020204" pitchFamily="34" charset="0"/>
              <a:buChar char="•"/>
            </a:pPr>
            <a:r>
              <a:rPr lang="en-GB" dirty="0"/>
              <a:t>Used in population-based cancer studies.</a:t>
            </a:r>
            <a:endParaRPr lang="en-GB" b="1" dirty="0"/>
          </a:p>
          <a:p>
            <a:pPr marL="285750" indent="-285750">
              <a:lnSpc>
                <a:spcPct val="120000"/>
              </a:lnSpc>
              <a:buFont typeface="Arial" panose="020B0604020202020204" pitchFamily="34" charset="0"/>
              <a:buChar char="•"/>
            </a:pPr>
            <a:r>
              <a:rPr lang="en-GB" dirty="0"/>
              <a:t>Based on the assumption of independent competing causes of death.</a:t>
            </a:r>
          </a:p>
          <a:p>
            <a:pPr marL="285750" indent="-285750">
              <a:lnSpc>
                <a:spcPct val="120000"/>
              </a:lnSpc>
              <a:buFont typeface="Arial" panose="020B0604020202020204" pitchFamily="34" charset="0"/>
              <a:buChar char="•"/>
            </a:pPr>
            <a:r>
              <a:rPr lang="en-GB" dirty="0"/>
              <a:t>Defined as the ratio of the proportion of </a:t>
            </a:r>
            <a:r>
              <a:rPr lang="en-GB" dirty="0">
                <a:solidFill>
                  <a:srgbClr val="0070C0"/>
                </a:solidFill>
              </a:rPr>
              <a:t>observed</a:t>
            </a:r>
            <a:r>
              <a:rPr lang="en-GB" dirty="0"/>
              <a:t> survivors in a cohort of cancer patients to the proportion of </a:t>
            </a:r>
            <a:r>
              <a:rPr lang="en-GB" dirty="0">
                <a:solidFill>
                  <a:srgbClr val="0070C0"/>
                </a:solidFill>
              </a:rPr>
              <a:t>expected</a:t>
            </a:r>
            <a:r>
              <a:rPr lang="en-GB" dirty="0"/>
              <a:t> survivors in a comparable set of the general population. </a:t>
            </a:r>
          </a:p>
          <a:p>
            <a:pPr marL="285750" indent="-285750">
              <a:lnSpc>
                <a:spcPct val="120000"/>
              </a:lnSpc>
              <a:buFont typeface="Arial" panose="020B0604020202020204" pitchFamily="34" charset="0"/>
              <a:buChar char="•"/>
            </a:pPr>
            <a:r>
              <a:rPr lang="en-GB" dirty="0"/>
              <a:t>Uses </a:t>
            </a:r>
            <a:r>
              <a:rPr lang="en-GB" dirty="0">
                <a:solidFill>
                  <a:srgbClr val="0070C0"/>
                </a:solidFill>
              </a:rPr>
              <a:t>lifetables</a:t>
            </a:r>
            <a:r>
              <a:rPr lang="en-GB" dirty="0"/>
              <a:t>.</a:t>
            </a:r>
          </a:p>
        </p:txBody>
      </p:sp>
      <p:sp>
        <p:nvSpPr>
          <p:cNvPr id="4" name="Slide Number Placeholder 3">
            <a:extLst>
              <a:ext uri="{FF2B5EF4-FFF2-40B4-BE49-F238E27FC236}">
                <a16:creationId xmlns:a16="http://schemas.microsoft.com/office/drawing/2014/main" id="{EE37689D-9365-4B85-8453-7EBD45B5884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a16="http://schemas.microsoft.com/office/drawing/2014/main" id="{6B381D43-3A54-4E16-946D-8242FCE86511}"/>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296278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1928-F42A-456E-A7FD-8C52A0C66795}"/>
              </a:ext>
            </a:extLst>
          </p:cNvPr>
          <p:cNvSpPr>
            <a:spLocks noGrp="1"/>
          </p:cNvSpPr>
          <p:nvPr>
            <p:ph type="title"/>
          </p:nvPr>
        </p:nvSpPr>
        <p:spPr/>
        <p:txBody>
          <a:bodyPr/>
          <a:lstStyle/>
          <a:p>
            <a:r>
              <a:rPr lang="en-GB" dirty="0"/>
              <a:t>Current methodology – adults</a:t>
            </a:r>
          </a:p>
        </p:txBody>
      </p:sp>
      <p:sp>
        <p:nvSpPr>
          <p:cNvPr id="3" name="Content Placeholder 2">
            <a:extLst>
              <a:ext uri="{FF2B5EF4-FFF2-40B4-BE49-F238E27FC236}">
                <a16:creationId xmlns:a16="http://schemas.microsoft.com/office/drawing/2014/main" id="{D8358C9F-73D9-481A-84C6-7CA00C8F9F3D}"/>
              </a:ext>
            </a:extLst>
          </p:cNvPr>
          <p:cNvSpPr>
            <a:spLocks noGrp="1"/>
          </p:cNvSpPr>
          <p:nvPr>
            <p:ph idx="1"/>
          </p:nvPr>
        </p:nvSpPr>
        <p:spPr/>
        <p:txBody>
          <a:bodyPr/>
          <a:lstStyle/>
          <a:p>
            <a:pPr marL="0" indent="0">
              <a:lnSpc>
                <a:spcPct val="120000"/>
              </a:lnSpc>
            </a:pPr>
            <a:r>
              <a:rPr lang="en-GB" sz="2000" b="1" dirty="0"/>
              <a:t>Net survival</a:t>
            </a:r>
          </a:p>
          <a:p>
            <a:pPr marL="0" lvl="2" indent="0">
              <a:buNone/>
            </a:pPr>
            <a:endParaRPr lang="en-GB" dirty="0"/>
          </a:p>
          <a:p>
            <a:pPr marL="0" lvl="2" indent="0">
              <a:buNone/>
            </a:pPr>
            <a:endParaRPr lang="en-GB" dirty="0"/>
          </a:p>
          <a:p>
            <a:pPr lvl="2"/>
            <a:r>
              <a:rPr lang="en-GB" sz="2000" dirty="0"/>
              <a:t>Maja Pohar Perme et al (2012) proposed an improvement to the survival estimator that reduces the bias</a:t>
            </a:r>
          </a:p>
          <a:p>
            <a:pPr lvl="2"/>
            <a:endParaRPr lang="en-GB" sz="2000" dirty="0"/>
          </a:p>
          <a:p>
            <a:pPr marL="0" indent="0"/>
            <a:r>
              <a:rPr lang="en-GB" sz="2000" dirty="0"/>
              <a:t> 			            </a:t>
            </a:r>
          </a:p>
          <a:p>
            <a:pPr marL="342900" indent="-342900">
              <a:buFont typeface="Arial" panose="020B0604020202020204" pitchFamily="34" charset="0"/>
              <a:buChar char="•"/>
            </a:pPr>
            <a:r>
              <a:rPr lang="en-GB" sz="2000" dirty="0"/>
              <a:t>Use the </a:t>
            </a:r>
            <a:r>
              <a:rPr lang="en-GB" sz="2000" dirty="0">
                <a:solidFill>
                  <a:srgbClr val="0070C0"/>
                </a:solidFill>
              </a:rPr>
              <a:t>Pohar-Perme</a:t>
            </a:r>
            <a:r>
              <a:rPr lang="en-GB" sz="2000" dirty="0"/>
              <a:t> estimator (</a:t>
            </a:r>
            <a:r>
              <a:rPr lang="en-GB" sz="2000" dirty="0">
                <a:solidFill>
                  <a:schemeClr val="accent1">
                    <a:lumMod val="60000"/>
                    <a:lumOff val="40000"/>
                  </a:schemeClr>
                </a:solidFill>
              </a:rPr>
              <a:t>stns</a:t>
            </a:r>
            <a:r>
              <a:rPr lang="en-GB" sz="2000" dirty="0"/>
              <a:t>)</a:t>
            </a:r>
          </a:p>
          <a:p>
            <a:pPr marL="285750" indent="-285750">
              <a:lnSpc>
                <a:spcPct val="120000"/>
              </a:lnSpc>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FDFC0B70-A8FF-4C48-A237-6C2435A3046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a16="http://schemas.microsoft.com/office/drawing/2014/main" id="{E5650A94-506D-45B9-A6FF-AAF61D23C12E}"/>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327772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6887-124E-4E66-858D-D976092FA56C}"/>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1B04B963-3F8F-4E01-BA05-54C038F3FC7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a16="http://schemas.microsoft.com/office/drawing/2014/main" id="{C03AD6AC-A862-4FC2-9BCA-269AAC9C8B0E}"/>
              </a:ext>
            </a:extLst>
          </p:cNvPr>
          <p:cNvSpPr>
            <a:spLocks noGrp="1"/>
          </p:cNvSpPr>
          <p:nvPr>
            <p:ph type="ftr" sz="quarter" idx="11"/>
          </p:nvPr>
        </p:nvSpPr>
        <p:spPr/>
        <p:txBody>
          <a:bodyPr/>
          <a:lstStyle/>
          <a:p>
            <a:pPr>
              <a:defRPr/>
            </a:pPr>
            <a:r>
              <a:rPr lang="en-GB" dirty="0"/>
              <a:t>Cancer survival in England - John Broggio</a:t>
            </a:r>
            <a:endParaRPr lang="en-US" dirty="0"/>
          </a:p>
        </p:txBody>
      </p:sp>
      <p:sp>
        <p:nvSpPr>
          <p:cNvPr id="6" name="Content Placeholder 2">
            <a:extLst>
              <a:ext uri="{FF2B5EF4-FFF2-40B4-BE49-F238E27FC236}">
                <a16:creationId xmlns:a16="http://schemas.microsoft.com/office/drawing/2014/main" id="{3EEAAEA7-A47D-4BF5-90B9-9AEE8CFEB5A7}"/>
              </a:ext>
            </a:extLst>
          </p:cNvPr>
          <p:cNvSpPr txBox="1">
            <a:spLocks/>
          </p:cNvSpPr>
          <p:nvPr/>
        </p:nvSpPr>
        <p:spPr bwMode="auto">
          <a:xfrm>
            <a:off x="562702" y="897565"/>
            <a:ext cx="8352928" cy="3762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pPr>
            <a:r>
              <a:rPr lang="en-GB" sz="2000" b="1" dirty="0"/>
              <a:t>Net survival</a:t>
            </a:r>
          </a:p>
          <a:p>
            <a:endParaRPr lang="en-GB" sz="2000" dirty="0"/>
          </a:p>
          <a:p>
            <a:r>
              <a:rPr lang="en-GB" sz="2000" dirty="0"/>
              <a:t>Issue</a:t>
            </a:r>
            <a:r>
              <a:rPr lang="en-GB" sz="2000" dirty="0">
                <a:solidFill>
                  <a:srgbClr val="0070C0"/>
                </a:solidFill>
              </a:rPr>
              <a:t>: Small numbers in the 207 CCGs</a:t>
            </a:r>
          </a:p>
          <a:p>
            <a:endParaRPr lang="en-GB" sz="2000" dirty="0">
              <a:solidFill>
                <a:srgbClr val="0070C0"/>
              </a:solidFill>
            </a:endParaRPr>
          </a:p>
          <a:p>
            <a:pPr marL="0" indent="0"/>
            <a:r>
              <a:rPr lang="en-GB" sz="2000" dirty="0"/>
              <a:t>Due to small numbers we estimate net cancer</a:t>
            </a:r>
          </a:p>
          <a:p>
            <a:pPr marL="0" indent="0"/>
            <a:r>
              <a:rPr lang="en-GB" sz="2000" dirty="0"/>
              <a:t>survival for small areas (such as CCGs and </a:t>
            </a:r>
          </a:p>
          <a:p>
            <a:pPr marL="0" indent="0"/>
            <a:r>
              <a:rPr lang="en-GB" sz="2000" dirty="0"/>
              <a:t>STPs) using flexible parametric modelling </a:t>
            </a:r>
          </a:p>
          <a:p>
            <a:pPr marL="0" indent="0"/>
            <a:r>
              <a:rPr lang="en-GB" sz="2000" dirty="0"/>
              <a:t>with restricted cubic splines (</a:t>
            </a:r>
            <a:r>
              <a:rPr lang="en-GB" sz="2000" dirty="0">
                <a:solidFill>
                  <a:schemeClr val="accent1">
                    <a:lumMod val="60000"/>
                    <a:lumOff val="40000"/>
                  </a:schemeClr>
                </a:solidFill>
              </a:rPr>
              <a:t>stpm2</a:t>
            </a:r>
            <a:r>
              <a:rPr lang="en-GB" sz="2000" dirty="0"/>
              <a:t>) </a:t>
            </a:r>
          </a:p>
          <a:p>
            <a:pPr marL="0" indent="0"/>
            <a:r>
              <a:rPr lang="en-GB" sz="2000" dirty="0"/>
              <a:t>developed by Royston and Parmar (2002).</a:t>
            </a:r>
          </a:p>
          <a:p>
            <a:pPr marL="285750" indent="-285750">
              <a:lnSpc>
                <a:spcPct val="120000"/>
              </a:lnSpc>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8B2332BC-6DF9-4B36-8A71-02165DE8EF4B}"/>
              </a:ext>
            </a:extLst>
          </p:cNvPr>
          <p:cNvPicPr>
            <a:picLocks noChangeAspect="1"/>
          </p:cNvPicPr>
          <p:nvPr/>
        </p:nvPicPr>
        <p:blipFill>
          <a:blip r:embed="rId3"/>
          <a:stretch>
            <a:fillRect/>
          </a:stretch>
        </p:blipFill>
        <p:spPr>
          <a:xfrm>
            <a:off x="5789455" y="1779662"/>
            <a:ext cx="3240360" cy="2588254"/>
          </a:xfrm>
          <a:prstGeom prst="rect">
            <a:avLst/>
          </a:prstGeom>
        </p:spPr>
      </p:pic>
    </p:spTree>
    <p:extLst>
      <p:ext uri="{BB962C8B-B14F-4D97-AF65-F5344CB8AC3E}">
        <p14:creationId xmlns:p14="http://schemas.microsoft.com/office/powerpoint/2010/main" val="30626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26A9-BE5D-4744-8C6D-1250340153D3}"/>
              </a:ext>
            </a:extLst>
          </p:cNvPr>
          <p:cNvSpPr>
            <a:spLocks noGrp="1"/>
          </p:cNvSpPr>
          <p:nvPr>
            <p:ph type="title"/>
          </p:nvPr>
        </p:nvSpPr>
        <p:spPr/>
        <p:txBody>
          <a:bodyPr/>
          <a:lstStyle/>
          <a:p>
            <a:r>
              <a:rPr lang="en-GB" dirty="0"/>
              <a:t>Methodology: implementation</a:t>
            </a:r>
          </a:p>
        </p:txBody>
      </p:sp>
      <p:sp>
        <p:nvSpPr>
          <p:cNvPr id="3" name="Content Placeholder 2">
            <a:extLst>
              <a:ext uri="{FF2B5EF4-FFF2-40B4-BE49-F238E27FC236}">
                <a16:creationId xmlns:a16="http://schemas.microsoft.com/office/drawing/2014/main" id="{4C43E37E-A8E0-4CDC-8E31-D673D2807683}"/>
              </a:ext>
            </a:extLst>
          </p:cNvPr>
          <p:cNvSpPr>
            <a:spLocks noGrp="1"/>
          </p:cNvSpPr>
          <p:nvPr>
            <p:ph idx="1"/>
          </p:nvPr>
        </p:nvSpPr>
        <p:spPr/>
        <p:txBody>
          <a:bodyPr/>
          <a:lstStyle/>
          <a:p>
            <a:pPr marL="285750" indent="-285750">
              <a:buFont typeface="Arial" panose="020B0604020202020204" pitchFamily="34" charset="0"/>
              <a:buChar char="•"/>
            </a:pPr>
            <a:r>
              <a:rPr lang="en-GB" dirty="0"/>
              <a:t>Produced </a:t>
            </a:r>
            <a:r>
              <a:rPr lang="en-GB" dirty="0">
                <a:solidFill>
                  <a:srgbClr val="0070C0"/>
                </a:solidFill>
              </a:rPr>
              <a:t>SQL</a:t>
            </a:r>
            <a:r>
              <a:rPr lang="en-GB" dirty="0"/>
              <a:t> query to extract all cancer data 1971 onwards.</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Coded all survival methods in </a:t>
            </a:r>
            <a:r>
              <a:rPr lang="en-GB" dirty="0">
                <a:solidFill>
                  <a:srgbClr val="0070C0"/>
                </a:solidFill>
              </a:rPr>
              <a:t>Stata 15</a:t>
            </a:r>
            <a:r>
              <a:rPr lang="en-GB" dirty="0"/>
              <a:t>.</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Use of </a:t>
            </a:r>
            <a:r>
              <a:rPr lang="en-GB" dirty="0">
                <a:solidFill>
                  <a:srgbClr val="0070C0"/>
                </a:solidFill>
              </a:rPr>
              <a:t>high performance </a:t>
            </a:r>
            <a:r>
              <a:rPr lang="en-GB" dirty="0"/>
              <a:t>machines.</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To consolidate the skills in these survival estimation techniques, the team attended a 5-day course at the London School of Hygiene and Tropical Medicine “</a:t>
            </a:r>
            <a:r>
              <a:rPr lang="en-GB" dirty="0">
                <a:solidFill>
                  <a:srgbClr val="0070C0"/>
                </a:solidFill>
              </a:rPr>
              <a:t>Cancer Survival: Principles, Methods, Applications</a:t>
            </a:r>
            <a:r>
              <a:rPr lang="en-GB" dirty="0"/>
              <a:t>” (July 2017). </a:t>
            </a:r>
          </a:p>
          <a:p>
            <a:pPr marL="171450" indent="-171450">
              <a:buFont typeface="Arial" panose="020B0604020202020204" pitchFamily="34" charset="0"/>
              <a:buChar char="•"/>
            </a:pPr>
            <a:endParaRPr lang="en-GB" sz="1000" dirty="0"/>
          </a:p>
          <a:p>
            <a:pPr marL="285750" indent="-285750">
              <a:buFont typeface="Arial" panose="020B0604020202020204" pitchFamily="34" charset="0"/>
              <a:buChar char="•"/>
            </a:pPr>
            <a:r>
              <a:rPr lang="en-GB" dirty="0"/>
              <a:t>Developed robust quality assurance (</a:t>
            </a:r>
            <a:r>
              <a:rPr lang="en-GB" dirty="0">
                <a:solidFill>
                  <a:srgbClr val="0070C0"/>
                </a:solidFill>
              </a:rPr>
              <a:t>QA</a:t>
            </a:r>
            <a:r>
              <a:rPr lang="en-GB" dirty="0"/>
              <a:t>) processes that included implementing parallel runs of the analyses and QA framework.</a:t>
            </a:r>
          </a:p>
        </p:txBody>
      </p:sp>
      <p:sp>
        <p:nvSpPr>
          <p:cNvPr id="4" name="Slide Number Placeholder 3">
            <a:extLst>
              <a:ext uri="{FF2B5EF4-FFF2-40B4-BE49-F238E27FC236}">
                <a16:creationId xmlns:a16="http://schemas.microsoft.com/office/drawing/2014/main" id="{C2C5ACED-7140-4B35-920C-901A6A33240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a16="http://schemas.microsoft.com/office/drawing/2014/main" id="{114A1FA0-4CBF-4367-9328-97E69CCA4991}"/>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72176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F682-909B-460A-A253-F5512A512377}"/>
              </a:ext>
            </a:extLst>
          </p:cNvPr>
          <p:cNvSpPr>
            <a:spLocks noGrp="1"/>
          </p:cNvSpPr>
          <p:nvPr>
            <p:ph type="title"/>
          </p:nvPr>
        </p:nvSpPr>
        <p:spPr/>
        <p:txBody>
          <a:bodyPr/>
          <a:lstStyle/>
          <a:p>
            <a:r>
              <a:rPr lang="en-GB" dirty="0"/>
              <a:t>Methodology: Innovation</a:t>
            </a:r>
          </a:p>
        </p:txBody>
      </p:sp>
      <p:sp>
        <p:nvSpPr>
          <p:cNvPr id="3" name="Content Placeholder 2">
            <a:extLst>
              <a:ext uri="{FF2B5EF4-FFF2-40B4-BE49-F238E27FC236}">
                <a16:creationId xmlns:a16="http://schemas.microsoft.com/office/drawing/2014/main" id="{654F46B4-4F80-42B6-B246-A90835638AB5}"/>
              </a:ext>
            </a:extLst>
          </p:cNvPr>
          <p:cNvSpPr>
            <a:spLocks noGrp="1"/>
          </p:cNvSpPr>
          <p:nvPr>
            <p:ph idx="1"/>
          </p:nvPr>
        </p:nvSpPr>
        <p:spPr/>
        <p:txBody>
          <a:bodyPr/>
          <a:lstStyle/>
          <a:p>
            <a:pPr marL="0" indent="0"/>
            <a:r>
              <a:rPr lang="en-GB" dirty="0"/>
              <a:t>We reproduced previous methods but introduced the use of the </a:t>
            </a:r>
            <a:r>
              <a:rPr lang="en-GB" dirty="0">
                <a:solidFill>
                  <a:srgbClr val="0070C0"/>
                </a:solidFill>
              </a:rPr>
              <a:t>International Classification of Survival Standard</a:t>
            </a:r>
            <a:r>
              <a:rPr lang="en-GB" dirty="0"/>
              <a:t> (ICSS) weighting system to age-standardise the net survival estimates (Corazziari I et al. 2004). </a:t>
            </a:r>
          </a:p>
          <a:p>
            <a:pPr marL="0" indent="0"/>
            <a:endParaRPr lang="en-GB" dirty="0"/>
          </a:p>
          <a:p>
            <a:pPr marL="0" indent="0"/>
            <a:endParaRPr lang="en-GB" dirty="0"/>
          </a:p>
          <a:p>
            <a:pPr marL="0" indent="0"/>
            <a:r>
              <a:rPr lang="en-GB" dirty="0"/>
              <a:t>Important </a:t>
            </a:r>
            <a:r>
              <a:rPr lang="en-GB" dirty="0">
                <a:solidFill>
                  <a:srgbClr val="0070C0"/>
                </a:solidFill>
              </a:rPr>
              <a:t>advantages</a:t>
            </a:r>
            <a:r>
              <a:rPr lang="en-GB" dirty="0"/>
              <a:t> of the use of ICSS weights are:</a:t>
            </a:r>
          </a:p>
          <a:p>
            <a:pPr marL="285750" indent="-285750">
              <a:buFont typeface="Arial" panose="020B0604020202020204" pitchFamily="34" charset="0"/>
              <a:buChar char="•"/>
            </a:pPr>
            <a:r>
              <a:rPr lang="en-GB" dirty="0"/>
              <a:t>they are used internationally </a:t>
            </a:r>
          </a:p>
          <a:p>
            <a:pPr marL="285750" indent="-285750">
              <a:buFont typeface="Arial" panose="020B0604020202020204" pitchFamily="34" charset="0"/>
              <a:buChar char="•"/>
            </a:pPr>
            <a:r>
              <a:rPr lang="en-GB" dirty="0"/>
              <a:t>allow international comparisons as they are not country or diagnostic period specific.</a:t>
            </a:r>
          </a:p>
          <a:p>
            <a:pPr marL="285750" indent="-285750">
              <a:buFont typeface="Arial" panose="020B0604020202020204" pitchFamily="34" charset="0"/>
              <a:buChar char="•"/>
            </a:pPr>
            <a:r>
              <a:rPr lang="en-GB" dirty="0"/>
              <a:t>they are methodologically recommended as they account for the fact that different cancer sites have different age distributions</a:t>
            </a:r>
          </a:p>
          <a:p>
            <a:endParaRPr lang="en-GB" dirty="0"/>
          </a:p>
          <a:p>
            <a:endParaRPr lang="en-GB" dirty="0"/>
          </a:p>
        </p:txBody>
      </p:sp>
      <p:sp>
        <p:nvSpPr>
          <p:cNvPr id="4" name="Slide Number Placeholder 3">
            <a:extLst>
              <a:ext uri="{FF2B5EF4-FFF2-40B4-BE49-F238E27FC236}">
                <a16:creationId xmlns:a16="http://schemas.microsoft.com/office/drawing/2014/main" id="{92F93203-3123-41C7-92F7-AF23273D54F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a16="http://schemas.microsoft.com/office/drawing/2014/main" id="{DAD1892F-6FFA-48BA-9658-1C5DD139EB99}"/>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259568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65BD-43E3-4C60-84FC-487EEF8E0E59}"/>
              </a:ext>
            </a:extLst>
          </p:cNvPr>
          <p:cNvSpPr>
            <a:spLocks noGrp="1"/>
          </p:cNvSpPr>
          <p:nvPr>
            <p:ph type="title"/>
          </p:nvPr>
        </p:nvSpPr>
        <p:spPr/>
        <p:txBody>
          <a:bodyPr/>
          <a:lstStyle/>
          <a:p>
            <a:r>
              <a:rPr lang="en-GB" dirty="0"/>
              <a:t>Methodology: Innovation</a:t>
            </a:r>
          </a:p>
        </p:txBody>
      </p:sp>
      <p:sp>
        <p:nvSpPr>
          <p:cNvPr id="3" name="Content Placeholder 2">
            <a:extLst>
              <a:ext uri="{FF2B5EF4-FFF2-40B4-BE49-F238E27FC236}">
                <a16:creationId xmlns:a16="http://schemas.microsoft.com/office/drawing/2014/main" id="{13312E2F-D868-466A-B28D-FEE6F1D4B1C5}"/>
              </a:ext>
            </a:extLst>
          </p:cNvPr>
          <p:cNvSpPr>
            <a:spLocks noGrp="1"/>
          </p:cNvSpPr>
          <p:nvPr>
            <p:ph idx="1"/>
          </p:nvPr>
        </p:nvSpPr>
        <p:spPr/>
        <p:txBody>
          <a:bodyPr/>
          <a:lstStyle/>
          <a:p>
            <a:pPr marL="285750" indent="-285750">
              <a:buFont typeface="Arial" panose="020B0604020202020204" pitchFamily="34" charset="0"/>
              <a:buChar char="•"/>
            </a:pPr>
            <a:r>
              <a:rPr lang="en-GB" sz="1600" dirty="0"/>
              <a:t>Range of the geographies published was extended to include the NHS Sustainability and Transformation Partnerships (</a:t>
            </a:r>
            <a:r>
              <a:rPr lang="en-GB" sz="1600" dirty="0">
                <a:solidFill>
                  <a:srgbClr val="0070C0"/>
                </a:solidFill>
              </a:rPr>
              <a:t>STPs</a:t>
            </a:r>
            <a:r>
              <a:rPr lang="en-GB" sz="1600" dirty="0"/>
              <a:t>) geographies in the CCG bulletin.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Extend the range of survival estimates produced for England to include survival by </a:t>
            </a:r>
            <a:r>
              <a:rPr lang="en-GB" sz="1600" dirty="0">
                <a:solidFill>
                  <a:srgbClr val="0070C0"/>
                </a:solidFill>
              </a:rPr>
              <a:t>stage</a:t>
            </a:r>
            <a:r>
              <a:rPr lang="en-GB" sz="1600" dirty="0"/>
              <a:t> for the first time.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Explicitly state the definitions of criteria used to determine which estimates should be published (</a:t>
            </a:r>
            <a:r>
              <a:rPr lang="en-GB" sz="1600" dirty="0">
                <a:solidFill>
                  <a:srgbClr val="0070C0"/>
                </a:solidFill>
              </a:rPr>
              <a:t>suppression</a:t>
            </a:r>
            <a:r>
              <a:rPr lang="en-GB" sz="1600" dirty="0"/>
              <a:t> rules).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Improved robustness of the CCG-level analysis models by using </a:t>
            </a:r>
            <a:r>
              <a:rPr lang="en-GB" sz="1600" dirty="0">
                <a:solidFill>
                  <a:srgbClr val="0070C0"/>
                </a:solidFill>
              </a:rPr>
              <a:t>both</a:t>
            </a:r>
            <a:r>
              <a:rPr lang="en-GB" sz="1600" dirty="0"/>
              <a:t> the Akaike Information Criterion (AIC) and the Bayesian Information Criteria (BIC) for model selection.</a:t>
            </a:r>
          </a:p>
        </p:txBody>
      </p:sp>
      <p:sp>
        <p:nvSpPr>
          <p:cNvPr id="4" name="Slide Number Placeholder 3">
            <a:extLst>
              <a:ext uri="{FF2B5EF4-FFF2-40B4-BE49-F238E27FC236}">
                <a16:creationId xmlns:a16="http://schemas.microsoft.com/office/drawing/2014/main" id="{927C5AB8-F2D3-453C-9FE1-DED60A16A32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a16="http://schemas.microsoft.com/office/drawing/2014/main" id="{CC0CEFD0-A40D-4973-9D26-D514A7F8526A}"/>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14344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4BCA-3789-43D7-8B87-9794748B3DE9}"/>
              </a:ext>
            </a:extLst>
          </p:cNvPr>
          <p:cNvSpPr>
            <a:spLocks noGrp="1"/>
          </p:cNvSpPr>
          <p:nvPr>
            <p:ph type="title"/>
          </p:nvPr>
        </p:nvSpPr>
        <p:spPr/>
        <p:txBody>
          <a:bodyPr/>
          <a:lstStyle/>
          <a:p>
            <a:r>
              <a:rPr lang="en-GB" dirty="0"/>
              <a:t>Outputs</a:t>
            </a:r>
          </a:p>
        </p:txBody>
      </p:sp>
      <p:sp>
        <p:nvSpPr>
          <p:cNvPr id="4" name="Slide Number Placeholder 3">
            <a:extLst>
              <a:ext uri="{FF2B5EF4-FFF2-40B4-BE49-F238E27FC236}">
                <a16:creationId xmlns:a16="http://schemas.microsoft.com/office/drawing/2014/main" id="{F04CEEDD-D7AC-4B48-A936-702DF9915D9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a16="http://schemas.microsoft.com/office/drawing/2014/main" id="{7040A8AF-5494-4887-BB60-E9702890ABBD}"/>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Content Placeholder 5">
            <a:extLst>
              <a:ext uri="{FF2B5EF4-FFF2-40B4-BE49-F238E27FC236}">
                <a16:creationId xmlns:a16="http://schemas.microsoft.com/office/drawing/2014/main" id="{C180F936-B9CC-42FF-8E26-4C5DA51AC979}"/>
              </a:ext>
            </a:extLst>
          </p:cNvPr>
          <p:cNvPicPr>
            <a:picLocks noGrp="1" noChangeAspect="1"/>
          </p:cNvPicPr>
          <p:nvPr>
            <p:ph idx="1"/>
          </p:nvPr>
        </p:nvPicPr>
        <p:blipFill>
          <a:blip r:embed="rId3"/>
          <a:stretch>
            <a:fillRect/>
          </a:stretch>
        </p:blipFill>
        <p:spPr>
          <a:xfrm>
            <a:off x="2345437" y="1058863"/>
            <a:ext cx="4453126" cy="3556000"/>
          </a:xfrm>
          <a:prstGeom prst="rect">
            <a:avLst/>
          </a:prstGeom>
        </p:spPr>
      </p:pic>
    </p:spTree>
    <p:extLst>
      <p:ext uri="{BB962C8B-B14F-4D97-AF65-F5344CB8AC3E}">
        <p14:creationId xmlns:p14="http://schemas.microsoft.com/office/powerpoint/2010/main" val="394526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3B00-906A-48EB-870B-61BE53BC4DE0}"/>
              </a:ext>
            </a:extLst>
          </p:cNvPr>
          <p:cNvSpPr>
            <a:spLocks noGrp="1"/>
          </p:cNvSpPr>
          <p:nvPr>
            <p:ph type="title"/>
          </p:nvPr>
        </p:nvSpPr>
        <p:spPr/>
        <p:txBody>
          <a:bodyPr/>
          <a:lstStyle/>
          <a:p>
            <a:r>
              <a:rPr lang="en-GB" dirty="0"/>
              <a:t>What is cancer survival?</a:t>
            </a:r>
          </a:p>
        </p:txBody>
      </p:sp>
      <p:sp>
        <p:nvSpPr>
          <p:cNvPr id="4" name="Slide Number Placeholder 3">
            <a:extLst>
              <a:ext uri="{FF2B5EF4-FFF2-40B4-BE49-F238E27FC236}">
                <a16:creationId xmlns:a16="http://schemas.microsoft.com/office/drawing/2014/main" id="{1CFF703B-3854-472C-9470-6261628EBA2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a:t>
            </a:fld>
            <a:endParaRPr lang="en-US" dirty="0"/>
          </a:p>
        </p:txBody>
      </p:sp>
      <p:sp>
        <p:nvSpPr>
          <p:cNvPr id="5" name="Footer Placeholder 4">
            <a:extLst>
              <a:ext uri="{FF2B5EF4-FFF2-40B4-BE49-F238E27FC236}">
                <a16:creationId xmlns:a16="http://schemas.microsoft.com/office/drawing/2014/main" id="{4EA8C644-B361-42B6-BBEF-BE93BE26CECC}"/>
              </a:ext>
            </a:extLst>
          </p:cNvPr>
          <p:cNvSpPr>
            <a:spLocks noGrp="1"/>
          </p:cNvSpPr>
          <p:nvPr>
            <p:ph type="ftr" sz="quarter" idx="11"/>
          </p:nvPr>
        </p:nvSpPr>
        <p:spPr/>
        <p:txBody>
          <a:bodyPr/>
          <a:lstStyle/>
          <a:p>
            <a:pPr>
              <a:defRPr/>
            </a:pPr>
            <a:r>
              <a:rPr lang="en-GB" dirty="0"/>
              <a:t>Cancer survival in England - John Broggio</a:t>
            </a:r>
            <a:endParaRPr lang="en-US" dirty="0"/>
          </a:p>
        </p:txBody>
      </p:sp>
      <p:sp>
        <p:nvSpPr>
          <p:cNvPr id="3" name="Content Placeholder 2">
            <a:extLst>
              <a:ext uri="{FF2B5EF4-FFF2-40B4-BE49-F238E27FC236}">
                <a16:creationId xmlns:a16="http://schemas.microsoft.com/office/drawing/2014/main" id="{329242F2-8C53-4635-8C85-D0A7FA8FF300}"/>
              </a:ext>
            </a:extLst>
          </p:cNvPr>
          <p:cNvSpPr>
            <a:spLocks noGrp="1"/>
          </p:cNvSpPr>
          <p:nvPr>
            <p:ph idx="1"/>
          </p:nvPr>
        </p:nvSpPr>
        <p:spPr/>
        <p:txBody>
          <a:bodyPr/>
          <a:lstStyle/>
          <a:p>
            <a:pPr marL="571500" indent="-571500">
              <a:buFont typeface="Arial" panose="020B0604020202020204" pitchFamily="34" charset="0"/>
              <a:buChar char="•"/>
            </a:pPr>
            <a:r>
              <a:rPr lang="en-GB" dirty="0"/>
              <a:t>A statistic that measures the mortality of cancer patients compared to the mortality of the general population </a:t>
            </a:r>
            <a:r>
              <a:rPr lang="en-GB" dirty="0">
                <a:solidFill>
                  <a:schemeClr val="accent6">
                    <a:lumMod val="50000"/>
                  </a:schemeClr>
                </a:solidFill>
              </a:rPr>
              <a:t>in which cancer is the only cause of death</a:t>
            </a:r>
          </a:p>
          <a:p>
            <a:pPr marL="0" indent="0"/>
            <a:endParaRPr lang="en-GB" dirty="0"/>
          </a:p>
          <a:p>
            <a:pPr marL="571500" indent="-571500">
              <a:buFont typeface="Arial" panose="020B0604020202020204" pitchFamily="34" charset="0"/>
              <a:buChar char="•"/>
            </a:pPr>
            <a:r>
              <a:rPr lang="en-GB" dirty="0"/>
              <a:t>A measure that summarises a cohort of cancer patients pathways, from diagnosis to outcome in an </a:t>
            </a:r>
            <a:r>
              <a:rPr lang="en-GB" dirty="0">
                <a:solidFill>
                  <a:srgbClr val="0070C0"/>
                </a:solidFill>
              </a:rPr>
              <a:t>overall estimate</a:t>
            </a:r>
          </a:p>
          <a:p>
            <a:endParaRPr lang="en-GB" dirty="0"/>
          </a:p>
        </p:txBody>
      </p:sp>
    </p:spTree>
    <p:extLst>
      <p:ext uri="{BB962C8B-B14F-4D97-AF65-F5344CB8AC3E}">
        <p14:creationId xmlns:p14="http://schemas.microsoft.com/office/powerpoint/2010/main" val="37727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F39E-8A1C-47A6-9CC6-AC018BD45CAE}"/>
              </a:ext>
            </a:extLst>
          </p:cNvPr>
          <p:cNvSpPr>
            <a:spLocks noGrp="1"/>
          </p:cNvSpPr>
          <p:nvPr>
            <p:ph type="title"/>
          </p:nvPr>
        </p:nvSpPr>
        <p:spPr/>
        <p:txBody>
          <a:bodyPr/>
          <a:lstStyle/>
          <a:p>
            <a:r>
              <a:rPr lang="en-GB" dirty="0"/>
              <a:t>Outputs</a:t>
            </a:r>
          </a:p>
        </p:txBody>
      </p:sp>
      <p:sp>
        <p:nvSpPr>
          <p:cNvPr id="4" name="Slide Number Placeholder 3">
            <a:extLst>
              <a:ext uri="{FF2B5EF4-FFF2-40B4-BE49-F238E27FC236}">
                <a16:creationId xmlns:a16="http://schemas.microsoft.com/office/drawing/2014/main" id="{26D1075E-1166-421B-98AB-C50A370437D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a16="http://schemas.microsoft.com/office/drawing/2014/main" id="{E2B5AF1D-54E8-4CF3-8F5D-9DD99F3D18B4}"/>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Content Placeholder 5">
            <a:extLst>
              <a:ext uri="{FF2B5EF4-FFF2-40B4-BE49-F238E27FC236}">
                <a16:creationId xmlns:a16="http://schemas.microsoft.com/office/drawing/2014/main" id="{E60CE62D-D590-442A-B124-40D825178490}"/>
              </a:ext>
            </a:extLst>
          </p:cNvPr>
          <p:cNvPicPr>
            <a:picLocks noGrp="1" noChangeAspect="1"/>
          </p:cNvPicPr>
          <p:nvPr>
            <p:ph idx="1"/>
          </p:nvPr>
        </p:nvPicPr>
        <p:blipFill>
          <a:blip r:embed="rId2"/>
          <a:stretch>
            <a:fillRect/>
          </a:stretch>
        </p:blipFill>
        <p:spPr>
          <a:xfrm>
            <a:off x="2690327" y="1058863"/>
            <a:ext cx="3763346" cy="3556000"/>
          </a:xfrm>
          <a:prstGeom prst="rect">
            <a:avLst/>
          </a:prstGeom>
        </p:spPr>
      </p:pic>
    </p:spTree>
    <p:extLst>
      <p:ext uri="{BB962C8B-B14F-4D97-AF65-F5344CB8AC3E}">
        <p14:creationId xmlns:p14="http://schemas.microsoft.com/office/powerpoint/2010/main" val="366243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4D65-F404-4434-8B49-EB1102B0B2DF}"/>
              </a:ext>
            </a:extLst>
          </p:cNvPr>
          <p:cNvSpPr>
            <a:spLocks noGrp="1"/>
          </p:cNvSpPr>
          <p:nvPr>
            <p:ph type="title"/>
          </p:nvPr>
        </p:nvSpPr>
        <p:spPr/>
        <p:txBody>
          <a:bodyPr/>
          <a:lstStyle/>
          <a:p>
            <a:r>
              <a:rPr lang="en-GB" dirty="0"/>
              <a:t>Outputs</a:t>
            </a:r>
          </a:p>
        </p:txBody>
      </p:sp>
      <p:sp>
        <p:nvSpPr>
          <p:cNvPr id="4" name="Slide Number Placeholder 3">
            <a:extLst>
              <a:ext uri="{FF2B5EF4-FFF2-40B4-BE49-F238E27FC236}">
                <a16:creationId xmlns:a16="http://schemas.microsoft.com/office/drawing/2014/main" id="{D517E03C-16A2-4DFB-85C8-2DDA9DF3FA2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a16="http://schemas.microsoft.com/office/drawing/2014/main" id="{3C4A4A9E-C939-4AEE-A90F-509A110C2CD8}"/>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Content Placeholder 5">
            <a:extLst>
              <a:ext uri="{FF2B5EF4-FFF2-40B4-BE49-F238E27FC236}">
                <a16:creationId xmlns:a16="http://schemas.microsoft.com/office/drawing/2014/main" id="{3D2C84AD-5E56-4F26-90ED-768DB1D600A7}"/>
              </a:ext>
            </a:extLst>
          </p:cNvPr>
          <p:cNvPicPr>
            <a:picLocks noGrp="1" noChangeAspect="1"/>
          </p:cNvPicPr>
          <p:nvPr>
            <p:ph idx="1"/>
          </p:nvPr>
        </p:nvPicPr>
        <p:blipFill>
          <a:blip r:embed="rId2"/>
          <a:stretch>
            <a:fillRect/>
          </a:stretch>
        </p:blipFill>
        <p:spPr>
          <a:xfrm>
            <a:off x="1928941" y="1058863"/>
            <a:ext cx="5286118" cy="3556000"/>
          </a:xfrm>
          <a:prstGeom prst="rect">
            <a:avLst/>
          </a:prstGeom>
        </p:spPr>
      </p:pic>
    </p:spTree>
    <p:extLst>
      <p:ext uri="{BB962C8B-B14F-4D97-AF65-F5344CB8AC3E}">
        <p14:creationId xmlns:p14="http://schemas.microsoft.com/office/powerpoint/2010/main" val="189507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F0DF-DB99-44E0-BF45-17EAC0879715}"/>
              </a:ext>
            </a:extLst>
          </p:cNvPr>
          <p:cNvSpPr>
            <a:spLocks noGrp="1"/>
          </p:cNvSpPr>
          <p:nvPr>
            <p:ph type="title"/>
          </p:nvPr>
        </p:nvSpPr>
        <p:spPr/>
        <p:txBody>
          <a:bodyPr/>
          <a:lstStyle/>
          <a:p>
            <a:r>
              <a:rPr lang="en-GB" dirty="0"/>
              <a:t>Outputs</a:t>
            </a:r>
          </a:p>
        </p:txBody>
      </p:sp>
      <p:sp>
        <p:nvSpPr>
          <p:cNvPr id="4" name="Slide Number Placeholder 3">
            <a:extLst>
              <a:ext uri="{FF2B5EF4-FFF2-40B4-BE49-F238E27FC236}">
                <a16:creationId xmlns:a16="http://schemas.microsoft.com/office/drawing/2014/main" id="{F73F14F4-2F52-49D5-871D-5C775745AF0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a16="http://schemas.microsoft.com/office/drawing/2014/main" id="{CC6B349F-8207-4477-BFFC-14BC9701701A}"/>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Content Placeholder 5">
            <a:extLst>
              <a:ext uri="{FF2B5EF4-FFF2-40B4-BE49-F238E27FC236}">
                <a16:creationId xmlns:a16="http://schemas.microsoft.com/office/drawing/2014/main" id="{8A20D37E-6297-4A5B-A253-516D444334E4}"/>
              </a:ext>
            </a:extLst>
          </p:cNvPr>
          <p:cNvPicPr>
            <a:picLocks noGrp="1" noChangeAspect="1"/>
          </p:cNvPicPr>
          <p:nvPr>
            <p:ph idx="1"/>
          </p:nvPr>
        </p:nvPicPr>
        <p:blipFill>
          <a:blip r:embed="rId3"/>
          <a:stretch>
            <a:fillRect/>
          </a:stretch>
        </p:blipFill>
        <p:spPr>
          <a:xfrm>
            <a:off x="1800063" y="1058863"/>
            <a:ext cx="5543875" cy="3556000"/>
          </a:xfrm>
          <a:prstGeom prst="rect">
            <a:avLst/>
          </a:prstGeom>
        </p:spPr>
      </p:pic>
    </p:spTree>
    <p:extLst>
      <p:ext uri="{BB962C8B-B14F-4D97-AF65-F5344CB8AC3E}">
        <p14:creationId xmlns:p14="http://schemas.microsoft.com/office/powerpoint/2010/main" val="288674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0DAE-DDCC-4902-96C8-62C32E3118E9}"/>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1D5360FF-A720-47BA-A23E-77B5C2A396A3}"/>
              </a:ext>
            </a:extLst>
          </p:cNvPr>
          <p:cNvSpPr>
            <a:spLocks noGrp="1"/>
          </p:cNvSpPr>
          <p:nvPr>
            <p:ph idx="1"/>
          </p:nvPr>
        </p:nvSpPr>
        <p:spPr/>
        <p:txBody>
          <a:bodyPr/>
          <a:lstStyle/>
          <a:p>
            <a:pPr marL="285750" indent="-285750">
              <a:buFont typeface="Arial" panose="020B0604020202020204" pitchFamily="34" charset="0"/>
              <a:buChar char="•"/>
            </a:pPr>
            <a:r>
              <a:rPr lang="en-GB" dirty="0"/>
              <a:t>Producing and using regularly updated lifetables.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Co-produce the survival estimates across ONS &amp; PHE.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Publish and implement a new method: hierarchical Bayesian modelling framework to allow comparisons between the CCGs and have “static” estimates.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Extend survival by stage to more cancer sites.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Further improve our timeliness.</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4D1DC24-9AD8-4B9F-B611-0203DEE293F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a16="http://schemas.microsoft.com/office/drawing/2014/main" id="{61E65DF6-50E9-4A2F-A738-286BB7BA8A39}"/>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254973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7F4A6-47CE-4F65-85AC-77D072D35FF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a16="http://schemas.microsoft.com/office/drawing/2014/main" id="{0EBE516B-F20D-4415-A13B-18D6567B1FDE}"/>
              </a:ext>
            </a:extLst>
          </p:cNvPr>
          <p:cNvSpPr>
            <a:spLocks noGrp="1"/>
          </p:cNvSpPr>
          <p:nvPr>
            <p:ph type="ftr" sz="quarter" idx="11"/>
          </p:nvPr>
        </p:nvSpPr>
        <p:spPr/>
        <p:txBody>
          <a:bodyPr/>
          <a:lstStyle/>
          <a:p>
            <a:pPr>
              <a:defRPr/>
            </a:pPr>
            <a:r>
              <a:rPr lang="en-GB" dirty="0"/>
              <a:t>Cancer survival in England - John Broggio</a:t>
            </a:r>
            <a:endParaRPr lang="en-US" dirty="0"/>
          </a:p>
        </p:txBody>
      </p:sp>
      <p:graphicFrame>
        <p:nvGraphicFramePr>
          <p:cNvPr id="6" name="Table 5">
            <a:extLst>
              <a:ext uri="{FF2B5EF4-FFF2-40B4-BE49-F238E27FC236}">
                <a16:creationId xmlns:a16="http://schemas.microsoft.com/office/drawing/2014/main" id="{B91E4997-6665-43DD-A373-5D5EADECBD47}"/>
              </a:ext>
            </a:extLst>
          </p:cNvPr>
          <p:cNvGraphicFramePr>
            <a:graphicFrameLocks noGrp="1"/>
          </p:cNvGraphicFramePr>
          <p:nvPr>
            <p:extLst>
              <p:ext uri="{D42A27DB-BD31-4B8C-83A1-F6EECF244321}">
                <p14:modId xmlns:p14="http://schemas.microsoft.com/office/powerpoint/2010/main" val="3871488016"/>
              </p:ext>
            </p:extLst>
          </p:nvPr>
        </p:nvGraphicFramePr>
        <p:xfrm>
          <a:off x="562702" y="248319"/>
          <a:ext cx="7776342" cy="3200400"/>
        </p:xfrm>
        <a:graphic>
          <a:graphicData uri="http://schemas.openxmlformats.org/drawingml/2006/table">
            <a:tbl>
              <a:tblPr firstRow="1" bandRow="1">
                <a:tableStyleId>{5C22544A-7EE6-4342-B048-85BDC9FD1C3A}</a:tableStyleId>
              </a:tblPr>
              <a:tblGrid>
                <a:gridCol w="3888171">
                  <a:extLst>
                    <a:ext uri="{9D8B030D-6E8A-4147-A177-3AD203B41FA5}">
                      <a16:colId xmlns:a16="http://schemas.microsoft.com/office/drawing/2014/main" val="149617323"/>
                    </a:ext>
                  </a:extLst>
                </a:gridCol>
                <a:gridCol w="3888171">
                  <a:extLst>
                    <a:ext uri="{9D8B030D-6E8A-4147-A177-3AD203B41FA5}">
                      <a16:colId xmlns:a16="http://schemas.microsoft.com/office/drawing/2014/main" val="3736653042"/>
                    </a:ext>
                  </a:extLst>
                </a:gridCol>
              </a:tblGrid>
              <a:tr h="370840">
                <a:tc>
                  <a:txBody>
                    <a:bodyPr/>
                    <a:lstStyle/>
                    <a:p>
                      <a:endParaRPr lang="en-GB" dirty="0"/>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rPr>
                        <a:t>NCRAS</a:t>
                      </a:r>
                    </a:p>
                    <a:p>
                      <a:endParaRPr lang="en-GB" dirty="0"/>
                    </a:p>
                  </a:txBody>
                  <a:tcPr>
                    <a:noFill/>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70C0"/>
                          </a:solidFill>
                        </a:rPr>
                        <a:t>HALE</a:t>
                      </a:r>
                    </a:p>
                    <a:p>
                      <a:endParaRPr lang="en-GB" dirty="0"/>
                    </a:p>
                  </a:txBody>
                  <a:tcPr>
                    <a:noFill/>
                  </a:tcPr>
                </a:tc>
                <a:extLst>
                  <a:ext uri="{0D108BD9-81ED-4DB2-BD59-A6C34878D82A}">
                    <a16:rowId xmlns:a16="http://schemas.microsoft.com/office/drawing/2014/main" val="18544735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Carolynn Gildea</a:t>
                      </a:r>
                    </a:p>
                    <a:p>
                      <a:r>
                        <a:rPr lang="en-GB" dirty="0"/>
                        <a:t>John Broggio</a:t>
                      </a:r>
                    </a:p>
                    <a:p>
                      <a:r>
                        <a:rPr lang="en-GB" dirty="0"/>
                        <a:t>Kwok Wong</a:t>
                      </a:r>
                    </a:p>
                    <a:p>
                      <a:r>
                        <a:rPr lang="en-GB" dirty="0"/>
                        <a:t>Marta Emmett</a:t>
                      </a:r>
                    </a:p>
                    <a:p>
                      <a:endParaRPr lang="en-GB" dirty="0"/>
                    </a:p>
                  </a:txBody>
                  <a:tcPr>
                    <a:noFill/>
                  </a:tcPr>
                </a:tc>
                <a:tc>
                  <a:txBody>
                    <a:bodyPr/>
                    <a:lstStyle/>
                    <a:p>
                      <a:r>
                        <a:rPr lang="en-GB" dirty="0"/>
                        <a:t>Andy King, Sarah Caul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Leah Butler</a:t>
                      </a:r>
                    </a:p>
                    <a:p>
                      <a:r>
                        <a:rPr lang="en-GB" sz="1800" kern="1200" dirty="0">
                          <a:solidFill>
                            <a:schemeClr val="dk1"/>
                          </a:solidFill>
                          <a:effectLst/>
                          <a:latin typeface="+mn-lt"/>
                          <a:ea typeface="+mn-ea"/>
                          <a:cs typeface="+mn-cs"/>
                        </a:rPr>
                        <a:t>Jasveer Kaur, Sophie John</a:t>
                      </a:r>
                    </a:p>
                    <a:p>
                      <a:r>
                        <a:rPr lang="en-GB" sz="1800" kern="1200" dirty="0">
                          <a:solidFill>
                            <a:schemeClr val="dk1"/>
                          </a:solidFill>
                          <a:effectLst/>
                          <a:latin typeface="+mn-lt"/>
                          <a:ea typeface="+mn-ea"/>
                          <a:cs typeface="+mn-cs"/>
                        </a:rPr>
                        <a:t>Matthew Peet, Lorna Ushaw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Neil Bannister</a:t>
                      </a:r>
                    </a:p>
                  </a:txBody>
                  <a:tcPr>
                    <a:noFill/>
                  </a:tcPr>
                </a:tc>
                <a:extLst>
                  <a:ext uri="{0D108BD9-81ED-4DB2-BD59-A6C34878D82A}">
                    <a16:rowId xmlns:a16="http://schemas.microsoft.com/office/drawing/2014/main" val="1625334405"/>
                  </a:ext>
                </a:extLst>
              </a:tr>
            </a:tbl>
          </a:graphicData>
        </a:graphic>
      </p:graphicFrame>
      <p:pic>
        <p:nvPicPr>
          <p:cNvPr id="7" name="Picture 6">
            <a:extLst>
              <a:ext uri="{FF2B5EF4-FFF2-40B4-BE49-F238E27FC236}">
                <a16:creationId xmlns:a16="http://schemas.microsoft.com/office/drawing/2014/main" id="{E59DCC74-A4BD-4EC0-8CF8-B9FBF9040994}"/>
              </a:ext>
            </a:extLst>
          </p:cNvPr>
          <p:cNvPicPr>
            <a:picLocks noChangeAspect="1"/>
          </p:cNvPicPr>
          <p:nvPr/>
        </p:nvPicPr>
        <p:blipFill>
          <a:blip r:embed="rId2"/>
          <a:stretch>
            <a:fillRect/>
          </a:stretch>
        </p:blipFill>
        <p:spPr>
          <a:xfrm>
            <a:off x="562702" y="195486"/>
            <a:ext cx="1721645" cy="1071584"/>
          </a:xfrm>
          <a:prstGeom prst="rect">
            <a:avLst/>
          </a:prstGeom>
        </p:spPr>
      </p:pic>
      <p:pic>
        <p:nvPicPr>
          <p:cNvPr id="8" name="Picture 7">
            <a:extLst>
              <a:ext uri="{FF2B5EF4-FFF2-40B4-BE49-F238E27FC236}">
                <a16:creationId xmlns:a16="http://schemas.microsoft.com/office/drawing/2014/main" id="{B7A01C7B-23A1-4B27-9DE1-F9D9A3CAE574}"/>
              </a:ext>
            </a:extLst>
          </p:cNvPr>
          <p:cNvPicPr>
            <a:picLocks noChangeAspect="1"/>
          </p:cNvPicPr>
          <p:nvPr/>
        </p:nvPicPr>
        <p:blipFill>
          <a:blip r:embed="rId3"/>
          <a:stretch>
            <a:fillRect/>
          </a:stretch>
        </p:blipFill>
        <p:spPr>
          <a:xfrm>
            <a:off x="4450873" y="447010"/>
            <a:ext cx="2501554" cy="568535"/>
          </a:xfrm>
          <a:prstGeom prst="rect">
            <a:avLst/>
          </a:prstGeom>
        </p:spPr>
      </p:pic>
      <p:sp>
        <p:nvSpPr>
          <p:cNvPr id="9" name="TextBox 8">
            <a:extLst>
              <a:ext uri="{FF2B5EF4-FFF2-40B4-BE49-F238E27FC236}">
                <a16:creationId xmlns:a16="http://schemas.microsoft.com/office/drawing/2014/main" id="{34B19D96-7754-427C-9786-0C2059213A5A}"/>
              </a:ext>
            </a:extLst>
          </p:cNvPr>
          <p:cNvSpPr txBox="1"/>
          <p:nvPr/>
        </p:nvSpPr>
        <p:spPr>
          <a:xfrm>
            <a:off x="562702" y="3795886"/>
            <a:ext cx="7776342" cy="738664"/>
          </a:xfrm>
          <a:prstGeom prst="rect">
            <a:avLst/>
          </a:prstGeom>
          <a:noFill/>
        </p:spPr>
        <p:txBody>
          <a:bodyPr wrap="square" rtlCol="0">
            <a:spAutoFit/>
          </a:bodyPr>
          <a:lstStyle/>
          <a:p>
            <a:r>
              <a:rPr lang="en-GB" sz="1400" dirty="0"/>
              <a:t>This work uses data provided by patients and collected by the NHS as part of their care and support. All personal data is handled confidentially by Office for National Statistics (ONS) and Public Health England (PHE), in accordance with relevant legislation and codes of conduct.</a:t>
            </a:r>
          </a:p>
        </p:txBody>
      </p:sp>
    </p:spTree>
    <p:extLst>
      <p:ext uri="{BB962C8B-B14F-4D97-AF65-F5344CB8AC3E}">
        <p14:creationId xmlns:p14="http://schemas.microsoft.com/office/powerpoint/2010/main" val="23226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186-6440-45EB-9656-459603B7FE6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46172C8A-7556-426B-8BE1-E121A5A73A63}"/>
              </a:ext>
            </a:extLst>
          </p:cNvPr>
          <p:cNvSpPr>
            <a:spLocks noGrp="1"/>
          </p:cNvSpPr>
          <p:nvPr>
            <p:ph idx="1"/>
          </p:nvPr>
        </p:nvSpPr>
        <p:spPr/>
        <p:txBody>
          <a:bodyPr/>
          <a:lstStyle/>
          <a:p>
            <a:r>
              <a:rPr lang="en-GB" sz="1600" dirty="0"/>
              <a:t> Corazziari I, et al. 2004. “Standard cancer patient population for age standardising survival ratios”. European Journal of Cancer 15: 2307-2316.</a:t>
            </a:r>
          </a:p>
          <a:p>
            <a:endParaRPr lang="en-GB" sz="1600" b="1" dirty="0"/>
          </a:p>
          <a:p>
            <a:r>
              <a:rPr lang="en-GB" sz="1600" dirty="0"/>
              <a:t>Kaplan EL, Meier P. 1958. “Nonparametric Estimation from Incomplete Observations.” Journal of the American Statistical Association 53: 457-481.</a:t>
            </a:r>
          </a:p>
          <a:p>
            <a:endParaRPr lang="en-GB" sz="1600" dirty="0"/>
          </a:p>
          <a:p>
            <a:r>
              <a:rPr lang="en-GB" sz="1600" dirty="0"/>
              <a:t>Pohar Perme M, Stare J, Estève J. 2012. “On estimation in relative survival”. Biometrics 68:113 -20.</a:t>
            </a:r>
          </a:p>
          <a:p>
            <a:endParaRPr lang="en-GB" sz="1600" dirty="0"/>
          </a:p>
          <a:p>
            <a:r>
              <a:rPr lang="en-GB" sz="1600" dirty="0"/>
              <a:t> Royston P, Parmar MK. 2002. “Flexible parametric proportional-hazards and proportional-odds models for censored survival data, with application to prognostic modelling and estimation of treatment effects”. Statistics in Medicine  21(15): 2175-2197.</a:t>
            </a:r>
          </a:p>
        </p:txBody>
      </p:sp>
      <p:sp>
        <p:nvSpPr>
          <p:cNvPr id="4" name="Slide Number Placeholder 3">
            <a:extLst>
              <a:ext uri="{FF2B5EF4-FFF2-40B4-BE49-F238E27FC236}">
                <a16:creationId xmlns:a16="http://schemas.microsoft.com/office/drawing/2014/main" id="{7108A971-673E-433E-AA5C-9C1155705EA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25</a:t>
            </a:fld>
            <a:endParaRPr lang="en-US" dirty="0"/>
          </a:p>
        </p:txBody>
      </p:sp>
      <p:sp>
        <p:nvSpPr>
          <p:cNvPr id="5" name="Footer Placeholder 4">
            <a:extLst>
              <a:ext uri="{FF2B5EF4-FFF2-40B4-BE49-F238E27FC236}">
                <a16:creationId xmlns:a16="http://schemas.microsoft.com/office/drawing/2014/main" id="{D80C5E17-8522-4DDC-8463-14ECBB55798B}"/>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196264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43B00-906A-48EB-870B-61BE53BC4DE0}"/>
              </a:ext>
            </a:extLst>
          </p:cNvPr>
          <p:cNvSpPr>
            <a:spLocks noGrp="1"/>
          </p:cNvSpPr>
          <p:nvPr>
            <p:ph type="title"/>
          </p:nvPr>
        </p:nvSpPr>
        <p:spPr/>
        <p:txBody>
          <a:bodyPr/>
          <a:lstStyle/>
          <a:p>
            <a:r>
              <a:rPr lang="en-GB" sz="2800" dirty="0"/>
              <a:t>Why are cancer survival statistics important?</a:t>
            </a:r>
          </a:p>
        </p:txBody>
      </p:sp>
      <p:sp>
        <p:nvSpPr>
          <p:cNvPr id="3" name="Content Placeholder 2">
            <a:extLst>
              <a:ext uri="{FF2B5EF4-FFF2-40B4-BE49-F238E27FC236}">
                <a16:creationId xmlns:a16="http://schemas.microsoft.com/office/drawing/2014/main" id="{7BAE1960-CD20-4C83-A5B9-F7F2DB9EE54E}"/>
              </a:ext>
            </a:extLst>
          </p:cNvPr>
          <p:cNvSpPr>
            <a:spLocks noGrp="1"/>
          </p:cNvSpPr>
          <p:nvPr>
            <p:ph idx="1"/>
          </p:nvPr>
        </p:nvSpPr>
        <p:spPr/>
        <p:txBody>
          <a:bodyPr/>
          <a:lstStyle/>
          <a:p>
            <a:pPr marL="342900" indent="-342900" algn="just">
              <a:buFont typeface="Arial" panose="020B0604020202020204" pitchFamily="34" charset="0"/>
              <a:buChar char="•"/>
            </a:pPr>
            <a:r>
              <a:rPr lang="en-GB" sz="2200" dirty="0"/>
              <a:t>One of the key measures of the effectiveness of </a:t>
            </a:r>
            <a:r>
              <a:rPr lang="en-GB" sz="2200" b="1" dirty="0"/>
              <a:t>cancer services</a:t>
            </a:r>
          </a:p>
          <a:p>
            <a:pPr marL="342900" indent="-342900" algn="just">
              <a:buFont typeface="Arial" panose="020B0604020202020204" pitchFamily="34" charset="0"/>
              <a:buChar char="•"/>
            </a:pPr>
            <a:endParaRPr lang="en-GB" sz="2200" b="1" dirty="0"/>
          </a:p>
          <a:p>
            <a:pPr marL="342900" indent="-342900" algn="just">
              <a:buFont typeface="Arial" panose="020B0604020202020204" pitchFamily="34" charset="0"/>
              <a:buChar char="•"/>
            </a:pPr>
            <a:r>
              <a:rPr lang="en-GB" sz="2200" dirty="0"/>
              <a:t>Inform the NHS Outcomes Framework               </a:t>
            </a:r>
          </a:p>
          <a:p>
            <a:pPr marL="0" indent="0" algn="just"/>
            <a:r>
              <a:rPr lang="en-GB" sz="2200" dirty="0">
                <a:solidFill>
                  <a:schemeClr val="tx2"/>
                </a:solidFill>
                <a:hlinkClick r:id="rId3"/>
              </a:rPr>
              <a:t>https://digital.nhs.uk/data-and-information/publications/clinical-indicators/nhs-outcomes-framework/current</a:t>
            </a:r>
            <a:endParaRPr lang="en-GB" sz="2200" dirty="0">
              <a:solidFill>
                <a:schemeClr val="tx2"/>
              </a:solidFill>
            </a:endParaRPr>
          </a:p>
          <a:p>
            <a:pPr marL="0" indent="0" algn="just"/>
            <a:endParaRPr lang="en-GB" sz="2200" dirty="0">
              <a:solidFill>
                <a:srgbClr val="0070C0"/>
              </a:solidFill>
            </a:endParaRPr>
          </a:p>
          <a:p>
            <a:pPr marL="342900" indent="-342900" algn="just">
              <a:buFont typeface="Arial" panose="020B0604020202020204" pitchFamily="34" charset="0"/>
              <a:buChar char="•"/>
            </a:pPr>
            <a:r>
              <a:rPr lang="en-GB" sz="2200" dirty="0"/>
              <a:t>Provide reliable/accessible information to a wide range of groups</a:t>
            </a:r>
          </a:p>
          <a:p>
            <a:pPr marL="0" indent="0" algn="just"/>
            <a:endParaRPr lang="en-GB" sz="2400" dirty="0"/>
          </a:p>
        </p:txBody>
      </p:sp>
      <p:sp>
        <p:nvSpPr>
          <p:cNvPr id="4" name="Slide Number Placeholder 3">
            <a:extLst>
              <a:ext uri="{FF2B5EF4-FFF2-40B4-BE49-F238E27FC236}">
                <a16:creationId xmlns:a16="http://schemas.microsoft.com/office/drawing/2014/main" id="{1CFF703B-3854-472C-9470-6261628EBA2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a16="http://schemas.microsoft.com/office/drawing/2014/main" id="{4EA8C644-B361-42B6-BBEF-BE93BE26CECC}"/>
              </a:ext>
            </a:extLst>
          </p:cNvPr>
          <p:cNvSpPr>
            <a:spLocks noGrp="1"/>
          </p:cNvSpPr>
          <p:nvPr>
            <p:ph type="ftr" sz="quarter" idx="11"/>
          </p:nvPr>
        </p:nvSpPr>
        <p:spPr/>
        <p:txBody>
          <a:bodyPr/>
          <a:lstStyle/>
          <a:p>
            <a:pPr>
              <a:defRPr/>
            </a:pPr>
            <a:r>
              <a:rPr lang="en-GB" dirty="0"/>
              <a:t>Cancer survival in England - John Broggio</a:t>
            </a:r>
            <a:endParaRPr lang="en-US" dirty="0"/>
          </a:p>
        </p:txBody>
      </p:sp>
    </p:spTree>
    <p:extLst>
      <p:ext uri="{BB962C8B-B14F-4D97-AF65-F5344CB8AC3E}">
        <p14:creationId xmlns:p14="http://schemas.microsoft.com/office/powerpoint/2010/main" val="274949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Who are NCRAS?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1600" dirty="0"/>
              <a:t>International comparisons (OECD countries)</a:t>
            </a:r>
          </a:p>
          <a:p>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sz="1100" dirty="0">
              <a:solidFill>
                <a:srgbClr val="0070C0"/>
              </a:solidFill>
            </a:endParaRPr>
          </a:p>
          <a:p>
            <a:r>
              <a:rPr lang="en-GB" sz="1100" dirty="0">
                <a:solidFill>
                  <a:srgbClr val="0070C0"/>
                </a:solidFill>
              </a:rPr>
              <a:t>		(Guardian, 18 July 2017)</a:t>
            </a:r>
          </a:p>
          <a:p>
            <a:pPr marL="285750" indent="-285750">
              <a:buFont typeface="Arial" panose="020B0604020202020204" pitchFamily="34" charset="0"/>
              <a:buChar char="•"/>
            </a:pPr>
            <a:r>
              <a:rPr lang="en-GB" sz="1600" dirty="0"/>
              <a:t>the Independent Cancer Task Force set out </a:t>
            </a:r>
            <a:r>
              <a:rPr lang="en-GB" sz="1600" b="1" dirty="0"/>
              <a:t>six strategic priorities</a:t>
            </a:r>
            <a:r>
              <a:rPr lang="en-GB" sz="1600" dirty="0"/>
              <a:t> to help improve cancer survival</a:t>
            </a:r>
          </a:p>
          <a:p>
            <a:pPr lvl="3">
              <a:spcBef>
                <a:spcPts val="0"/>
              </a:spcBef>
              <a:buFontTx/>
              <a:buChar char="-"/>
            </a:pPr>
            <a:r>
              <a:rPr lang="en-GB" dirty="0">
                <a:solidFill>
                  <a:srgbClr val="0070C0"/>
                </a:solidFill>
              </a:rPr>
              <a:t>reducing CCG-variation </a:t>
            </a:r>
          </a:p>
          <a:p>
            <a:pPr lvl="3">
              <a:spcBef>
                <a:spcPts val="0"/>
              </a:spcBef>
              <a:buFontTx/>
              <a:buChar char="-"/>
            </a:pPr>
            <a:r>
              <a:rPr lang="en-GB" dirty="0"/>
              <a:t>ambition to </a:t>
            </a:r>
            <a:r>
              <a:rPr lang="en-GB" dirty="0">
                <a:solidFill>
                  <a:srgbClr val="0070C0"/>
                </a:solidFill>
              </a:rPr>
              <a:t>increase one-year survival to 75%</a:t>
            </a:r>
            <a:r>
              <a:rPr lang="en-GB" dirty="0"/>
              <a:t> by 2020 for all-cancers combined</a:t>
            </a:r>
            <a:endParaRPr lang="en-GB" dirty="0">
              <a:solidFill>
                <a:srgbClr val="0070C0"/>
              </a:solidFill>
            </a:endParaRP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Picture 5">
            <a:extLst>
              <a:ext uri="{FF2B5EF4-FFF2-40B4-BE49-F238E27FC236}">
                <a16:creationId xmlns:a16="http://schemas.microsoft.com/office/drawing/2014/main" id="{043FEC30-57FF-42D1-9561-2F56130FC1F6}"/>
              </a:ext>
            </a:extLst>
          </p:cNvPr>
          <p:cNvPicPr>
            <a:picLocks noChangeAspect="1"/>
          </p:cNvPicPr>
          <p:nvPr/>
        </p:nvPicPr>
        <p:blipFill>
          <a:blip r:embed="rId3"/>
          <a:stretch>
            <a:fillRect/>
          </a:stretch>
        </p:blipFill>
        <p:spPr>
          <a:xfrm>
            <a:off x="865292" y="1419622"/>
            <a:ext cx="2770604" cy="1670823"/>
          </a:xfrm>
          <a:prstGeom prst="rect">
            <a:avLst/>
          </a:prstGeom>
        </p:spPr>
      </p:pic>
      <p:pic>
        <p:nvPicPr>
          <p:cNvPr id="7" name="Picture 6">
            <a:extLst>
              <a:ext uri="{FF2B5EF4-FFF2-40B4-BE49-F238E27FC236}">
                <a16:creationId xmlns:a16="http://schemas.microsoft.com/office/drawing/2014/main" id="{B73E078D-4FE0-4849-829D-EBC69770B1CD}"/>
              </a:ext>
            </a:extLst>
          </p:cNvPr>
          <p:cNvPicPr>
            <a:picLocks noChangeAspect="1"/>
          </p:cNvPicPr>
          <p:nvPr/>
        </p:nvPicPr>
        <p:blipFill>
          <a:blip r:embed="rId4"/>
          <a:stretch>
            <a:fillRect/>
          </a:stretch>
        </p:blipFill>
        <p:spPr>
          <a:xfrm>
            <a:off x="4572001" y="1416032"/>
            <a:ext cx="2664296" cy="1714691"/>
          </a:xfrm>
          <a:prstGeom prst="rect">
            <a:avLst/>
          </a:prstGeom>
        </p:spPr>
      </p:pic>
    </p:spTree>
    <p:extLst>
      <p:ext uri="{BB962C8B-B14F-4D97-AF65-F5344CB8AC3E}">
        <p14:creationId xmlns:p14="http://schemas.microsoft.com/office/powerpoint/2010/main" val="280426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E6D0-B2C7-467C-A142-2F5CD23289EF}"/>
              </a:ext>
            </a:extLst>
          </p:cNvPr>
          <p:cNvSpPr>
            <a:spLocks noGrp="1"/>
          </p:cNvSpPr>
          <p:nvPr>
            <p:ph type="title"/>
          </p:nvPr>
        </p:nvSpPr>
        <p:spPr/>
        <p:txBody>
          <a:bodyPr/>
          <a:lstStyle/>
          <a:p>
            <a:r>
              <a:rPr lang="en-GB" dirty="0"/>
              <a:t>Overview of Survival</a:t>
            </a:r>
          </a:p>
        </p:txBody>
      </p:sp>
      <p:sp>
        <p:nvSpPr>
          <p:cNvPr id="4" name="Slide Number Placeholder 3">
            <a:extLst>
              <a:ext uri="{FF2B5EF4-FFF2-40B4-BE49-F238E27FC236}">
                <a16:creationId xmlns:a16="http://schemas.microsoft.com/office/drawing/2014/main" id="{C67A01F4-4A4A-4A96-8511-645DBDE6CCC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a16="http://schemas.microsoft.com/office/drawing/2014/main" id="{99DF1295-C9D2-4AC4-BD95-6CCAB5944F9F}"/>
              </a:ext>
            </a:extLst>
          </p:cNvPr>
          <p:cNvSpPr>
            <a:spLocks noGrp="1"/>
          </p:cNvSpPr>
          <p:nvPr>
            <p:ph type="ftr" sz="quarter" idx="11"/>
          </p:nvPr>
        </p:nvSpPr>
        <p:spPr/>
        <p:txBody>
          <a:bodyPr/>
          <a:lstStyle/>
          <a:p>
            <a:pPr>
              <a:defRPr/>
            </a:pPr>
            <a:r>
              <a:rPr lang="en-GB" dirty="0"/>
              <a:t>Cancer survival in England - John Broggio</a:t>
            </a:r>
            <a:endParaRPr lang="en-US" dirty="0"/>
          </a:p>
        </p:txBody>
      </p:sp>
      <p:sp>
        <p:nvSpPr>
          <p:cNvPr id="3" name="Rectangle 2">
            <a:extLst>
              <a:ext uri="{FF2B5EF4-FFF2-40B4-BE49-F238E27FC236}">
                <a16:creationId xmlns:a16="http://schemas.microsoft.com/office/drawing/2014/main" id="{36AB7179-258A-4B70-9E8D-032AD888BFF6}"/>
              </a:ext>
            </a:extLst>
          </p:cNvPr>
          <p:cNvSpPr/>
          <p:nvPr/>
        </p:nvSpPr>
        <p:spPr>
          <a:xfrm>
            <a:off x="562702" y="1048256"/>
            <a:ext cx="8185762" cy="707886"/>
          </a:xfrm>
          <a:prstGeom prst="rect">
            <a:avLst/>
          </a:prstGeom>
        </p:spPr>
        <p:txBody>
          <a:bodyPr wrap="square">
            <a:spAutoFit/>
          </a:bodyPr>
          <a:lstStyle/>
          <a:p>
            <a:r>
              <a:rPr lang="en-GB" sz="1600" dirty="0"/>
              <a:t>Office for National Statistics has been publishing cancer survival statistics annually:</a:t>
            </a:r>
          </a:p>
          <a:p>
            <a:pPr algn="just">
              <a:spcBef>
                <a:spcPts val="0"/>
              </a:spcBef>
            </a:pPr>
            <a:r>
              <a:rPr lang="en-GB" sz="1200" dirty="0">
                <a:solidFill>
                  <a:srgbClr val="0070C0"/>
                </a:solidFill>
                <a:hlinkClick r:id="rId3"/>
              </a:rPr>
              <a:t>https://www.ons.gov.uk/peoplepopulationandcommunity/healthandsocialcare/conditionsanddiseases/bulletins/cancersurvivalinengland</a:t>
            </a:r>
            <a:endParaRPr lang="en-GB" sz="1200" dirty="0">
              <a:solidFill>
                <a:srgbClr val="0070C0"/>
              </a:solidFill>
            </a:endParaRPr>
          </a:p>
        </p:txBody>
      </p:sp>
      <p:pic>
        <p:nvPicPr>
          <p:cNvPr id="9" name="Picture 8">
            <a:extLst>
              <a:ext uri="{FF2B5EF4-FFF2-40B4-BE49-F238E27FC236}">
                <a16:creationId xmlns:a16="http://schemas.microsoft.com/office/drawing/2014/main" id="{F754230F-3BD2-49CF-8000-FAF741870C77}"/>
              </a:ext>
            </a:extLst>
          </p:cNvPr>
          <p:cNvPicPr>
            <a:picLocks noChangeAspect="1"/>
          </p:cNvPicPr>
          <p:nvPr/>
        </p:nvPicPr>
        <p:blipFill>
          <a:blip r:embed="rId4"/>
          <a:stretch>
            <a:fillRect/>
          </a:stretch>
        </p:blipFill>
        <p:spPr>
          <a:xfrm>
            <a:off x="562319" y="1851670"/>
            <a:ext cx="3001569" cy="1690072"/>
          </a:xfrm>
          <a:prstGeom prst="rect">
            <a:avLst/>
          </a:prstGeom>
          <a:ln cmpd="sng">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0" name="Picture 9">
            <a:extLst>
              <a:ext uri="{FF2B5EF4-FFF2-40B4-BE49-F238E27FC236}">
                <a16:creationId xmlns:a16="http://schemas.microsoft.com/office/drawing/2014/main" id="{F8D94693-6722-45EB-B3F9-0E3793142817}"/>
              </a:ext>
            </a:extLst>
          </p:cNvPr>
          <p:cNvPicPr>
            <a:picLocks noChangeAspect="1"/>
          </p:cNvPicPr>
          <p:nvPr/>
        </p:nvPicPr>
        <p:blipFill>
          <a:blip r:embed="rId5"/>
          <a:stretch>
            <a:fillRect/>
          </a:stretch>
        </p:blipFill>
        <p:spPr>
          <a:xfrm>
            <a:off x="4679088" y="1685497"/>
            <a:ext cx="3901276" cy="1926891"/>
          </a:xfrm>
          <a:prstGeom prst="rect">
            <a:avLst/>
          </a:prstGeom>
          <a:ln>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1" name="Picture 10">
            <a:extLst>
              <a:ext uri="{FF2B5EF4-FFF2-40B4-BE49-F238E27FC236}">
                <a16:creationId xmlns:a16="http://schemas.microsoft.com/office/drawing/2014/main" id="{DCB5B044-0114-4B69-9A32-AAC312013586}"/>
              </a:ext>
            </a:extLst>
          </p:cNvPr>
          <p:cNvPicPr>
            <a:picLocks noChangeAspect="1"/>
          </p:cNvPicPr>
          <p:nvPr/>
        </p:nvPicPr>
        <p:blipFill>
          <a:blip r:embed="rId6"/>
          <a:stretch>
            <a:fillRect/>
          </a:stretch>
        </p:blipFill>
        <p:spPr>
          <a:xfrm>
            <a:off x="1680837" y="3475327"/>
            <a:ext cx="2950372" cy="1239833"/>
          </a:xfrm>
          <a:prstGeom prst="rect">
            <a:avLst/>
          </a:prstGeom>
        </p:spPr>
      </p:pic>
    </p:spTree>
    <p:extLst>
      <p:ext uri="{BB962C8B-B14F-4D97-AF65-F5344CB8AC3E}">
        <p14:creationId xmlns:p14="http://schemas.microsoft.com/office/powerpoint/2010/main" val="280542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4D38-5189-4CDE-A7F8-8B69DAF30DC1}"/>
              </a:ext>
            </a:extLst>
          </p:cNvPr>
          <p:cNvSpPr>
            <a:spLocks noGrp="1"/>
          </p:cNvSpPr>
          <p:nvPr>
            <p:ph type="title"/>
          </p:nvPr>
        </p:nvSpPr>
        <p:spPr/>
        <p:txBody>
          <a:bodyPr/>
          <a:lstStyle/>
          <a:p>
            <a:r>
              <a:rPr lang="en-GB" dirty="0"/>
              <a:t>Users</a:t>
            </a:r>
          </a:p>
        </p:txBody>
      </p:sp>
      <p:sp>
        <p:nvSpPr>
          <p:cNvPr id="4" name="Slide Number Placeholder 3">
            <a:extLst>
              <a:ext uri="{FF2B5EF4-FFF2-40B4-BE49-F238E27FC236}">
                <a16:creationId xmlns:a16="http://schemas.microsoft.com/office/drawing/2014/main" id="{BAA6FFF0-9C88-47FF-AE97-3583B32F961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a16="http://schemas.microsoft.com/office/drawing/2014/main" id="{8962628C-373A-4655-B58A-78D9E53D4654}"/>
              </a:ext>
            </a:extLst>
          </p:cNvPr>
          <p:cNvSpPr>
            <a:spLocks noGrp="1"/>
          </p:cNvSpPr>
          <p:nvPr>
            <p:ph type="ftr" sz="quarter" idx="11"/>
          </p:nvPr>
        </p:nvSpPr>
        <p:spPr/>
        <p:txBody>
          <a:bodyPr/>
          <a:lstStyle/>
          <a:p>
            <a:pPr>
              <a:defRPr/>
            </a:pPr>
            <a:r>
              <a:rPr lang="en-GB" dirty="0"/>
              <a:t>Cancer survival in England - John Broggio</a:t>
            </a:r>
            <a:endParaRPr lang="en-US" dirty="0"/>
          </a:p>
        </p:txBody>
      </p:sp>
      <p:sp>
        <p:nvSpPr>
          <p:cNvPr id="9" name="Footer Placeholder 4">
            <a:extLst>
              <a:ext uri="{FF2B5EF4-FFF2-40B4-BE49-F238E27FC236}">
                <a16:creationId xmlns:a16="http://schemas.microsoft.com/office/drawing/2014/main" id="{376DC588-66B5-42D4-9FD1-D10296F510D3}"/>
              </a:ext>
            </a:extLst>
          </p:cNvPr>
          <p:cNvSpPr txBox="1">
            <a:spLocks/>
          </p:cNvSpPr>
          <p:nvPr/>
        </p:nvSpPr>
        <p:spPr>
          <a:xfrm>
            <a:off x="900113" y="6308725"/>
            <a:ext cx="8064375" cy="549275"/>
          </a:xfrm>
          <a:prstGeom prst="rect">
            <a:avLst/>
          </a:prstGeom>
        </p:spPr>
        <p:txBody>
          <a:bodyPr vert="horz" lIns="0" tIns="0" rIns="0" bIns="0" rtlCol="0" anchor="ctr"/>
          <a:lstStyle>
            <a:defPPr>
              <a:defRPr lang="en-US"/>
            </a:defPPr>
            <a:lvl1pPr marL="173038" indent="0"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dirty="0"/>
              <a:t>John Broggio</a:t>
            </a:r>
          </a:p>
        </p:txBody>
      </p:sp>
      <p:sp>
        <p:nvSpPr>
          <p:cNvPr id="11" name="Rounded Rectangle 15">
            <a:extLst>
              <a:ext uri="{FF2B5EF4-FFF2-40B4-BE49-F238E27FC236}">
                <a16:creationId xmlns:a16="http://schemas.microsoft.com/office/drawing/2014/main" id="{8FAC4EB4-8672-481E-81DA-8195A82D6E87}"/>
              </a:ext>
            </a:extLst>
          </p:cNvPr>
          <p:cNvSpPr/>
          <p:nvPr/>
        </p:nvSpPr>
        <p:spPr>
          <a:xfrm>
            <a:off x="804199" y="1684995"/>
            <a:ext cx="1705111" cy="715070"/>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2">
                    <a:lumMod val="50000"/>
                  </a:schemeClr>
                </a:solidFill>
              </a:rPr>
              <a:t>Government bodies</a:t>
            </a:r>
            <a:endParaRPr lang="en-GB" sz="2000" b="1" dirty="0">
              <a:solidFill>
                <a:schemeClr val="tx2">
                  <a:lumMod val="50000"/>
                </a:schemeClr>
              </a:solidFill>
            </a:endParaRPr>
          </a:p>
        </p:txBody>
      </p:sp>
      <p:sp>
        <p:nvSpPr>
          <p:cNvPr id="13" name="Rounded Rectangle 15">
            <a:extLst>
              <a:ext uri="{FF2B5EF4-FFF2-40B4-BE49-F238E27FC236}">
                <a16:creationId xmlns:a16="http://schemas.microsoft.com/office/drawing/2014/main" id="{09C4D74D-9F44-4123-9221-2F0C11D441DF}"/>
              </a:ext>
            </a:extLst>
          </p:cNvPr>
          <p:cNvSpPr/>
          <p:nvPr/>
        </p:nvSpPr>
        <p:spPr>
          <a:xfrm>
            <a:off x="813831" y="3119095"/>
            <a:ext cx="2318502" cy="972171"/>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lumMod val="50000"/>
                </a:schemeClr>
              </a:solidFill>
            </a:endParaRPr>
          </a:p>
          <a:p>
            <a:pPr algn="ctr"/>
            <a:endParaRPr lang="en-GB" sz="1800" dirty="0">
              <a:solidFill>
                <a:schemeClr val="tx2">
                  <a:lumMod val="50000"/>
                </a:schemeClr>
              </a:solidFill>
            </a:endParaRPr>
          </a:p>
          <a:p>
            <a:pPr algn="ctr"/>
            <a:r>
              <a:rPr lang="en-GB" sz="2000" dirty="0">
                <a:solidFill>
                  <a:schemeClr val="tx2">
                    <a:lumMod val="50000"/>
                  </a:schemeClr>
                </a:solidFill>
              </a:rPr>
              <a:t>Clinical Commissioning Groups (CCGs</a:t>
            </a:r>
            <a:r>
              <a:rPr lang="en-GB" sz="1800" dirty="0">
                <a:solidFill>
                  <a:schemeClr val="tx2">
                    <a:lumMod val="50000"/>
                  </a:schemeClr>
                </a:solidFill>
              </a:rPr>
              <a:t>)</a:t>
            </a:r>
          </a:p>
          <a:p>
            <a:pPr algn="ctr"/>
            <a:endParaRPr lang="en-GB" sz="1600" dirty="0">
              <a:solidFill>
                <a:schemeClr val="tx2">
                  <a:lumMod val="50000"/>
                </a:schemeClr>
              </a:solidFill>
            </a:endParaRPr>
          </a:p>
          <a:p>
            <a:pPr algn="ctr"/>
            <a:endParaRPr lang="en-GB" sz="1400" dirty="0">
              <a:solidFill>
                <a:schemeClr val="tx2">
                  <a:lumMod val="50000"/>
                </a:schemeClr>
              </a:solidFill>
            </a:endParaRPr>
          </a:p>
        </p:txBody>
      </p:sp>
      <p:sp>
        <p:nvSpPr>
          <p:cNvPr id="14" name="Rounded Rectangle 15">
            <a:extLst>
              <a:ext uri="{FF2B5EF4-FFF2-40B4-BE49-F238E27FC236}">
                <a16:creationId xmlns:a16="http://schemas.microsoft.com/office/drawing/2014/main" id="{07C86AC6-8F5C-4816-AF1F-FC62F54821F5}"/>
              </a:ext>
            </a:extLst>
          </p:cNvPr>
          <p:cNvSpPr/>
          <p:nvPr/>
        </p:nvSpPr>
        <p:spPr>
          <a:xfrm>
            <a:off x="3626559" y="752972"/>
            <a:ext cx="1890881" cy="784870"/>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lumMod val="50000"/>
                </a:schemeClr>
              </a:solidFill>
            </a:endParaRPr>
          </a:p>
          <a:p>
            <a:pPr algn="ctr"/>
            <a:r>
              <a:rPr lang="en-GB" sz="2000" dirty="0">
                <a:solidFill>
                  <a:schemeClr val="tx2">
                    <a:lumMod val="50000"/>
                  </a:schemeClr>
                </a:solidFill>
              </a:rPr>
              <a:t>Health-policy makers</a:t>
            </a:r>
          </a:p>
          <a:p>
            <a:pPr algn="ctr"/>
            <a:endParaRPr lang="en-GB" sz="1400" b="1" dirty="0">
              <a:solidFill>
                <a:schemeClr val="tx2">
                  <a:lumMod val="50000"/>
                </a:schemeClr>
              </a:solidFill>
            </a:endParaRPr>
          </a:p>
        </p:txBody>
      </p:sp>
      <p:sp>
        <p:nvSpPr>
          <p:cNvPr id="15" name="Rounded Rectangle 15">
            <a:extLst>
              <a:ext uri="{FF2B5EF4-FFF2-40B4-BE49-F238E27FC236}">
                <a16:creationId xmlns:a16="http://schemas.microsoft.com/office/drawing/2014/main" id="{C2561177-E976-420B-B79A-3875FE4DAB58}"/>
              </a:ext>
            </a:extLst>
          </p:cNvPr>
          <p:cNvSpPr/>
          <p:nvPr/>
        </p:nvSpPr>
        <p:spPr>
          <a:xfrm>
            <a:off x="6097929" y="3077217"/>
            <a:ext cx="1972051" cy="889459"/>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lumMod val="50000"/>
                </a:schemeClr>
              </a:solidFill>
            </a:endParaRPr>
          </a:p>
          <a:p>
            <a:pPr algn="ctr"/>
            <a:endParaRPr lang="en-GB" sz="1800" dirty="0">
              <a:solidFill>
                <a:schemeClr val="tx2">
                  <a:lumMod val="50000"/>
                </a:schemeClr>
              </a:solidFill>
            </a:endParaRPr>
          </a:p>
          <a:p>
            <a:pPr algn="ctr"/>
            <a:r>
              <a:rPr lang="en-GB" sz="2000" dirty="0">
                <a:solidFill>
                  <a:schemeClr val="tx2">
                    <a:lumMod val="50000"/>
                  </a:schemeClr>
                </a:solidFill>
              </a:rPr>
              <a:t>Academia/ research</a:t>
            </a:r>
          </a:p>
          <a:p>
            <a:pPr algn="ctr"/>
            <a:endParaRPr lang="en-GB" sz="1600" dirty="0">
              <a:solidFill>
                <a:schemeClr val="tx2">
                  <a:lumMod val="50000"/>
                </a:schemeClr>
              </a:solidFill>
            </a:endParaRPr>
          </a:p>
          <a:p>
            <a:pPr algn="ctr"/>
            <a:endParaRPr lang="en-GB" sz="1400" dirty="0">
              <a:solidFill>
                <a:schemeClr val="tx2">
                  <a:lumMod val="50000"/>
                </a:schemeClr>
              </a:solidFill>
            </a:endParaRPr>
          </a:p>
        </p:txBody>
      </p:sp>
      <p:grpSp>
        <p:nvGrpSpPr>
          <p:cNvPr id="18" name="Group 17">
            <a:extLst>
              <a:ext uri="{FF2B5EF4-FFF2-40B4-BE49-F238E27FC236}">
                <a16:creationId xmlns:a16="http://schemas.microsoft.com/office/drawing/2014/main" id="{8697EDAE-E49B-49AF-A0D6-148D529ECA2A}"/>
              </a:ext>
            </a:extLst>
          </p:cNvPr>
          <p:cNvGrpSpPr/>
          <p:nvPr/>
        </p:nvGrpSpPr>
        <p:grpSpPr>
          <a:xfrm>
            <a:off x="5796136" y="1541865"/>
            <a:ext cx="2878654" cy="1215735"/>
            <a:chOff x="5724128" y="1747307"/>
            <a:chExt cx="2736303" cy="1438810"/>
          </a:xfrm>
        </p:grpSpPr>
        <p:sp>
          <p:nvSpPr>
            <p:cNvPr id="10" name="Rounded Rectangle 15">
              <a:extLst>
                <a:ext uri="{FF2B5EF4-FFF2-40B4-BE49-F238E27FC236}">
                  <a16:creationId xmlns:a16="http://schemas.microsoft.com/office/drawing/2014/main" id="{AE7A729C-29FA-4C9E-982D-DF5AD6CB3A99}"/>
                </a:ext>
              </a:extLst>
            </p:cNvPr>
            <p:cNvSpPr/>
            <p:nvPr/>
          </p:nvSpPr>
          <p:spPr>
            <a:xfrm>
              <a:off x="5724128" y="1747307"/>
              <a:ext cx="2736303" cy="1438810"/>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2">
                      <a:lumMod val="50000"/>
                    </a:schemeClr>
                  </a:solidFill>
                </a:rPr>
                <a:t>Cancer Charities</a:t>
              </a:r>
            </a:p>
            <a:p>
              <a:endParaRPr lang="en-GB" sz="1800" dirty="0">
                <a:solidFill>
                  <a:schemeClr val="tx2">
                    <a:lumMod val="50000"/>
                  </a:schemeClr>
                </a:solidFill>
              </a:endParaRPr>
            </a:p>
            <a:p>
              <a:endParaRPr lang="en-GB" sz="1600" dirty="0">
                <a:solidFill>
                  <a:schemeClr val="tx2">
                    <a:lumMod val="50000"/>
                  </a:schemeClr>
                </a:solidFill>
              </a:endParaRPr>
            </a:p>
            <a:p>
              <a:endParaRPr lang="en-GB" sz="1400" dirty="0">
                <a:solidFill>
                  <a:schemeClr val="tx2">
                    <a:lumMod val="50000"/>
                  </a:schemeClr>
                </a:solidFill>
              </a:endParaRPr>
            </a:p>
          </p:txBody>
        </p:sp>
        <p:pic>
          <p:nvPicPr>
            <p:cNvPr id="12" name="Content Placeholder 15">
              <a:extLst>
                <a:ext uri="{FF2B5EF4-FFF2-40B4-BE49-F238E27FC236}">
                  <a16:creationId xmlns:a16="http://schemas.microsoft.com/office/drawing/2014/main" id="{81C54840-3485-4AF4-AC74-80C9404B694A}"/>
                </a:ext>
              </a:extLst>
            </p:cNvPr>
            <p:cNvPicPr>
              <a:picLocks noChangeAspect="1"/>
            </p:cNvPicPr>
            <p:nvPr/>
          </p:nvPicPr>
          <p:blipFill>
            <a:blip r:embed="rId2"/>
            <a:stretch>
              <a:fillRect/>
            </a:stretch>
          </p:blipFill>
          <p:spPr bwMode="auto">
            <a:xfrm>
              <a:off x="5793049" y="2409211"/>
              <a:ext cx="1155215" cy="443725"/>
            </a:xfrm>
            <a:prstGeom prst="rect">
              <a:avLst/>
            </a:prstGeom>
            <a:noFill/>
            <a:ln w="9525">
              <a:noFill/>
              <a:miter lim="800000"/>
              <a:headEnd/>
              <a:tailEnd/>
            </a:ln>
          </p:spPr>
        </p:pic>
        <p:pic>
          <p:nvPicPr>
            <p:cNvPr id="16" name="Picture 15">
              <a:extLst>
                <a:ext uri="{FF2B5EF4-FFF2-40B4-BE49-F238E27FC236}">
                  <a16:creationId xmlns:a16="http://schemas.microsoft.com/office/drawing/2014/main" id="{EA90ED06-1201-4E42-939C-C4FA57C47F1F}"/>
                </a:ext>
              </a:extLst>
            </p:cNvPr>
            <p:cNvPicPr>
              <a:picLocks noChangeAspect="1"/>
            </p:cNvPicPr>
            <p:nvPr/>
          </p:nvPicPr>
          <p:blipFill>
            <a:blip r:embed="rId3"/>
            <a:stretch>
              <a:fillRect/>
            </a:stretch>
          </p:blipFill>
          <p:spPr>
            <a:xfrm>
              <a:off x="7038404" y="2276872"/>
              <a:ext cx="1350020" cy="649377"/>
            </a:xfrm>
            <a:prstGeom prst="rect">
              <a:avLst/>
            </a:prstGeom>
          </p:spPr>
        </p:pic>
      </p:grpSp>
      <p:sp>
        <p:nvSpPr>
          <p:cNvPr id="17" name="Rounded Rectangle 15">
            <a:extLst>
              <a:ext uri="{FF2B5EF4-FFF2-40B4-BE49-F238E27FC236}">
                <a16:creationId xmlns:a16="http://schemas.microsoft.com/office/drawing/2014/main" id="{6EEAF416-8F36-43F9-B22F-7CE3D7FE84E1}"/>
              </a:ext>
            </a:extLst>
          </p:cNvPr>
          <p:cNvSpPr/>
          <p:nvPr/>
        </p:nvSpPr>
        <p:spPr>
          <a:xfrm>
            <a:off x="3731321" y="3783204"/>
            <a:ext cx="1972051" cy="889459"/>
          </a:xfrm>
          <a:prstGeom prst="roundRect">
            <a:avLst/>
          </a:prstGeom>
          <a:solidFill>
            <a:srgbClr val="FFE1EA"/>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lumMod val="50000"/>
                </a:schemeClr>
              </a:solidFill>
            </a:endParaRPr>
          </a:p>
          <a:p>
            <a:pPr algn="ctr"/>
            <a:r>
              <a:rPr lang="en-GB" sz="2000" dirty="0">
                <a:solidFill>
                  <a:schemeClr val="tx2">
                    <a:lumMod val="50000"/>
                  </a:schemeClr>
                </a:solidFill>
              </a:rPr>
              <a:t>Media</a:t>
            </a:r>
            <a:endParaRPr lang="en-GB" sz="1600" dirty="0">
              <a:solidFill>
                <a:schemeClr val="tx2">
                  <a:lumMod val="50000"/>
                </a:schemeClr>
              </a:solidFill>
            </a:endParaRPr>
          </a:p>
          <a:p>
            <a:pPr algn="ctr"/>
            <a:endParaRPr lang="en-GB" sz="1400" dirty="0">
              <a:solidFill>
                <a:schemeClr val="tx2">
                  <a:lumMod val="50000"/>
                </a:schemeClr>
              </a:solidFill>
            </a:endParaRPr>
          </a:p>
        </p:txBody>
      </p:sp>
    </p:spTree>
    <p:extLst>
      <p:ext uri="{BB962C8B-B14F-4D97-AF65-F5344CB8AC3E}">
        <p14:creationId xmlns:p14="http://schemas.microsoft.com/office/powerpoint/2010/main" val="423676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872C1-5EF5-4E7B-B5DD-5C3DF4204838}"/>
              </a:ext>
            </a:extLst>
          </p:cNvPr>
          <p:cNvSpPr>
            <a:spLocks noGrp="1"/>
          </p:cNvSpPr>
          <p:nvPr>
            <p:ph type="title"/>
          </p:nvPr>
        </p:nvSpPr>
        <p:spPr/>
        <p:txBody>
          <a:bodyPr/>
          <a:lstStyle/>
          <a:p>
            <a:r>
              <a:rPr lang="en-GB" dirty="0"/>
              <a:t>ONS and PHE collaboration</a:t>
            </a:r>
          </a:p>
        </p:txBody>
      </p:sp>
      <p:sp>
        <p:nvSpPr>
          <p:cNvPr id="3" name="Content Placeholder 2">
            <a:extLst>
              <a:ext uri="{FF2B5EF4-FFF2-40B4-BE49-F238E27FC236}">
                <a16:creationId xmlns:a16="http://schemas.microsoft.com/office/drawing/2014/main" id="{D556C29F-973A-482E-8264-6BFA7C03C0CC}"/>
              </a:ext>
            </a:extLst>
          </p:cNvPr>
          <p:cNvSpPr>
            <a:spLocks noGrp="1"/>
          </p:cNvSpPr>
          <p:nvPr>
            <p:ph idx="1"/>
          </p:nvPr>
        </p:nvSpPr>
        <p:spPr/>
        <p:txBody>
          <a:bodyPr/>
          <a:lstStyle/>
          <a:p>
            <a:r>
              <a:rPr lang="en-GB" dirty="0"/>
              <a:t>8 regional cancer registries</a:t>
            </a:r>
          </a:p>
          <a:p>
            <a:endParaRPr lang="en-GB" dirty="0"/>
          </a:p>
        </p:txBody>
      </p:sp>
      <p:sp>
        <p:nvSpPr>
          <p:cNvPr id="4" name="Slide Number Placeholder 3">
            <a:extLst>
              <a:ext uri="{FF2B5EF4-FFF2-40B4-BE49-F238E27FC236}">
                <a16:creationId xmlns:a16="http://schemas.microsoft.com/office/drawing/2014/main" id="{D6174001-C66D-4EA9-9BAB-DFAC8052317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a16="http://schemas.microsoft.com/office/drawing/2014/main" id="{8C4F60A9-4FC4-4201-99B7-48383B0D0CF1}"/>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10" name="Picture 9">
            <a:extLst>
              <a:ext uri="{FF2B5EF4-FFF2-40B4-BE49-F238E27FC236}">
                <a16:creationId xmlns:a16="http://schemas.microsoft.com/office/drawing/2014/main" id="{E01D6716-D2C1-43A2-9155-4FADA98228E5}"/>
              </a:ext>
            </a:extLst>
          </p:cNvPr>
          <p:cNvPicPr>
            <a:picLocks noChangeAspect="1"/>
          </p:cNvPicPr>
          <p:nvPr/>
        </p:nvPicPr>
        <p:blipFill>
          <a:blip r:embed="rId2"/>
          <a:stretch>
            <a:fillRect/>
          </a:stretch>
        </p:blipFill>
        <p:spPr>
          <a:xfrm>
            <a:off x="4414205" y="993405"/>
            <a:ext cx="2095500" cy="476250"/>
          </a:xfrm>
          <a:prstGeom prst="rect">
            <a:avLst/>
          </a:prstGeom>
        </p:spPr>
      </p:pic>
      <p:sp>
        <p:nvSpPr>
          <p:cNvPr id="12" name="Arrow: Right 11">
            <a:extLst>
              <a:ext uri="{FF2B5EF4-FFF2-40B4-BE49-F238E27FC236}">
                <a16:creationId xmlns:a16="http://schemas.microsoft.com/office/drawing/2014/main" id="{B1EE1E93-2AD4-44DA-BF90-D32ADBA1E069}"/>
              </a:ext>
            </a:extLst>
          </p:cNvPr>
          <p:cNvSpPr/>
          <p:nvPr/>
        </p:nvSpPr>
        <p:spPr>
          <a:xfrm>
            <a:off x="2742851" y="1363998"/>
            <a:ext cx="1152128" cy="222859"/>
          </a:xfrm>
          <a:prstGeom prst="right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23A993C4-EF0A-4399-BCAD-1DBD0C862C82}"/>
              </a:ext>
            </a:extLst>
          </p:cNvPr>
          <p:cNvSpPr/>
          <p:nvPr/>
        </p:nvSpPr>
        <p:spPr>
          <a:xfrm rot="5400000">
            <a:off x="4818311" y="2716228"/>
            <a:ext cx="1287287" cy="259208"/>
          </a:xfrm>
          <a:prstGeom prst="rightArrow">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5">
            <a:extLst>
              <a:ext uri="{FF2B5EF4-FFF2-40B4-BE49-F238E27FC236}">
                <a16:creationId xmlns:a16="http://schemas.microsoft.com/office/drawing/2014/main" id="{102B229A-D521-4010-A4CE-693329AE8A5E}"/>
              </a:ext>
            </a:extLst>
          </p:cNvPr>
          <p:cNvSpPr/>
          <p:nvPr/>
        </p:nvSpPr>
        <p:spPr>
          <a:xfrm>
            <a:off x="599835" y="3823867"/>
            <a:ext cx="2387989" cy="764108"/>
          </a:xfrm>
          <a:prstGeom prst="roundRect">
            <a:avLst/>
          </a:prstGeom>
          <a:solidFill>
            <a:srgbClr val="DDFFF4"/>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accent1"/>
                </a:solidFill>
              </a:rPr>
              <a:t>Collect, quality assures and store regional cancer data from England  </a:t>
            </a:r>
          </a:p>
        </p:txBody>
      </p:sp>
      <p:sp>
        <p:nvSpPr>
          <p:cNvPr id="16" name="Rounded Rectangle 15">
            <a:extLst>
              <a:ext uri="{FF2B5EF4-FFF2-40B4-BE49-F238E27FC236}">
                <a16:creationId xmlns:a16="http://schemas.microsoft.com/office/drawing/2014/main" id="{65883408-004B-4699-8F32-AC2110D8C447}"/>
              </a:ext>
            </a:extLst>
          </p:cNvPr>
          <p:cNvSpPr/>
          <p:nvPr/>
        </p:nvSpPr>
        <p:spPr>
          <a:xfrm>
            <a:off x="7069154" y="912505"/>
            <a:ext cx="1809547" cy="1016286"/>
          </a:xfrm>
          <a:prstGeom prst="roundRect">
            <a:avLst/>
          </a:prstGeom>
          <a:solidFill>
            <a:srgbClr val="DDFFF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Collate, quality assures</a:t>
            </a:r>
          </a:p>
        </p:txBody>
      </p:sp>
      <p:sp>
        <p:nvSpPr>
          <p:cNvPr id="18" name="TextBox 17">
            <a:extLst>
              <a:ext uri="{FF2B5EF4-FFF2-40B4-BE49-F238E27FC236}">
                <a16:creationId xmlns:a16="http://schemas.microsoft.com/office/drawing/2014/main" id="{0DABB21D-BFD4-4534-8135-3A7B5D038548}"/>
              </a:ext>
            </a:extLst>
          </p:cNvPr>
          <p:cNvSpPr txBox="1"/>
          <p:nvPr/>
        </p:nvSpPr>
        <p:spPr>
          <a:xfrm>
            <a:off x="4100398" y="1586857"/>
            <a:ext cx="2723114" cy="307777"/>
          </a:xfrm>
          <a:prstGeom prst="rect">
            <a:avLst/>
          </a:prstGeom>
          <a:noFill/>
        </p:spPr>
        <p:txBody>
          <a:bodyPr wrap="square" rtlCol="0">
            <a:spAutoFit/>
          </a:bodyPr>
          <a:lstStyle/>
          <a:p>
            <a:r>
              <a:rPr lang="en-GB" sz="1400" dirty="0">
                <a:solidFill>
                  <a:srgbClr val="0070C0"/>
                </a:solidFill>
              </a:rPr>
              <a:t>Health Analysis and Life Events</a:t>
            </a:r>
          </a:p>
        </p:txBody>
      </p:sp>
      <p:sp>
        <p:nvSpPr>
          <p:cNvPr id="20" name="Rounded Rectangle 15">
            <a:extLst>
              <a:ext uri="{FF2B5EF4-FFF2-40B4-BE49-F238E27FC236}">
                <a16:creationId xmlns:a16="http://schemas.microsoft.com/office/drawing/2014/main" id="{A83B1870-0354-4D46-9663-45B5366A17CF}"/>
              </a:ext>
            </a:extLst>
          </p:cNvPr>
          <p:cNvSpPr/>
          <p:nvPr/>
        </p:nvSpPr>
        <p:spPr>
          <a:xfrm>
            <a:off x="4503072" y="3650379"/>
            <a:ext cx="1917764" cy="999432"/>
          </a:xfrm>
          <a:prstGeom prst="roundRect">
            <a:avLst/>
          </a:prstGeom>
          <a:solidFill>
            <a:srgbClr val="DDFFF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Publishes </a:t>
            </a:r>
          </a:p>
          <a:p>
            <a:pPr algn="ctr"/>
            <a:r>
              <a:rPr lang="en-GB" sz="1400" dirty="0">
                <a:solidFill>
                  <a:schemeClr val="accent1"/>
                </a:solidFill>
              </a:rPr>
              <a:t>cancer incidence and </a:t>
            </a:r>
            <a:r>
              <a:rPr lang="en-GB" sz="1400" b="1" dirty="0">
                <a:solidFill>
                  <a:schemeClr val="accent1"/>
                </a:solidFill>
              </a:rPr>
              <a:t>cancer survival</a:t>
            </a:r>
          </a:p>
        </p:txBody>
      </p:sp>
      <p:pic>
        <p:nvPicPr>
          <p:cNvPr id="22" name="Picture 21">
            <a:extLst>
              <a:ext uri="{FF2B5EF4-FFF2-40B4-BE49-F238E27FC236}">
                <a16:creationId xmlns:a16="http://schemas.microsoft.com/office/drawing/2014/main" id="{4F4EB158-1EF1-47AA-90C3-CCDAC4BFAAD0}"/>
              </a:ext>
            </a:extLst>
          </p:cNvPr>
          <p:cNvPicPr>
            <a:picLocks noChangeAspect="1"/>
          </p:cNvPicPr>
          <p:nvPr/>
        </p:nvPicPr>
        <p:blipFill>
          <a:blip r:embed="rId3"/>
          <a:stretch>
            <a:fillRect/>
          </a:stretch>
        </p:blipFill>
        <p:spPr>
          <a:xfrm>
            <a:off x="592857" y="1415281"/>
            <a:ext cx="2115137" cy="2312937"/>
          </a:xfrm>
          <a:prstGeom prst="rect">
            <a:avLst/>
          </a:prstGeom>
        </p:spPr>
      </p:pic>
    </p:spTree>
    <p:extLst>
      <p:ext uri="{BB962C8B-B14F-4D97-AF65-F5344CB8AC3E}">
        <p14:creationId xmlns:p14="http://schemas.microsoft.com/office/powerpoint/2010/main" val="35903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B0DA-682F-47FE-BD4A-82DB74E0ADCA}"/>
              </a:ext>
            </a:extLst>
          </p:cNvPr>
          <p:cNvSpPr>
            <a:spLocks noGrp="1"/>
          </p:cNvSpPr>
          <p:nvPr>
            <p:ph type="title"/>
          </p:nvPr>
        </p:nvSpPr>
        <p:spPr/>
        <p:txBody>
          <a:bodyPr/>
          <a:lstStyle/>
          <a:p>
            <a:r>
              <a:rPr lang="en-GB" dirty="0"/>
              <a:t>ONS and PHE collaboration</a:t>
            </a:r>
          </a:p>
        </p:txBody>
      </p:sp>
      <p:sp>
        <p:nvSpPr>
          <p:cNvPr id="3" name="Content Placeholder 2">
            <a:extLst>
              <a:ext uri="{FF2B5EF4-FFF2-40B4-BE49-F238E27FC236}">
                <a16:creationId xmlns:a16="http://schemas.microsoft.com/office/drawing/2014/main" id="{929E41FE-9CBA-4A17-BBDD-C4A5277E0B3D}"/>
              </a:ext>
            </a:extLst>
          </p:cNvPr>
          <p:cNvSpPr>
            <a:spLocks noGrp="1"/>
          </p:cNvSpPr>
          <p:nvPr>
            <p:ph idx="1"/>
          </p:nvPr>
        </p:nvSpPr>
        <p:spPr/>
        <p:txBody>
          <a:bodyPr/>
          <a:lstStyle/>
          <a:p>
            <a:r>
              <a:rPr lang="en-GB" dirty="0"/>
              <a:t> </a:t>
            </a:r>
          </a:p>
        </p:txBody>
      </p:sp>
      <p:sp>
        <p:nvSpPr>
          <p:cNvPr id="4" name="Slide Number Placeholder 3">
            <a:extLst>
              <a:ext uri="{FF2B5EF4-FFF2-40B4-BE49-F238E27FC236}">
                <a16:creationId xmlns:a16="http://schemas.microsoft.com/office/drawing/2014/main" id="{63E60193-8D03-48DB-91B1-4A36CA4C35A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a16="http://schemas.microsoft.com/office/drawing/2014/main" id="{C735DC8D-7F2C-4150-B7C8-8BD255ED0C1D}"/>
              </a:ext>
            </a:extLst>
          </p:cNvPr>
          <p:cNvSpPr>
            <a:spLocks noGrp="1"/>
          </p:cNvSpPr>
          <p:nvPr>
            <p:ph type="ftr" sz="quarter" idx="11"/>
          </p:nvPr>
        </p:nvSpPr>
        <p:spPr/>
        <p:txBody>
          <a:bodyPr/>
          <a:lstStyle/>
          <a:p>
            <a:pPr>
              <a:defRPr/>
            </a:pPr>
            <a:r>
              <a:rPr lang="en-GB" dirty="0"/>
              <a:t>Cancer survival in England - John Broggio</a:t>
            </a:r>
            <a:endParaRPr lang="en-US" dirty="0"/>
          </a:p>
        </p:txBody>
      </p:sp>
      <p:pic>
        <p:nvPicPr>
          <p:cNvPr id="6" name="Picture 5">
            <a:extLst>
              <a:ext uri="{FF2B5EF4-FFF2-40B4-BE49-F238E27FC236}">
                <a16:creationId xmlns:a16="http://schemas.microsoft.com/office/drawing/2014/main" id="{92E1B5AB-945B-4CDD-B664-E313CBE9CDB7}"/>
              </a:ext>
            </a:extLst>
          </p:cNvPr>
          <p:cNvPicPr>
            <a:picLocks noChangeAspect="1"/>
          </p:cNvPicPr>
          <p:nvPr/>
        </p:nvPicPr>
        <p:blipFill>
          <a:blip r:embed="rId3"/>
          <a:stretch>
            <a:fillRect/>
          </a:stretch>
        </p:blipFill>
        <p:spPr>
          <a:xfrm>
            <a:off x="6095814" y="1347614"/>
            <a:ext cx="2851521" cy="648073"/>
          </a:xfrm>
          <a:prstGeom prst="rect">
            <a:avLst/>
          </a:prstGeom>
        </p:spPr>
      </p:pic>
      <p:pic>
        <p:nvPicPr>
          <p:cNvPr id="7" name="Picture 6">
            <a:extLst>
              <a:ext uri="{FF2B5EF4-FFF2-40B4-BE49-F238E27FC236}">
                <a16:creationId xmlns:a16="http://schemas.microsoft.com/office/drawing/2014/main" id="{F0B5F5F9-CD6E-4370-8419-B2CD76C124D9}"/>
              </a:ext>
            </a:extLst>
          </p:cNvPr>
          <p:cNvPicPr>
            <a:picLocks noChangeAspect="1"/>
          </p:cNvPicPr>
          <p:nvPr/>
        </p:nvPicPr>
        <p:blipFill>
          <a:blip r:embed="rId4"/>
          <a:stretch>
            <a:fillRect/>
          </a:stretch>
        </p:blipFill>
        <p:spPr>
          <a:xfrm>
            <a:off x="558000" y="1059583"/>
            <a:ext cx="1721645" cy="1071584"/>
          </a:xfrm>
          <a:prstGeom prst="rect">
            <a:avLst/>
          </a:prstGeom>
        </p:spPr>
      </p:pic>
      <p:sp>
        <p:nvSpPr>
          <p:cNvPr id="8" name="Rounded Rectangle 15">
            <a:extLst>
              <a:ext uri="{FF2B5EF4-FFF2-40B4-BE49-F238E27FC236}">
                <a16:creationId xmlns:a16="http://schemas.microsoft.com/office/drawing/2014/main" id="{5AB34AD6-2783-4281-BC92-2650704E9DDC}"/>
              </a:ext>
            </a:extLst>
          </p:cNvPr>
          <p:cNvSpPr/>
          <p:nvPr/>
        </p:nvSpPr>
        <p:spPr>
          <a:xfrm>
            <a:off x="558000" y="2863060"/>
            <a:ext cx="1879687" cy="1129979"/>
          </a:xfrm>
          <a:prstGeom prst="roundRect">
            <a:avLst/>
          </a:prstGeom>
          <a:solidFill>
            <a:srgbClr val="DDFFF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Collects, quality assures and stores all cancer data from England  </a:t>
            </a:r>
          </a:p>
        </p:txBody>
      </p:sp>
      <p:sp>
        <p:nvSpPr>
          <p:cNvPr id="9" name="Rounded Rectangle 15">
            <a:extLst>
              <a:ext uri="{FF2B5EF4-FFF2-40B4-BE49-F238E27FC236}">
                <a16:creationId xmlns:a16="http://schemas.microsoft.com/office/drawing/2014/main" id="{8BAF03EA-68D0-495A-8BA5-62C262961C3E}"/>
              </a:ext>
            </a:extLst>
          </p:cNvPr>
          <p:cNvSpPr/>
          <p:nvPr/>
        </p:nvSpPr>
        <p:spPr>
          <a:xfrm>
            <a:off x="3613118" y="3446921"/>
            <a:ext cx="1917764" cy="999432"/>
          </a:xfrm>
          <a:prstGeom prst="roundRect">
            <a:avLst/>
          </a:prstGeom>
          <a:solidFill>
            <a:srgbClr val="DDFFF4"/>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1"/>
                </a:solidFill>
              </a:rPr>
              <a:t>Publishes </a:t>
            </a:r>
          </a:p>
          <a:p>
            <a:pPr algn="ctr"/>
            <a:r>
              <a:rPr lang="en-GB" sz="1400" dirty="0">
                <a:solidFill>
                  <a:schemeClr val="accent1"/>
                </a:solidFill>
              </a:rPr>
              <a:t>cancer incidence and </a:t>
            </a:r>
            <a:r>
              <a:rPr lang="en-GB" sz="1400" b="1" dirty="0">
                <a:solidFill>
                  <a:schemeClr val="accent1"/>
                </a:solidFill>
              </a:rPr>
              <a:t>cancer survival</a:t>
            </a:r>
          </a:p>
        </p:txBody>
      </p:sp>
      <p:sp>
        <p:nvSpPr>
          <p:cNvPr id="10" name="TextBox 9">
            <a:extLst>
              <a:ext uri="{FF2B5EF4-FFF2-40B4-BE49-F238E27FC236}">
                <a16:creationId xmlns:a16="http://schemas.microsoft.com/office/drawing/2014/main" id="{14E6675D-D23B-4B0D-8431-8FCF0B275705}"/>
              </a:ext>
            </a:extLst>
          </p:cNvPr>
          <p:cNvSpPr txBox="1"/>
          <p:nvPr/>
        </p:nvSpPr>
        <p:spPr>
          <a:xfrm>
            <a:off x="564334" y="2222638"/>
            <a:ext cx="2641146" cy="523220"/>
          </a:xfrm>
          <a:prstGeom prst="rect">
            <a:avLst/>
          </a:prstGeom>
          <a:noFill/>
        </p:spPr>
        <p:txBody>
          <a:bodyPr wrap="square" rtlCol="0">
            <a:spAutoFit/>
          </a:bodyPr>
          <a:lstStyle/>
          <a:p>
            <a:r>
              <a:rPr lang="en-GB" sz="1400" dirty="0">
                <a:solidFill>
                  <a:srgbClr val="C00000"/>
                </a:solidFill>
              </a:rPr>
              <a:t>National Cancer Registration and Analysis Service</a:t>
            </a:r>
          </a:p>
        </p:txBody>
      </p:sp>
      <p:sp>
        <p:nvSpPr>
          <p:cNvPr id="11" name="Arrow: Left-Right-Up 10">
            <a:extLst>
              <a:ext uri="{FF2B5EF4-FFF2-40B4-BE49-F238E27FC236}">
                <a16:creationId xmlns:a16="http://schemas.microsoft.com/office/drawing/2014/main" id="{4276B6E2-E473-4216-BD5D-4344944FFDF8}"/>
              </a:ext>
            </a:extLst>
          </p:cNvPr>
          <p:cNvSpPr/>
          <p:nvPr/>
        </p:nvSpPr>
        <p:spPr>
          <a:xfrm rot="10800000">
            <a:off x="3222764" y="1275607"/>
            <a:ext cx="2641146" cy="2072524"/>
          </a:xfrm>
          <a:prstGeom prst="leftRigh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549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0E8F-4B3B-4E62-BDCE-0187CA381EDC}"/>
              </a:ext>
            </a:extLst>
          </p:cNvPr>
          <p:cNvSpPr>
            <a:spLocks noGrp="1"/>
          </p:cNvSpPr>
          <p:nvPr>
            <p:ph type="title"/>
          </p:nvPr>
        </p:nvSpPr>
        <p:spPr/>
        <p:txBody>
          <a:bodyPr/>
          <a:lstStyle/>
          <a:p>
            <a:r>
              <a:rPr lang="en-GB" dirty="0"/>
              <a:t>PHE and ONS collaboration</a:t>
            </a:r>
          </a:p>
        </p:txBody>
      </p:sp>
      <p:sp>
        <p:nvSpPr>
          <p:cNvPr id="3" name="Content Placeholder 2">
            <a:extLst>
              <a:ext uri="{FF2B5EF4-FFF2-40B4-BE49-F238E27FC236}">
                <a16:creationId xmlns:a16="http://schemas.microsoft.com/office/drawing/2014/main" id="{1334DC29-0236-4534-B046-9AFDF8AFD5B2}"/>
              </a:ext>
            </a:extLst>
          </p:cNvPr>
          <p:cNvSpPr>
            <a:spLocks noGrp="1"/>
          </p:cNvSpPr>
          <p:nvPr>
            <p:ph idx="1"/>
          </p:nvPr>
        </p:nvSpPr>
        <p:spPr/>
        <p:txBody>
          <a:bodyPr/>
          <a:lstStyle/>
          <a:p>
            <a:r>
              <a:rPr lang="en-GB" dirty="0"/>
              <a:t> </a:t>
            </a:r>
          </a:p>
        </p:txBody>
      </p:sp>
      <p:sp>
        <p:nvSpPr>
          <p:cNvPr id="4" name="Slide Number Placeholder 3">
            <a:extLst>
              <a:ext uri="{FF2B5EF4-FFF2-40B4-BE49-F238E27FC236}">
                <a16:creationId xmlns:a16="http://schemas.microsoft.com/office/drawing/2014/main" id="{5CA960F6-8CE0-4F18-8D57-FD757FD8552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a16="http://schemas.microsoft.com/office/drawing/2014/main" id="{CC720164-F665-4E9E-9FEA-6009BE7DBAAF}"/>
              </a:ext>
            </a:extLst>
          </p:cNvPr>
          <p:cNvSpPr>
            <a:spLocks noGrp="1"/>
          </p:cNvSpPr>
          <p:nvPr>
            <p:ph type="ftr" sz="quarter" idx="11"/>
          </p:nvPr>
        </p:nvSpPr>
        <p:spPr/>
        <p:txBody>
          <a:bodyPr/>
          <a:lstStyle/>
          <a:p>
            <a:pPr>
              <a:defRPr/>
            </a:pPr>
            <a:r>
              <a:rPr lang="en-GB" dirty="0"/>
              <a:t>Cancer survival in England - John Broggio</a:t>
            </a:r>
            <a:endParaRPr lang="en-US" dirty="0"/>
          </a:p>
        </p:txBody>
      </p:sp>
      <p:cxnSp>
        <p:nvCxnSpPr>
          <p:cNvPr id="8" name="Straight Connector 7">
            <a:extLst>
              <a:ext uri="{FF2B5EF4-FFF2-40B4-BE49-F238E27FC236}">
                <a16:creationId xmlns:a16="http://schemas.microsoft.com/office/drawing/2014/main" id="{BD013FC0-6224-4B3E-80EA-059B3E02034F}"/>
              </a:ext>
            </a:extLst>
          </p:cNvPr>
          <p:cNvCxnSpPr>
            <a:cxnSpLocks/>
          </p:cNvCxnSpPr>
          <p:nvPr/>
        </p:nvCxnSpPr>
        <p:spPr>
          <a:xfrm>
            <a:off x="683568" y="2132856"/>
            <a:ext cx="790243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F9EB88-BA30-4466-A477-B7E5E3058C8A}"/>
              </a:ext>
            </a:extLst>
          </p:cNvPr>
          <p:cNvSpPr txBox="1"/>
          <p:nvPr/>
        </p:nvSpPr>
        <p:spPr>
          <a:xfrm>
            <a:off x="1381291" y="1768871"/>
            <a:ext cx="936104" cy="461665"/>
          </a:xfrm>
          <a:prstGeom prst="rect">
            <a:avLst/>
          </a:prstGeom>
          <a:noFill/>
        </p:spPr>
        <p:txBody>
          <a:bodyPr wrap="square" rtlCol="0">
            <a:spAutoFit/>
          </a:bodyPr>
          <a:lstStyle/>
          <a:p>
            <a:r>
              <a:rPr lang="en-GB" dirty="0">
                <a:solidFill>
                  <a:schemeClr val="accent6">
                    <a:lumMod val="75000"/>
                  </a:schemeClr>
                </a:solidFill>
              </a:rPr>
              <a:t>2016</a:t>
            </a:r>
          </a:p>
        </p:txBody>
      </p:sp>
      <p:sp>
        <p:nvSpPr>
          <p:cNvPr id="10" name="TextBox 9">
            <a:extLst>
              <a:ext uri="{FF2B5EF4-FFF2-40B4-BE49-F238E27FC236}">
                <a16:creationId xmlns:a16="http://schemas.microsoft.com/office/drawing/2014/main" id="{D696D60B-1A46-44FB-8683-46CD17CF8FB5}"/>
              </a:ext>
            </a:extLst>
          </p:cNvPr>
          <p:cNvSpPr txBox="1"/>
          <p:nvPr/>
        </p:nvSpPr>
        <p:spPr>
          <a:xfrm>
            <a:off x="4193636" y="1768871"/>
            <a:ext cx="936104" cy="461665"/>
          </a:xfrm>
          <a:prstGeom prst="rect">
            <a:avLst/>
          </a:prstGeom>
          <a:noFill/>
        </p:spPr>
        <p:txBody>
          <a:bodyPr wrap="square" rtlCol="0">
            <a:spAutoFit/>
          </a:bodyPr>
          <a:lstStyle/>
          <a:p>
            <a:r>
              <a:rPr lang="en-GB" dirty="0">
                <a:solidFill>
                  <a:schemeClr val="accent6">
                    <a:lumMod val="50000"/>
                  </a:schemeClr>
                </a:solidFill>
              </a:rPr>
              <a:t>2017</a:t>
            </a:r>
          </a:p>
        </p:txBody>
      </p:sp>
      <p:sp>
        <p:nvSpPr>
          <p:cNvPr id="11" name="TextBox 10">
            <a:extLst>
              <a:ext uri="{FF2B5EF4-FFF2-40B4-BE49-F238E27FC236}">
                <a16:creationId xmlns:a16="http://schemas.microsoft.com/office/drawing/2014/main" id="{BFF1DE2D-204A-40B0-8A8C-B4AB05353331}"/>
              </a:ext>
            </a:extLst>
          </p:cNvPr>
          <p:cNvSpPr txBox="1"/>
          <p:nvPr/>
        </p:nvSpPr>
        <p:spPr>
          <a:xfrm>
            <a:off x="6864828" y="1784821"/>
            <a:ext cx="936104" cy="461665"/>
          </a:xfrm>
          <a:prstGeom prst="rect">
            <a:avLst/>
          </a:prstGeom>
          <a:noFill/>
        </p:spPr>
        <p:txBody>
          <a:bodyPr wrap="square" rtlCol="0">
            <a:spAutoFit/>
          </a:bodyPr>
          <a:lstStyle/>
          <a:p>
            <a:r>
              <a:rPr lang="en-GB" dirty="0"/>
              <a:t>2018</a:t>
            </a:r>
          </a:p>
        </p:txBody>
      </p:sp>
      <p:pic>
        <p:nvPicPr>
          <p:cNvPr id="12" name="Picture 11">
            <a:extLst>
              <a:ext uri="{FF2B5EF4-FFF2-40B4-BE49-F238E27FC236}">
                <a16:creationId xmlns:a16="http://schemas.microsoft.com/office/drawing/2014/main" id="{75C68B0A-D78F-4E8A-B4BA-5438E80A5348}"/>
              </a:ext>
            </a:extLst>
          </p:cNvPr>
          <p:cNvPicPr>
            <a:picLocks noChangeAspect="1"/>
          </p:cNvPicPr>
          <p:nvPr/>
        </p:nvPicPr>
        <p:blipFill>
          <a:blip r:embed="rId3"/>
          <a:stretch>
            <a:fillRect/>
          </a:stretch>
        </p:blipFill>
        <p:spPr>
          <a:xfrm>
            <a:off x="665036" y="2249682"/>
            <a:ext cx="2575793" cy="1191137"/>
          </a:xfrm>
          <a:prstGeom prst="rect">
            <a:avLst/>
          </a:prstGeom>
        </p:spPr>
      </p:pic>
      <p:sp>
        <p:nvSpPr>
          <p:cNvPr id="13" name="AutoShape 2" descr="Image result for people increase image">
            <a:extLst>
              <a:ext uri="{FF2B5EF4-FFF2-40B4-BE49-F238E27FC236}">
                <a16:creationId xmlns:a16="http://schemas.microsoft.com/office/drawing/2014/main" id="{D5EA93DD-DA53-49BE-B1EA-9899F417EBD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Plus Sign 13">
            <a:extLst>
              <a:ext uri="{FF2B5EF4-FFF2-40B4-BE49-F238E27FC236}">
                <a16:creationId xmlns:a16="http://schemas.microsoft.com/office/drawing/2014/main" id="{ABF7BDCC-DB2A-4FA9-9774-03455F097281}"/>
              </a:ext>
            </a:extLst>
          </p:cNvPr>
          <p:cNvSpPr/>
          <p:nvPr/>
        </p:nvSpPr>
        <p:spPr>
          <a:xfrm>
            <a:off x="876898" y="3859049"/>
            <a:ext cx="361507" cy="337062"/>
          </a:xfrm>
          <a:prstGeom prst="mathPlus">
            <a:avLst/>
          </a:prstGeom>
          <a:solidFill>
            <a:srgbClr val="00AE9E"/>
          </a:solid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AE9E"/>
              </a:solidFill>
            </a:endParaRPr>
          </a:p>
        </p:txBody>
      </p:sp>
      <p:pic>
        <p:nvPicPr>
          <p:cNvPr id="15" name="Graphic 14" descr="Users">
            <a:extLst>
              <a:ext uri="{FF2B5EF4-FFF2-40B4-BE49-F238E27FC236}">
                <a16:creationId xmlns:a16="http://schemas.microsoft.com/office/drawing/2014/main" id="{8ABF0E1C-86FC-4837-919B-0D871CA94D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2930" y="3557504"/>
            <a:ext cx="1052826" cy="1052826"/>
          </a:xfrm>
          <a:prstGeom prst="rect">
            <a:avLst/>
          </a:prstGeom>
        </p:spPr>
      </p:pic>
      <p:sp>
        <p:nvSpPr>
          <p:cNvPr id="16" name="Rounded Rectangle 15">
            <a:extLst>
              <a:ext uri="{FF2B5EF4-FFF2-40B4-BE49-F238E27FC236}">
                <a16:creationId xmlns:a16="http://schemas.microsoft.com/office/drawing/2014/main" id="{AE824796-4EB1-4ED4-9A0A-208C5E405AC5}"/>
              </a:ext>
            </a:extLst>
          </p:cNvPr>
          <p:cNvSpPr/>
          <p:nvPr/>
        </p:nvSpPr>
        <p:spPr>
          <a:xfrm>
            <a:off x="6149113" y="2185599"/>
            <a:ext cx="2436887" cy="2376000"/>
          </a:xfrm>
          <a:prstGeom prst="roundRect">
            <a:avLst/>
          </a:prstGeom>
          <a:solidFill>
            <a:srgbClr val="D7FDB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2">
                    <a:lumMod val="50000"/>
                  </a:schemeClr>
                </a:solidFill>
              </a:rPr>
              <a:t>Geographic patterns of cancer survival in England</a:t>
            </a:r>
          </a:p>
          <a:p>
            <a:r>
              <a:rPr lang="en-GB" sz="1400" dirty="0">
                <a:solidFill>
                  <a:schemeClr val="tx2">
                    <a:lumMod val="50000"/>
                  </a:schemeClr>
                </a:solidFill>
              </a:rPr>
              <a:t>NHS Region, Cancer Alliance and STPs (Feb 2018)</a:t>
            </a:r>
          </a:p>
          <a:p>
            <a:endParaRPr lang="en-GB" sz="1400" b="1" dirty="0">
              <a:solidFill>
                <a:schemeClr val="tx2">
                  <a:lumMod val="50000"/>
                </a:schemeClr>
              </a:solidFill>
            </a:endParaRPr>
          </a:p>
          <a:p>
            <a:r>
              <a:rPr lang="en-GB" sz="1400" b="1" dirty="0">
                <a:solidFill>
                  <a:schemeClr val="tx2">
                    <a:lumMod val="50000"/>
                  </a:schemeClr>
                </a:solidFill>
              </a:rPr>
              <a:t>Cancer survival in England</a:t>
            </a:r>
          </a:p>
          <a:p>
            <a:r>
              <a:rPr lang="en-GB" sz="1400" dirty="0">
                <a:solidFill>
                  <a:schemeClr val="tx2">
                    <a:lumMod val="50000"/>
                  </a:schemeClr>
                </a:solidFill>
              </a:rPr>
              <a:t>Childhood (June 2018)</a:t>
            </a:r>
            <a:endParaRPr lang="en-GB" sz="1400" b="1" dirty="0">
              <a:solidFill>
                <a:schemeClr val="tx2">
                  <a:lumMod val="50000"/>
                </a:schemeClr>
              </a:solidFill>
            </a:endParaRPr>
          </a:p>
        </p:txBody>
      </p:sp>
      <p:pic>
        <p:nvPicPr>
          <p:cNvPr id="18" name="Content Placeholder 6">
            <a:extLst>
              <a:ext uri="{FF2B5EF4-FFF2-40B4-BE49-F238E27FC236}">
                <a16:creationId xmlns:a16="http://schemas.microsoft.com/office/drawing/2014/main" id="{AB60B2FE-57BD-4BEE-BEFF-95BC486A6C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059280" y="3723735"/>
            <a:ext cx="273600" cy="270627"/>
          </a:xfrm>
          <a:prstGeom prst="rect">
            <a:avLst/>
          </a:prstGeom>
          <a:noFill/>
          <a:ln w="9525">
            <a:noFill/>
            <a:miter lim="800000"/>
            <a:headEnd/>
            <a:tailEnd/>
          </a:ln>
        </p:spPr>
      </p:pic>
      <p:grpSp>
        <p:nvGrpSpPr>
          <p:cNvPr id="20" name="Group 19">
            <a:extLst>
              <a:ext uri="{FF2B5EF4-FFF2-40B4-BE49-F238E27FC236}">
                <a16:creationId xmlns:a16="http://schemas.microsoft.com/office/drawing/2014/main" id="{2663C5FF-287B-432B-B8A5-D1D377A5D506}"/>
              </a:ext>
            </a:extLst>
          </p:cNvPr>
          <p:cNvGrpSpPr/>
          <p:nvPr/>
        </p:nvGrpSpPr>
        <p:grpSpPr>
          <a:xfrm>
            <a:off x="3370345" y="2234481"/>
            <a:ext cx="2588255" cy="2375842"/>
            <a:chOff x="3370345" y="2234481"/>
            <a:chExt cx="2588255" cy="2375842"/>
          </a:xfrm>
        </p:grpSpPr>
        <p:sp>
          <p:nvSpPr>
            <p:cNvPr id="7" name="Rounded Rectangle 15">
              <a:extLst>
                <a:ext uri="{FF2B5EF4-FFF2-40B4-BE49-F238E27FC236}">
                  <a16:creationId xmlns:a16="http://schemas.microsoft.com/office/drawing/2014/main" id="{E0ABD220-1D6E-4282-A69D-1C5E993173EC}"/>
                </a:ext>
              </a:extLst>
            </p:cNvPr>
            <p:cNvSpPr/>
            <p:nvPr/>
          </p:nvSpPr>
          <p:spPr>
            <a:xfrm>
              <a:off x="3370345" y="2234481"/>
              <a:ext cx="2588255" cy="2375842"/>
            </a:xfrm>
            <a:prstGeom prst="roundRect">
              <a:avLst/>
            </a:prstGeom>
            <a:solidFill>
              <a:srgbClr val="D7FDB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chemeClr val="tx2">
                    <a:lumMod val="50000"/>
                  </a:schemeClr>
                </a:solidFill>
              </a:endParaRPr>
            </a:p>
            <a:p>
              <a:r>
                <a:rPr lang="en-GB" sz="1400" b="1" dirty="0">
                  <a:solidFill>
                    <a:schemeClr val="tx2">
                      <a:lumMod val="50000"/>
                    </a:schemeClr>
                  </a:solidFill>
                </a:rPr>
                <a:t>Cancer survival in England</a:t>
              </a:r>
            </a:p>
            <a:p>
              <a:r>
                <a:rPr lang="en-GB" sz="1400" dirty="0">
                  <a:solidFill>
                    <a:schemeClr val="tx2">
                      <a:lumMod val="50000"/>
                    </a:schemeClr>
                  </a:solidFill>
                </a:rPr>
                <a:t>Adults      , Childhood and Stage (June 2017)</a:t>
              </a:r>
            </a:p>
            <a:p>
              <a:endParaRPr lang="en-GB" sz="1400" dirty="0">
                <a:solidFill>
                  <a:schemeClr val="tx2">
                    <a:lumMod val="50000"/>
                  </a:schemeClr>
                </a:solidFill>
              </a:endParaRPr>
            </a:p>
            <a:p>
              <a:r>
                <a:rPr lang="en-GB" sz="1400" b="1" dirty="0">
                  <a:solidFill>
                    <a:schemeClr val="tx2">
                      <a:lumMod val="50000"/>
                    </a:schemeClr>
                  </a:solidFill>
                </a:rPr>
                <a:t>Index of cancer survival for Clinical Commissioning Groups </a:t>
              </a:r>
              <a:r>
                <a:rPr lang="en-GB" sz="1400" dirty="0">
                  <a:solidFill>
                    <a:schemeClr val="tx2">
                      <a:lumMod val="50000"/>
                    </a:schemeClr>
                  </a:solidFill>
                </a:rPr>
                <a:t>(CCGs) in England (Nov 2017)</a:t>
              </a:r>
            </a:p>
            <a:p>
              <a:endParaRPr lang="en-GB" sz="1400" b="1" dirty="0">
                <a:solidFill>
                  <a:schemeClr val="tx2">
                    <a:lumMod val="50000"/>
                  </a:schemeClr>
                </a:solidFill>
              </a:endParaRPr>
            </a:p>
            <a:p>
              <a:endParaRPr lang="en-GB" sz="1400" b="1" dirty="0">
                <a:solidFill>
                  <a:schemeClr val="tx2">
                    <a:lumMod val="50000"/>
                  </a:schemeClr>
                </a:solidFill>
              </a:endParaRPr>
            </a:p>
          </p:txBody>
        </p:sp>
        <p:pic>
          <p:nvPicPr>
            <p:cNvPr id="17" name="Content Placeholder 6">
              <a:extLst>
                <a:ext uri="{FF2B5EF4-FFF2-40B4-BE49-F238E27FC236}">
                  <a16:creationId xmlns:a16="http://schemas.microsoft.com/office/drawing/2014/main" id="{17C021F3-1D97-4FF2-AB3B-2397A812A4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075477" y="2762756"/>
              <a:ext cx="272965" cy="270000"/>
            </a:xfrm>
            <a:prstGeom prst="rect">
              <a:avLst/>
            </a:prstGeom>
            <a:noFill/>
            <a:ln w="9525">
              <a:noFill/>
              <a:miter lim="800000"/>
              <a:headEnd/>
              <a:tailEnd/>
            </a:ln>
          </p:spPr>
        </p:pic>
        <p:pic>
          <p:nvPicPr>
            <p:cNvPr id="19" name="Content Placeholder 6">
              <a:extLst>
                <a:ext uri="{FF2B5EF4-FFF2-40B4-BE49-F238E27FC236}">
                  <a16:creationId xmlns:a16="http://schemas.microsoft.com/office/drawing/2014/main" id="{917CDE50-6C1A-4A15-9F45-32279B9602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083743" y="4275131"/>
              <a:ext cx="272966" cy="270000"/>
            </a:xfrm>
            <a:prstGeom prst="rect">
              <a:avLst/>
            </a:prstGeom>
            <a:noFill/>
            <a:ln w="9525">
              <a:noFill/>
              <a:miter lim="800000"/>
              <a:headEnd/>
              <a:tailEnd/>
            </a:ln>
          </p:spPr>
        </p:pic>
      </p:grpSp>
    </p:spTree>
    <p:extLst>
      <p:ext uri="{BB962C8B-B14F-4D97-AF65-F5344CB8AC3E}">
        <p14:creationId xmlns:p14="http://schemas.microsoft.com/office/powerpoint/2010/main" val="211757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2.xml><?xml version="1.0" encoding="utf-8"?>
<ds:datastoreItem xmlns:ds="http://schemas.openxmlformats.org/officeDocument/2006/customXml" ds:itemID="{7AAA3BD5-90C3-4BC2-94B6-F5B6FAEAFEE3}">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3.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6979</TotalTime>
  <Words>2166</Words>
  <Application>Microsoft Office PowerPoint</Application>
  <PresentationFormat>On-screen Show (16:9)</PresentationFormat>
  <Paragraphs>302</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ヒラギノ角ゴ Pro W3</vt:lpstr>
      <vt:lpstr>Office Theme</vt:lpstr>
      <vt:lpstr>Cancer Survival in England:  a collaboration between PHE and ONS</vt:lpstr>
      <vt:lpstr>What is cancer survival?</vt:lpstr>
      <vt:lpstr>Why are cancer survival statistics important?</vt:lpstr>
      <vt:lpstr>Who are NCRAS?</vt:lpstr>
      <vt:lpstr>Overview of Survival</vt:lpstr>
      <vt:lpstr>Users</vt:lpstr>
      <vt:lpstr>ONS and PHE collaboration</vt:lpstr>
      <vt:lpstr>ONS and PHE collaboration</vt:lpstr>
      <vt:lpstr>PHE and ONS collaboration</vt:lpstr>
      <vt:lpstr>PHE and ONS collaboration</vt:lpstr>
      <vt:lpstr>PHE and ONS collaboration</vt:lpstr>
      <vt:lpstr>Current methodology – children</vt:lpstr>
      <vt:lpstr>Current methodology – adults</vt:lpstr>
      <vt:lpstr>Current methodology – adults</vt:lpstr>
      <vt:lpstr>PowerPoint Presentation</vt:lpstr>
      <vt:lpstr>Methodology: implementation</vt:lpstr>
      <vt:lpstr>Methodology: Innovation</vt:lpstr>
      <vt:lpstr>Methodology: Innovation</vt:lpstr>
      <vt:lpstr>Outputs</vt:lpstr>
      <vt:lpstr>Outputs</vt:lpstr>
      <vt:lpstr>Outputs</vt:lpstr>
      <vt:lpstr>Outputs</vt:lpstr>
      <vt:lpstr>Next steps</vt:lpstr>
      <vt:lpstr>PowerPoint Presentation</vt:lpstr>
      <vt:lpstr>References</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Bates, John</cp:lastModifiedBy>
  <cp:revision>288</cp:revision>
  <dcterms:created xsi:type="dcterms:W3CDTF">2012-10-10T09:02:29Z</dcterms:created>
  <dcterms:modified xsi:type="dcterms:W3CDTF">2019-05-08T08:54:08Z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