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3"/>
  </p:notesMasterIdLst>
  <p:sldIdLst>
    <p:sldId id="257" r:id="rId3"/>
    <p:sldId id="272" r:id="rId4"/>
    <p:sldId id="258" r:id="rId5"/>
    <p:sldId id="271" r:id="rId6"/>
    <p:sldId id="262" r:id="rId7"/>
    <p:sldId id="265" r:id="rId8"/>
    <p:sldId id="266" r:id="rId9"/>
    <p:sldId id="268" r:id="rId10"/>
    <p:sldId id="270" r:id="rId11"/>
    <p:sldId id="261" r:id="rId1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26079-6996-4C26-8439-168597D68A0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FC111C6-7ECE-4F1F-8ED0-BB851E883F88}">
      <dgm:prSet phldrT="[Text]"/>
      <dgm:spPr/>
      <dgm:t>
        <a:bodyPr/>
        <a:lstStyle/>
        <a:p>
          <a:r>
            <a:rPr lang="en-GB" dirty="0" err="1"/>
            <a:t>CStat</a:t>
          </a:r>
          <a:r>
            <a:rPr lang="en-GB" dirty="0"/>
            <a:t> &amp; CSci</a:t>
          </a:r>
        </a:p>
      </dgm:t>
    </dgm:pt>
    <dgm:pt modelId="{A4D153FB-5405-4EA4-A92F-7281B96CC40E}" type="parTrans" cxnId="{373893A2-39BC-4B6E-B159-B9EF449FDA34}">
      <dgm:prSet/>
      <dgm:spPr/>
      <dgm:t>
        <a:bodyPr/>
        <a:lstStyle/>
        <a:p>
          <a:endParaRPr lang="en-GB"/>
        </a:p>
      </dgm:t>
    </dgm:pt>
    <dgm:pt modelId="{ECFF1C94-D005-497D-958B-A559CF9732FE}" type="sibTrans" cxnId="{373893A2-39BC-4B6E-B159-B9EF449FDA34}">
      <dgm:prSet/>
      <dgm:spPr/>
      <dgm:t>
        <a:bodyPr/>
        <a:lstStyle/>
        <a:p>
          <a:endParaRPr lang="en-GB"/>
        </a:p>
      </dgm:t>
    </dgm:pt>
    <dgm:pt modelId="{FBB9621E-CD04-4203-A02C-8589A784C47E}">
      <dgm:prSet phldrT="[Text]"/>
      <dgm:spPr/>
      <dgm:t>
        <a:bodyPr/>
        <a:lstStyle/>
        <a:p>
          <a:r>
            <a:rPr lang="en-GB" dirty="0"/>
            <a:t>Graduate Statistician</a:t>
          </a:r>
        </a:p>
      </dgm:t>
    </dgm:pt>
    <dgm:pt modelId="{CDD74EE0-4EFB-4D35-8953-DE6DDD9E17C1}" type="parTrans" cxnId="{657EB838-B027-4904-A3C3-8BACB392B07A}">
      <dgm:prSet/>
      <dgm:spPr/>
      <dgm:t>
        <a:bodyPr/>
        <a:lstStyle/>
        <a:p>
          <a:endParaRPr lang="en-GB"/>
        </a:p>
      </dgm:t>
    </dgm:pt>
    <dgm:pt modelId="{647ACA2C-2BD3-4EBC-9F1E-C53E2CF7B947}" type="sibTrans" cxnId="{657EB838-B027-4904-A3C3-8BACB392B07A}">
      <dgm:prSet/>
      <dgm:spPr/>
      <dgm:t>
        <a:bodyPr/>
        <a:lstStyle/>
        <a:p>
          <a:endParaRPr lang="en-GB"/>
        </a:p>
      </dgm:t>
    </dgm:pt>
    <dgm:pt modelId="{3DAA4DE8-A60C-45AC-B264-39360D82EEFD}">
      <dgm:prSet phldrT="[Text]"/>
      <dgm:spPr/>
      <dgm:t>
        <a:bodyPr/>
        <a:lstStyle/>
        <a:p>
          <a:r>
            <a:rPr lang="en-GB" dirty="0"/>
            <a:t>Student</a:t>
          </a:r>
        </a:p>
      </dgm:t>
    </dgm:pt>
    <dgm:pt modelId="{3EB6DDB9-46D1-4CB3-AF74-45BF1B883946}" type="parTrans" cxnId="{C779C747-33A7-442D-B742-DAFF977361A2}">
      <dgm:prSet/>
      <dgm:spPr/>
      <dgm:t>
        <a:bodyPr/>
        <a:lstStyle/>
        <a:p>
          <a:endParaRPr lang="en-GB"/>
        </a:p>
      </dgm:t>
    </dgm:pt>
    <dgm:pt modelId="{5221A100-7F1D-4989-9140-99CF57563E5B}" type="sibTrans" cxnId="{C779C747-33A7-442D-B742-DAFF977361A2}">
      <dgm:prSet/>
      <dgm:spPr/>
      <dgm:t>
        <a:bodyPr/>
        <a:lstStyle/>
        <a:p>
          <a:endParaRPr lang="en-GB"/>
        </a:p>
      </dgm:t>
    </dgm:pt>
    <dgm:pt modelId="{C57A02B8-6737-413E-975E-2915D04DBBB1}">
      <dgm:prSet phldrT="[Text]"/>
      <dgm:spPr/>
      <dgm:t>
        <a:bodyPr/>
        <a:lstStyle/>
        <a:p>
          <a:r>
            <a:rPr lang="en-GB" dirty="0"/>
            <a:t>Fellow</a:t>
          </a:r>
        </a:p>
      </dgm:t>
    </dgm:pt>
    <dgm:pt modelId="{14518EBB-B0DE-489C-94F1-514F55D6365B}" type="sibTrans" cxnId="{9CDB3FCF-68EF-4A97-AC9A-3A95D412841C}">
      <dgm:prSet/>
      <dgm:spPr/>
      <dgm:t>
        <a:bodyPr/>
        <a:lstStyle/>
        <a:p>
          <a:endParaRPr lang="en-GB"/>
        </a:p>
      </dgm:t>
    </dgm:pt>
    <dgm:pt modelId="{180BB742-DBF8-448D-A9D2-B1BA1813AAE1}" type="parTrans" cxnId="{9CDB3FCF-68EF-4A97-AC9A-3A95D412841C}">
      <dgm:prSet/>
      <dgm:spPr/>
      <dgm:t>
        <a:bodyPr/>
        <a:lstStyle/>
        <a:p>
          <a:endParaRPr lang="en-GB"/>
        </a:p>
      </dgm:t>
    </dgm:pt>
    <dgm:pt modelId="{77E21CED-2211-4E38-A90A-86CAC6918997}" type="pres">
      <dgm:prSet presAssocID="{33526079-6996-4C26-8439-168597D68A07}" presName="compositeShape" presStyleCnt="0">
        <dgm:presLayoutVars>
          <dgm:dir/>
          <dgm:resizeHandles/>
        </dgm:presLayoutVars>
      </dgm:prSet>
      <dgm:spPr/>
    </dgm:pt>
    <dgm:pt modelId="{AA5311B8-2FD0-4047-A590-4E4A96309F30}" type="pres">
      <dgm:prSet presAssocID="{33526079-6996-4C26-8439-168597D68A07}" presName="pyramid" presStyleLbl="node1" presStyleIdx="0" presStyleCnt="1" custScaleX="131824" custLinFactNeighborX="-38652" custLinFactNeighborY="687"/>
      <dgm:spPr/>
    </dgm:pt>
    <dgm:pt modelId="{74475D8C-B7A8-4FA5-8260-680296375245}" type="pres">
      <dgm:prSet presAssocID="{33526079-6996-4C26-8439-168597D68A07}" presName="theList" presStyleCnt="0"/>
      <dgm:spPr/>
    </dgm:pt>
    <dgm:pt modelId="{979B9415-7BAE-4E60-906A-BE6D91A746EC}" type="pres">
      <dgm:prSet presAssocID="{2FC111C6-7ECE-4F1F-8ED0-BB851E883F88}" presName="aNode" presStyleLbl="fgAcc1" presStyleIdx="0" presStyleCnt="4" custScaleX="46250" custScaleY="124017" custLinFactY="62966" custLinFactNeighborX="-73434" custLinFactNeighborY="100000">
        <dgm:presLayoutVars>
          <dgm:bulletEnabled val="1"/>
        </dgm:presLayoutVars>
      </dgm:prSet>
      <dgm:spPr/>
    </dgm:pt>
    <dgm:pt modelId="{14C79771-4165-4591-9F4E-B148D38371DE}" type="pres">
      <dgm:prSet presAssocID="{2FC111C6-7ECE-4F1F-8ED0-BB851E883F88}" presName="aSpace" presStyleCnt="0"/>
      <dgm:spPr/>
    </dgm:pt>
    <dgm:pt modelId="{97F9B476-14BB-4F41-BB11-3081C3D3D476}" type="pres">
      <dgm:prSet presAssocID="{FBB9621E-CD04-4203-A02C-8589A784C47E}" presName="aNode" presStyleLbl="fgAcc1" presStyleIdx="1" presStyleCnt="4" custScaleX="78446" custLinFactY="60969" custLinFactNeighborX="-73990" custLinFactNeighborY="100000">
        <dgm:presLayoutVars>
          <dgm:bulletEnabled val="1"/>
        </dgm:presLayoutVars>
      </dgm:prSet>
      <dgm:spPr/>
    </dgm:pt>
    <dgm:pt modelId="{E6ACBB58-41D8-4BCD-B24F-D8D0B7F75771}" type="pres">
      <dgm:prSet presAssocID="{FBB9621E-CD04-4203-A02C-8589A784C47E}" presName="aSpace" presStyleCnt="0"/>
      <dgm:spPr/>
    </dgm:pt>
    <dgm:pt modelId="{AF93B044-E5E0-4E57-8C09-BA1ECBCC2DD5}" type="pres">
      <dgm:prSet presAssocID="{C57A02B8-6737-413E-975E-2915D04DBBB1}" presName="aNode" presStyleLbl="fgAcc1" presStyleIdx="2" presStyleCnt="4" custLinFactY="58834" custLinFactNeighborX="-74995" custLinFactNeighborY="100000">
        <dgm:presLayoutVars>
          <dgm:bulletEnabled val="1"/>
        </dgm:presLayoutVars>
      </dgm:prSet>
      <dgm:spPr/>
    </dgm:pt>
    <dgm:pt modelId="{494BA4CE-91F5-4826-92AF-7BB7C5B8416D}" type="pres">
      <dgm:prSet presAssocID="{C57A02B8-6737-413E-975E-2915D04DBBB1}" presName="aSpace" presStyleCnt="0"/>
      <dgm:spPr/>
    </dgm:pt>
    <dgm:pt modelId="{5B9F8D28-920C-4957-B18A-2B95E02FC05C}" type="pres">
      <dgm:prSet presAssocID="{3DAA4DE8-A60C-45AC-B264-39360D82EEFD}" presName="aNode" presStyleLbl="fgAcc1" presStyleIdx="3" presStyleCnt="4" custScaleX="135809" custLinFactY="57282" custLinFactNeighborX="-74960" custLinFactNeighborY="100000">
        <dgm:presLayoutVars>
          <dgm:bulletEnabled val="1"/>
        </dgm:presLayoutVars>
      </dgm:prSet>
      <dgm:spPr/>
    </dgm:pt>
    <dgm:pt modelId="{FD6EDE86-1E08-4860-9C80-29DABC96124D}" type="pres">
      <dgm:prSet presAssocID="{3DAA4DE8-A60C-45AC-B264-39360D82EEFD}" presName="aSpace" presStyleCnt="0"/>
      <dgm:spPr/>
    </dgm:pt>
  </dgm:ptLst>
  <dgm:cxnLst>
    <dgm:cxn modelId="{1B9D071C-83EF-4A17-8657-7BD7F593656E}" type="presOf" srcId="{33526079-6996-4C26-8439-168597D68A07}" destId="{77E21CED-2211-4E38-A90A-86CAC6918997}" srcOrd="0" destOrd="0" presId="urn:microsoft.com/office/officeart/2005/8/layout/pyramid2"/>
    <dgm:cxn modelId="{657EB838-B027-4904-A3C3-8BACB392B07A}" srcId="{33526079-6996-4C26-8439-168597D68A07}" destId="{FBB9621E-CD04-4203-A02C-8589A784C47E}" srcOrd="1" destOrd="0" parTransId="{CDD74EE0-4EFB-4D35-8953-DE6DDD9E17C1}" sibTransId="{647ACA2C-2BD3-4EBC-9F1E-C53E2CF7B947}"/>
    <dgm:cxn modelId="{C779C747-33A7-442D-B742-DAFF977361A2}" srcId="{33526079-6996-4C26-8439-168597D68A07}" destId="{3DAA4DE8-A60C-45AC-B264-39360D82EEFD}" srcOrd="3" destOrd="0" parTransId="{3EB6DDB9-46D1-4CB3-AF74-45BF1B883946}" sibTransId="{5221A100-7F1D-4989-9140-99CF57563E5B}"/>
    <dgm:cxn modelId="{C8CCFA4F-F76A-415D-AA6E-7BEA90CA8906}" type="presOf" srcId="{C57A02B8-6737-413E-975E-2915D04DBBB1}" destId="{AF93B044-E5E0-4E57-8C09-BA1ECBCC2DD5}" srcOrd="0" destOrd="0" presId="urn:microsoft.com/office/officeart/2005/8/layout/pyramid2"/>
    <dgm:cxn modelId="{7974617F-9DFF-4F35-B7A9-0E5D12528FDB}" type="presOf" srcId="{2FC111C6-7ECE-4F1F-8ED0-BB851E883F88}" destId="{979B9415-7BAE-4E60-906A-BE6D91A746EC}" srcOrd="0" destOrd="0" presId="urn:microsoft.com/office/officeart/2005/8/layout/pyramid2"/>
    <dgm:cxn modelId="{8321CA97-FF73-401C-9122-2BC5FE27C1EA}" type="presOf" srcId="{FBB9621E-CD04-4203-A02C-8589A784C47E}" destId="{97F9B476-14BB-4F41-BB11-3081C3D3D476}" srcOrd="0" destOrd="0" presId="urn:microsoft.com/office/officeart/2005/8/layout/pyramid2"/>
    <dgm:cxn modelId="{A9E889A2-A577-402D-A9FD-6D77B68027B4}" type="presOf" srcId="{3DAA4DE8-A60C-45AC-B264-39360D82EEFD}" destId="{5B9F8D28-920C-4957-B18A-2B95E02FC05C}" srcOrd="0" destOrd="0" presId="urn:microsoft.com/office/officeart/2005/8/layout/pyramid2"/>
    <dgm:cxn modelId="{373893A2-39BC-4B6E-B159-B9EF449FDA34}" srcId="{33526079-6996-4C26-8439-168597D68A07}" destId="{2FC111C6-7ECE-4F1F-8ED0-BB851E883F88}" srcOrd="0" destOrd="0" parTransId="{A4D153FB-5405-4EA4-A92F-7281B96CC40E}" sibTransId="{ECFF1C94-D005-497D-958B-A559CF9732FE}"/>
    <dgm:cxn modelId="{9CDB3FCF-68EF-4A97-AC9A-3A95D412841C}" srcId="{33526079-6996-4C26-8439-168597D68A07}" destId="{C57A02B8-6737-413E-975E-2915D04DBBB1}" srcOrd="2" destOrd="0" parTransId="{180BB742-DBF8-448D-A9D2-B1BA1813AAE1}" sibTransId="{14518EBB-B0DE-489C-94F1-514F55D6365B}"/>
    <dgm:cxn modelId="{B35FDE8D-9E23-42E8-A54E-E4E3D5FBB47D}" type="presParOf" srcId="{77E21CED-2211-4E38-A90A-86CAC6918997}" destId="{AA5311B8-2FD0-4047-A590-4E4A96309F30}" srcOrd="0" destOrd="0" presId="urn:microsoft.com/office/officeart/2005/8/layout/pyramid2"/>
    <dgm:cxn modelId="{B40CCF71-01C2-4046-91FC-25331BA84F88}" type="presParOf" srcId="{77E21CED-2211-4E38-A90A-86CAC6918997}" destId="{74475D8C-B7A8-4FA5-8260-680296375245}" srcOrd="1" destOrd="0" presId="urn:microsoft.com/office/officeart/2005/8/layout/pyramid2"/>
    <dgm:cxn modelId="{EFEAC94F-C3FD-4690-8F36-20FA0476B5C6}" type="presParOf" srcId="{74475D8C-B7A8-4FA5-8260-680296375245}" destId="{979B9415-7BAE-4E60-906A-BE6D91A746EC}" srcOrd="0" destOrd="0" presId="urn:microsoft.com/office/officeart/2005/8/layout/pyramid2"/>
    <dgm:cxn modelId="{6A750E8B-97B7-4962-B319-93C84A3D7624}" type="presParOf" srcId="{74475D8C-B7A8-4FA5-8260-680296375245}" destId="{14C79771-4165-4591-9F4E-B148D38371DE}" srcOrd="1" destOrd="0" presId="urn:microsoft.com/office/officeart/2005/8/layout/pyramid2"/>
    <dgm:cxn modelId="{2EB0F4E1-D4B3-4112-94F5-41CCA422A368}" type="presParOf" srcId="{74475D8C-B7A8-4FA5-8260-680296375245}" destId="{97F9B476-14BB-4F41-BB11-3081C3D3D476}" srcOrd="2" destOrd="0" presId="urn:microsoft.com/office/officeart/2005/8/layout/pyramid2"/>
    <dgm:cxn modelId="{D6F05D40-3ABA-42DB-8903-97B649E9CF6F}" type="presParOf" srcId="{74475D8C-B7A8-4FA5-8260-680296375245}" destId="{E6ACBB58-41D8-4BCD-B24F-D8D0B7F75771}" srcOrd="3" destOrd="0" presId="urn:microsoft.com/office/officeart/2005/8/layout/pyramid2"/>
    <dgm:cxn modelId="{BBD9FB43-5A6B-4052-8D13-AB13E0822B29}" type="presParOf" srcId="{74475D8C-B7A8-4FA5-8260-680296375245}" destId="{AF93B044-E5E0-4E57-8C09-BA1ECBCC2DD5}" srcOrd="4" destOrd="0" presId="urn:microsoft.com/office/officeart/2005/8/layout/pyramid2"/>
    <dgm:cxn modelId="{B5931757-7B6B-4AB9-AF38-C5CCB70862F6}" type="presParOf" srcId="{74475D8C-B7A8-4FA5-8260-680296375245}" destId="{494BA4CE-91F5-4826-92AF-7BB7C5B8416D}" srcOrd="5" destOrd="0" presId="urn:microsoft.com/office/officeart/2005/8/layout/pyramid2"/>
    <dgm:cxn modelId="{BA3FF725-FFD0-4E61-B926-7AAF419DA636}" type="presParOf" srcId="{74475D8C-B7A8-4FA5-8260-680296375245}" destId="{5B9F8D28-920C-4957-B18A-2B95E02FC05C}" srcOrd="6" destOrd="0" presId="urn:microsoft.com/office/officeart/2005/8/layout/pyramid2"/>
    <dgm:cxn modelId="{BAFD43DB-1131-4FAE-8A19-508350876FDD}" type="presParOf" srcId="{74475D8C-B7A8-4FA5-8260-680296375245}" destId="{FD6EDE86-1E08-4860-9C80-29DABC96124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311B8-2FD0-4047-A590-4E4A96309F30}">
      <dsp:nvSpPr>
        <dsp:cNvPr id="0" name=""/>
        <dsp:cNvSpPr/>
      </dsp:nvSpPr>
      <dsp:spPr>
        <a:xfrm>
          <a:off x="0" y="0"/>
          <a:ext cx="4865829" cy="36911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B9415-7BAE-4E60-906A-BE6D91A746EC}">
      <dsp:nvSpPr>
        <dsp:cNvPr id="0" name=""/>
        <dsp:cNvSpPr/>
      </dsp:nvSpPr>
      <dsp:spPr>
        <a:xfrm>
          <a:off x="1895998" y="839357"/>
          <a:ext cx="1109653" cy="7724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 err="1"/>
            <a:t>CStat</a:t>
          </a:r>
          <a:r>
            <a:rPr lang="en-GB" sz="1500" kern="1200" dirty="0"/>
            <a:t> &amp; CSci</a:t>
          </a:r>
        </a:p>
      </dsp:txBody>
      <dsp:txXfrm>
        <a:off x="1933707" y="877066"/>
        <a:ext cx="1034235" cy="697062"/>
      </dsp:txXfrm>
    </dsp:sp>
    <dsp:sp modelId="{97F9B476-14BB-4F41-BB11-3081C3D3D476}">
      <dsp:nvSpPr>
        <dsp:cNvPr id="0" name=""/>
        <dsp:cNvSpPr/>
      </dsp:nvSpPr>
      <dsp:spPr>
        <a:xfrm>
          <a:off x="1496426" y="1677259"/>
          <a:ext cx="1882116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Graduate Statistician</a:t>
          </a:r>
        </a:p>
      </dsp:txBody>
      <dsp:txXfrm>
        <a:off x="1526833" y="1707666"/>
        <a:ext cx="1821302" cy="562068"/>
      </dsp:txXfrm>
    </dsp:sp>
    <dsp:sp modelId="{AF93B044-E5E0-4E57-8C09-BA1ECBCC2DD5}">
      <dsp:nvSpPr>
        <dsp:cNvPr id="0" name=""/>
        <dsp:cNvSpPr/>
      </dsp:nvSpPr>
      <dsp:spPr>
        <a:xfrm>
          <a:off x="1213747" y="2364703"/>
          <a:ext cx="2399251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Fellow</a:t>
          </a:r>
        </a:p>
      </dsp:txBody>
      <dsp:txXfrm>
        <a:off x="1244154" y="2395110"/>
        <a:ext cx="2338437" cy="562068"/>
      </dsp:txXfrm>
    </dsp:sp>
    <dsp:sp modelId="{5B9F8D28-920C-4957-B18A-2B95E02FC05C}">
      <dsp:nvSpPr>
        <dsp:cNvPr id="0" name=""/>
        <dsp:cNvSpPr/>
      </dsp:nvSpPr>
      <dsp:spPr>
        <a:xfrm>
          <a:off x="785012" y="3055779"/>
          <a:ext cx="3258399" cy="6228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Student</a:t>
          </a:r>
        </a:p>
      </dsp:txBody>
      <dsp:txXfrm>
        <a:off x="815419" y="3086186"/>
        <a:ext cx="3197585" cy="56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962A5-D987-464A-9FC8-811C38C86E76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0496D-1CC6-49C6-BA72-DAAE875F5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7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-182563" y="800100"/>
            <a:ext cx="7102476" cy="3995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73791" y="5064841"/>
            <a:ext cx="5390304" cy="4798269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01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-182563" y="800100"/>
            <a:ext cx="7102476" cy="3995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73791" y="5064841"/>
            <a:ext cx="5390304" cy="4798269"/>
          </a:xfrm>
          <a:prstGeom prst="rect">
            <a:avLst/>
          </a:prstGeom>
          <a:noFill/>
          <a:ln>
            <a:noFill/>
          </a:ln>
        </p:spPr>
        <p:txBody>
          <a:bodyPr lIns="91736" tIns="91736" rIns="91736" bIns="91736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72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73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828801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302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668" y="2132857"/>
            <a:ext cx="10363200" cy="1470025"/>
          </a:xfrm>
        </p:spPr>
        <p:txBody>
          <a:bodyPr>
            <a:normAutofit/>
          </a:bodyPr>
          <a:lstStyle>
            <a:lvl1pPr algn="l">
              <a:defRPr sz="36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3" y="4005064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546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4" y="476672"/>
            <a:ext cx="2161641" cy="761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523060"/>
            <a:ext cx="3145539" cy="2077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947" y="5517232"/>
            <a:ext cx="6576053" cy="95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CBCD-5BE0-4CED-B1B1-5246308DE0A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04/04/2018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37" y="5805264"/>
            <a:ext cx="5068331" cy="7383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63" b="21155"/>
          <a:stretch/>
        </p:blipFill>
        <p:spPr>
          <a:xfrm>
            <a:off x="431371" y="5862097"/>
            <a:ext cx="2070211" cy="81796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623392" y="1268760"/>
            <a:ext cx="10945216" cy="0"/>
          </a:xfrm>
          <a:prstGeom prst="line">
            <a:avLst/>
          </a:prstGeom>
          <a:ln w="15875">
            <a:solidFill>
              <a:srgbClr val="C6A0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0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65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7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4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1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1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901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9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4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 rot="5400000">
            <a:off x="3833017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30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 rot="5400000">
            <a:off x="7285036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1697036" y="-812800"/>
            <a:ext cx="5851525" cy="80263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690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/>
            </a:lvl3pPr>
            <a:lvl4pPr marL="0" marR="0" lvl="3" indent="0" algn="l" rtl="0">
              <a:spcBef>
                <a:spcPts val="0"/>
              </a:spcBef>
              <a:buNone/>
              <a:defRPr sz="1800"/>
            </a:lvl4pPr>
            <a:lvl5pPr marL="0" marR="0" lvl="4" indent="0" algn="l" rtl="0">
              <a:spcBef>
                <a:spcPts val="0"/>
              </a:spcBef>
              <a:buNone/>
              <a:defRPr sz="1800"/>
            </a:lvl5pPr>
            <a:lvl6pPr marL="0" marR="0" lvl="5" indent="0" algn="l" rtl="0">
              <a:spcBef>
                <a:spcPts val="0"/>
              </a:spcBef>
              <a:buNone/>
              <a:defRPr sz="1800"/>
            </a:lvl6pPr>
            <a:lvl7pPr marL="0" marR="0" lvl="6" indent="0" algn="l" rtl="0">
              <a:spcBef>
                <a:spcPts val="0"/>
              </a:spcBef>
              <a:buNone/>
              <a:defRPr sz="1800"/>
            </a:lvl7pPr>
            <a:lvl8pPr marL="0" marR="0" lvl="7" indent="0" algn="l" rtl="0">
              <a:spcBef>
                <a:spcPts val="0"/>
              </a:spcBef>
              <a:buNone/>
              <a:defRPr sz="1800"/>
            </a:lvl8pPr>
            <a:lvl9pPr marL="0" marR="0" lvl="8" indent="0" algn="l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797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</a:pPr>
            <a:fld id="{00000000-1234-1234-1234-123412341234}" type="slidenum">
              <a:rPr lang="en-GB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88888"/>
                </a:buClr>
                <a:buSzPct val="25000"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1169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1E08-DD8F-4705-B760-0F30C37B55B8}" type="datetime1">
              <a:rPr lang="en-GB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/>
              <a:t>04/04/2018</a:t>
            </a:fld>
            <a:endParaRPr lang="en-GB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31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546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546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546B"/>
          </a:solidFill>
          <a:latin typeface="Frutiger LT Std 47 Light C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546B"/>
          </a:solidFill>
          <a:latin typeface="Frutiger LT Std 47 Light C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s.org.uk/RSS/pro_dev/pro_awards/gradstat/Mid-term_assessment/RSS/pro_dev/pro_awards/Graduate_statistician/Mid-term_assessment/Mid-term_assessment.aspx?hkey=17b5a515-f607-4c2e-a1c9-c5af8bc53f5c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s.org.uk/gradsta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1" y="468200"/>
            <a:ext cx="161924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468201"/>
            <a:ext cx="2362200" cy="20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48251" y="5455512"/>
            <a:ext cx="4933949" cy="9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1524000" y="1929001"/>
            <a:ext cx="9144000" cy="352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5400" kern="0" dirty="0">
                <a:solidFill>
                  <a:srgbClr val="00546B"/>
                </a:solidFill>
                <a:ea typeface="Arial"/>
                <a:cs typeface="Arial"/>
                <a:sym typeface="Arial"/>
              </a:rPr>
              <a:t>Professional Statisticians’ Forum Meeting</a:t>
            </a:r>
            <a:endParaRPr sz="2800"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2000" kern="0" dirty="0" err="1">
                <a:solidFill>
                  <a:srgbClr val="000000"/>
                </a:solidFill>
                <a:cs typeface="Arial"/>
                <a:sym typeface="Arial"/>
              </a:rPr>
              <a:t>GradStat</a:t>
            </a:r>
            <a:r>
              <a:rPr lang="en-GB" sz="2000" kern="0" dirty="0">
                <a:solidFill>
                  <a:srgbClr val="000000"/>
                </a:solidFill>
                <a:cs typeface="Arial"/>
                <a:sym typeface="Arial"/>
              </a:rPr>
              <a:t> awardees – the RSS and you</a:t>
            </a:r>
            <a:endParaRPr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510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7630" y="1299870"/>
            <a:ext cx="5312736" cy="318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42444" y="4702885"/>
            <a:ext cx="5163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Ricky McGowan</a:t>
            </a:r>
          </a:p>
          <a:p>
            <a:pPr algn="ctr"/>
            <a:r>
              <a:rPr lang="en-GB" b="1" dirty="0">
                <a:latin typeface="+mj-lt"/>
              </a:rPr>
              <a:t>Professional Affairs &amp; Accreditation Manager</a:t>
            </a:r>
          </a:p>
          <a:p>
            <a:pPr algn="ctr"/>
            <a:r>
              <a:rPr lang="en-GB" b="1" dirty="0">
                <a:latin typeface="+mj-lt"/>
              </a:rPr>
              <a:t>r.mcgowan@rss.org.uk</a:t>
            </a:r>
          </a:p>
        </p:txBody>
      </p:sp>
    </p:spTree>
    <p:extLst>
      <p:ext uri="{BB962C8B-B14F-4D97-AF65-F5344CB8AC3E}">
        <p14:creationId xmlns:p14="http://schemas.microsoft.com/office/powerpoint/2010/main" val="19042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801" y="468200"/>
            <a:ext cx="1619249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0" y="468201"/>
            <a:ext cx="2362200" cy="20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48251" y="5455512"/>
            <a:ext cx="4933949" cy="9620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/>
        </p:nvSpPr>
        <p:spPr>
          <a:xfrm>
            <a:off x="1524000" y="1929001"/>
            <a:ext cx="9144000" cy="35265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5400" kern="0" dirty="0">
                <a:solidFill>
                  <a:srgbClr val="00546B"/>
                </a:solidFill>
                <a:ea typeface="Arial"/>
                <a:cs typeface="Arial"/>
                <a:sym typeface="Arial"/>
              </a:rPr>
              <a:t>Supporting you through professional membership</a:t>
            </a:r>
          </a:p>
          <a:p>
            <a:pPr algn="ctr">
              <a:lnSpc>
                <a:spcPct val="115000"/>
              </a:lnSpc>
              <a:buClr>
                <a:srgbClr val="000000"/>
              </a:buClr>
            </a:pPr>
            <a:endParaRPr sz="2800"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buClr>
                <a:srgbClr val="00546B"/>
              </a:buClr>
              <a:buSzPct val="25000"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Ricky McGowan – Professional Affairs &amp; Accreditation Manager</a:t>
            </a:r>
            <a:endParaRPr i="1" kern="0" dirty="0">
              <a:solidFill>
                <a:srgbClr val="0054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63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276" y="671784"/>
            <a:ext cx="6447501" cy="470079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Supporting your journey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12974"/>
              </p:ext>
            </p:extLst>
          </p:nvPr>
        </p:nvGraphicFramePr>
        <p:xfrm>
          <a:off x="746620" y="1627464"/>
          <a:ext cx="6422042" cy="369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696437" y="1412534"/>
            <a:ext cx="5083415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GradStat</a:t>
            </a: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Mentoring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Mid-Term Assessments (MTA’s)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Professional Statistician Forum (PSF)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546B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546B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Continual Professional Development tools and examples</a:t>
            </a: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en-GB" sz="105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585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FA55-C106-4E92-9345-ABFB7E46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MTA’s - Mid-Term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960E-B864-42E8-8FEB-E7B655D9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All Graduate Statisticians (</a:t>
            </a:r>
            <a:r>
              <a:rPr lang="en-GB" sz="2400" dirty="0" err="1"/>
              <a:t>GradStats</a:t>
            </a:r>
            <a:r>
              <a:rPr lang="en-GB" sz="2400" dirty="0"/>
              <a:t>) can apply for a mid-term assessment or MTA via our </a:t>
            </a:r>
            <a:r>
              <a:rPr lang="en-GB" sz="2400" dirty="0">
                <a:hlinkClick r:id="rId2"/>
              </a:rPr>
              <a:t>website</a:t>
            </a:r>
            <a:r>
              <a:rPr lang="en-GB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Complete the MTA application form to tell us about your statistical career to date and current </a:t>
            </a:r>
            <a:r>
              <a:rPr lang="en-GB" sz="2400" dirty="0" err="1"/>
              <a:t>Cstat</a:t>
            </a:r>
            <a:r>
              <a:rPr lang="en-GB" sz="2400" dirty="0"/>
              <a:t> holders will advise you whether the nature of the work and your own development appears suitable for progression to Chartered Statistician (</a:t>
            </a:r>
            <a:r>
              <a:rPr lang="en-GB" sz="2400" dirty="0" err="1"/>
              <a:t>CStat</a:t>
            </a:r>
            <a:r>
              <a:rPr lang="en-GB" sz="2400" dirty="0"/>
              <a:t>), and when you might apply for that status.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It usually takes at least five years to gain enough professional experience so we recommend an MTA should be carried out two and a half years after you have started your career. We automatically contact </a:t>
            </a:r>
            <a:r>
              <a:rPr lang="en-GB" sz="2400" dirty="0" err="1"/>
              <a:t>GradStats</a:t>
            </a:r>
            <a:r>
              <a:rPr lang="en-GB" sz="2400" dirty="0"/>
              <a:t> members at this stage. However, </a:t>
            </a:r>
            <a:r>
              <a:rPr lang="en-GB" sz="2400" dirty="0" err="1"/>
              <a:t>GradStat</a:t>
            </a:r>
            <a:r>
              <a:rPr lang="en-GB" sz="2400" dirty="0"/>
              <a:t> members can submit MTA forms at any time should they require feedback of this kind.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0F7F9-175D-4127-8827-CA2582C2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C2E3-A953-4D53-BD96-4BF0F9C1BC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1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		</a:t>
            </a:r>
          </a:p>
        </p:txBody>
      </p:sp>
      <p:sp>
        <p:nvSpPr>
          <p:cNvPr id="6149" name="Rectangle 5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Launched in August 2008 following a survey of Graduate Statisticians indicated a need for a mentoring service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Useful for any </a:t>
            </a:r>
            <a:r>
              <a:rPr lang="en-GB" sz="2400" dirty="0" err="1">
                <a:latin typeface="Arial" charset="0"/>
                <a:cs typeface="Arial" charset="0"/>
              </a:rPr>
              <a:t>GradStat</a:t>
            </a:r>
            <a:r>
              <a:rPr lang="en-GB" sz="2400" dirty="0">
                <a:latin typeface="Arial" charset="0"/>
                <a:cs typeface="Arial" charset="0"/>
              </a:rPr>
              <a:t> to gain independent perspective from a mentor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 Especially valuable to those working either as a lone statistician or in an organisation employing very small numbers of statisticians </a:t>
            </a:r>
          </a:p>
          <a:p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Only </a:t>
            </a:r>
            <a:r>
              <a:rPr lang="en-GB" sz="2400" dirty="0" err="1">
                <a:latin typeface="Arial" charset="0"/>
                <a:cs typeface="Arial" charset="0"/>
              </a:rPr>
              <a:t>GradStats</a:t>
            </a:r>
            <a:r>
              <a:rPr lang="en-GB" sz="2400" dirty="0">
                <a:latin typeface="Arial" charset="0"/>
                <a:cs typeface="Arial" charset="0"/>
              </a:rPr>
              <a:t> can participate in the scheme and other information on </a:t>
            </a:r>
            <a:r>
              <a:rPr lang="en-GB" sz="2400" dirty="0" err="1">
                <a:latin typeface="Arial" charset="0"/>
                <a:cs typeface="Arial" charset="0"/>
              </a:rPr>
              <a:t>GradStat</a:t>
            </a:r>
            <a:r>
              <a:rPr lang="en-GB" sz="2400" dirty="0">
                <a:latin typeface="Arial" charset="0"/>
                <a:cs typeface="Arial" charset="0"/>
              </a:rPr>
              <a:t> requirements can be found at </a:t>
            </a:r>
            <a:r>
              <a:rPr lang="en-GB" sz="2400" dirty="0">
                <a:latin typeface="Arial" charset="0"/>
                <a:cs typeface="Arial" charset="0"/>
                <a:hlinkClick r:id="rId3"/>
              </a:rPr>
              <a:t>www.rss.org.uk/gradstat</a:t>
            </a:r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GB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GB" dirty="0">
              <a:latin typeface="Arial" charset="0"/>
              <a:cs typeface="Arial" charset="0"/>
            </a:endParaRPr>
          </a:p>
          <a:p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08438" y="6237289"/>
            <a:ext cx="2133600" cy="365125"/>
          </a:xfrm>
        </p:spPr>
        <p:txBody>
          <a:bodyPr/>
          <a:lstStyle/>
          <a:p>
            <a:pPr>
              <a:defRPr/>
            </a:pPr>
            <a:fld id="{E56757CD-63DD-4CCC-92D4-71889B62333F}" type="slidenum">
              <a:rPr lang="en-GB" sz="100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Arial" charset="0"/>
                <a:cs typeface="Arial" charset="0"/>
              </a:rPr>
              <a:t>Aims to provide help and advice to </a:t>
            </a:r>
            <a:r>
              <a:rPr lang="en-GB" sz="2800" dirty="0" err="1">
                <a:latin typeface="Arial" charset="0"/>
                <a:cs typeface="Arial" charset="0"/>
              </a:rPr>
              <a:t>GradStat</a:t>
            </a:r>
            <a:r>
              <a:rPr lang="en-GB" sz="2800" dirty="0">
                <a:latin typeface="Arial" charset="0"/>
                <a:cs typeface="Arial" charset="0"/>
              </a:rPr>
              <a:t> members on: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CPD requirements and opportunities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Documenting their professional experience and development</a:t>
            </a:r>
          </a:p>
          <a:p>
            <a:pPr>
              <a:buFont typeface="Arial" charset="0"/>
              <a:buChar char="•"/>
            </a:pPr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Making a strong application for Chartered Statistician (</a:t>
            </a:r>
            <a:r>
              <a:rPr lang="en-GB" sz="2800" dirty="0" err="1">
                <a:latin typeface="Arial" charset="0"/>
                <a:cs typeface="Arial" charset="0"/>
              </a:rPr>
              <a:t>CStat</a:t>
            </a:r>
            <a:r>
              <a:rPr lang="en-GB" sz="2800" dirty="0">
                <a:latin typeface="Arial" charset="0"/>
                <a:cs typeface="Arial" charset="0"/>
              </a:rPr>
              <a:t>) status</a:t>
            </a:r>
          </a:p>
        </p:txBody>
      </p:sp>
    </p:spTree>
    <p:extLst>
      <p:ext uri="{BB962C8B-B14F-4D97-AF65-F5344CB8AC3E}">
        <p14:creationId xmlns:p14="http://schemas.microsoft.com/office/powerpoint/2010/main" val="165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GradStat mentoring scheme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dirty="0">
                <a:latin typeface="Arial" charset="0"/>
                <a:cs typeface="Arial" charset="0"/>
              </a:rPr>
              <a:t>Scheme does </a:t>
            </a:r>
            <a:r>
              <a:rPr lang="en-GB" sz="2800" b="1" dirty="0">
                <a:latin typeface="Arial" charset="0"/>
                <a:cs typeface="Arial" charset="0"/>
              </a:rPr>
              <a:t>not</a:t>
            </a:r>
            <a:r>
              <a:rPr lang="en-GB" sz="2800" dirty="0">
                <a:latin typeface="Arial" charset="0"/>
                <a:cs typeface="Arial" charset="0"/>
              </a:rPr>
              <a:t> cover: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Career development advice outside the statistical profession – though CPD for a statistician will not be purely statistical </a:t>
            </a:r>
          </a:p>
          <a:p>
            <a:pPr>
              <a:buFont typeface="Arial" charset="0"/>
              <a:buChar char="•"/>
            </a:pPr>
            <a:endParaRPr lang="en-GB" sz="2800" dirty="0">
              <a:latin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 Advice on statistical problems a </a:t>
            </a:r>
            <a:r>
              <a:rPr lang="en-GB" sz="2800" dirty="0" err="1">
                <a:latin typeface="Arial" charset="0"/>
                <a:cs typeface="Arial" charset="0"/>
              </a:rPr>
              <a:t>GradStat</a:t>
            </a:r>
            <a:r>
              <a:rPr lang="en-GB" sz="2800" dirty="0">
                <a:latin typeface="Arial" charset="0"/>
                <a:cs typeface="Arial" charset="0"/>
              </a:rPr>
              <a:t> may encounter in their work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6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Application process for mentees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2276873"/>
            <a:ext cx="3200488" cy="4525963"/>
          </a:xfrm>
        </p:spPr>
      </p:pic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2063750" y="1557338"/>
            <a:ext cx="8229600" cy="4525962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Mentee completes short 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715707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Arial" charset="0"/>
              </a:rPr>
              <a:t>How does it work?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Once assigned, a mentor and mentee agree how often to meet and key issues to discuss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Mainly virtual (e-mail/Skype/phone) but some face to face meetings (e.g. at RSS conference)</a:t>
            </a:r>
          </a:p>
          <a:p>
            <a:endParaRPr lang="en-GB" sz="2800" dirty="0"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charset="0"/>
                <a:cs typeface="Arial" charset="0"/>
              </a:rPr>
              <a:t>Support with mid-term assessment and completing </a:t>
            </a:r>
            <a:r>
              <a:rPr lang="en-GB" sz="2800" dirty="0" err="1">
                <a:latin typeface="Arial" charset="0"/>
                <a:cs typeface="Arial" charset="0"/>
              </a:rPr>
              <a:t>CStat</a:t>
            </a:r>
            <a:r>
              <a:rPr lang="en-GB" sz="2800" dirty="0">
                <a:latin typeface="Arial" charset="0"/>
                <a:cs typeface="Arial" charset="0"/>
              </a:rPr>
              <a:t> application (including CPD summary)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407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SS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Widescreen</PresentationFormat>
  <Paragraphs>60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Frutiger LT Std 47 Light Cn</vt:lpstr>
      <vt:lpstr>Helvetica LT Std</vt:lpstr>
      <vt:lpstr>1_Office Theme</vt:lpstr>
      <vt:lpstr>RSS_powerpoint_template</vt:lpstr>
      <vt:lpstr>PowerPoint Presentation</vt:lpstr>
      <vt:lpstr>PowerPoint Presentation</vt:lpstr>
      <vt:lpstr>Supporting your journey</vt:lpstr>
      <vt:lpstr>MTA’s - Mid-Term Assessment</vt:lpstr>
      <vt:lpstr>GradStat mentoring scheme  </vt:lpstr>
      <vt:lpstr>GradStat mentoring scheme</vt:lpstr>
      <vt:lpstr>GradStat mentoring scheme</vt:lpstr>
      <vt:lpstr>Application process for mentees</vt:lpstr>
      <vt:lpstr>How does it work?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McGowan, Ricky</dc:creator>
  <cp:lastModifiedBy>Buczek, Kamila</cp:lastModifiedBy>
  <cp:revision>6</cp:revision>
  <cp:lastPrinted>2018-03-27T12:58:28Z</cp:lastPrinted>
  <dcterms:created xsi:type="dcterms:W3CDTF">2018-03-20T14:49:24Z</dcterms:created>
  <dcterms:modified xsi:type="dcterms:W3CDTF">2018-04-04T09:30:26Z</dcterms:modified>
</cp:coreProperties>
</file>