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7" r:id="rId3"/>
    <p:sldId id="295" r:id="rId4"/>
    <p:sldId id="309" r:id="rId5"/>
    <p:sldId id="297" r:id="rId6"/>
    <p:sldId id="317" r:id="rId7"/>
    <p:sldId id="299" r:id="rId8"/>
    <p:sldId id="300" r:id="rId9"/>
    <p:sldId id="318" r:id="rId10"/>
    <p:sldId id="301" r:id="rId11"/>
    <p:sldId id="310" r:id="rId12"/>
    <p:sldId id="296" r:id="rId13"/>
    <p:sldId id="306" r:id="rId14"/>
    <p:sldId id="302" r:id="rId15"/>
    <p:sldId id="311" r:id="rId16"/>
    <p:sldId id="319" r:id="rId17"/>
    <p:sldId id="303" r:id="rId18"/>
    <p:sldId id="320" r:id="rId19"/>
    <p:sldId id="324" r:id="rId20"/>
    <p:sldId id="321" r:id="rId21"/>
    <p:sldId id="305" r:id="rId22"/>
    <p:sldId id="307" r:id="rId23"/>
    <p:sldId id="316" r:id="rId24"/>
    <p:sldId id="313" r:id="rId25"/>
    <p:sldId id="304" r:id="rId26"/>
    <p:sldId id="322" r:id="rId27"/>
    <p:sldId id="315" r:id="rId28"/>
    <p:sldId id="3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1" d="100"/>
          <a:sy n="81" d="100"/>
        </p:scale>
        <p:origin x="-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0052D-F91F-4ED4-83A6-500F7F22D9F1}" type="datetimeFigureOut">
              <a:rPr lang="en-GB" smtClean="0"/>
              <a:t>15/01/2020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4138A-4CD7-4F93-89BC-BDD9909DCDC1}" type="slidenum">
              <a:rPr lang="en-GB" smtClean="0"/>
              <a:t>‹#›</a:t>
            </a:fld>
            <a:endParaRPr lang="en-GB"/>
          </a:p>
        </p:txBody>
      </p:sp>
    </p:spTree>
    <p:extLst>
      <p:ext uri="{BB962C8B-B14F-4D97-AF65-F5344CB8AC3E}">
        <p14:creationId xmlns:p14="http://schemas.microsoft.com/office/powerpoint/2010/main" val="2787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06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36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05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3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04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29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74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3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602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23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1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04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709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571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69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030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143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136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237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36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96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00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2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01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8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29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74D26-9FFF-DA4F-840C-1A58754820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56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352707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87928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85645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728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21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0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5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205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04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43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85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436718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21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426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0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57069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ADC62BB-1AE7-9A42-925F-189FC1B562A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31890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ADC62BB-1AE7-9A42-925F-189FC1B562A1}"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375187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ADC62BB-1AE7-9A42-925F-189FC1B562A1}"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167570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C62BB-1AE7-9A42-925F-189FC1B562A1}"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174356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171773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64698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C62BB-1AE7-9A42-925F-189FC1B562A1}" type="datetimeFigureOut">
              <a:rPr lang="en-US" smtClean="0"/>
              <a:t>1/15/2020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E3CE5-8F97-1243-92A0-CC096ACC1468}" type="slidenum">
              <a:rPr lang="en-US" smtClean="0"/>
              <a:t>‹#›</a:t>
            </a:fld>
            <a:endParaRPr lang="en-US"/>
          </a:p>
        </p:txBody>
      </p:sp>
    </p:spTree>
    <p:extLst>
      <p:ext uri="{BB962C8B-B14F-4D97-AF65-F5344CB8AC3E}">
        <p14:creationId xmlns:p14="http://schemas.microsoft.com/office/powerpoint/2010/main" val="3801132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C62BB-1AE7-9A42-925F-189FC1B562A1}"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E3CE5-8F97-1243-92A0-CC096ACC14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348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5736" y="2670869"/>
            <a:ext cx="9764785" cy="1518359"/>
          </a:xfrm>
        </p:spPr>
        <p:txBody>
          <a:bodyPr anchor="t" anchorCtr="0">
            <a:noAutofit/>
          </a:bodyPr>
          <a:lstStyle/>
          <a:p>
            <a:pPr algn="l"/>
            <a:r>
              <a:rPr lang="en-GB" sz="4000" b="1" dirty="0">
                <a:solidFill>
                  <a:schemeClr val="bg1"/>
                </a:solidFill>
                <a:latin typeface="Franklin Gothic Book"/>
                <a:cs typeface="Franklin Gothic Book"/>
              </a:rPr>
              <a:t>Psychometric testing for validating a cancer symptom recognition measure</a:t>
            </a:r>
            <a:endParaRPr lang="en-US" sz="3600" dirty="0">
              <a:solidFill>
                <a:schemeClr val="bg1"/>
              </a:solidFill>
              <a:latin typeface="Franklin Gothic Book"/>
              <a:cs typeface="Franklin Gothic Book"/>
            </a:endParaRPr>
          </a:p>
        </p:txBody>
      </p:sp>
      <p:sp>
        <p:nvSpPr>
          <p:cNvPr id="3" name="Rectangle 2"/>
          <p:cNvSpPr/>
          <p:nvPr/>
        </p:nvSpPr>
        <p:spPr>
          <a:xfrm>
            <a:off x="1115736" y="4970525"/>
            <a:ext cx="5200004" cy="984885"/>
          </a:xfrm>
          <a:prstGeom prst="rect">
            <a:avLst/>
          </a:prstGeom>
        </p:spPr>
        <p:txBody>
          <a:bodyPr wrap="square">
            <a:spAutoFit/>
          </a:bodyPr>
          <a:lstStyle/>
          <a:p>
            <a:pPr defTabSz="457200"/>
            <a:r>
              <a:rPr lang="en-US" sz="2000" dirty="0">
                <a:solidFill>
                  <a:prstClr val="white"/>
                </a:solidFill>
                <a:latin typeface="Franklin Gothic Book"/>
                <a:cs typeface="Franklin Gothic Book"/>
              </a:rPr>
              <a:t>Mandy Lau – Research Associate in Statistics</a:t>
            </a:r>
          </a:p>
          <a:p>
            <a:pPr defTabSz="457200"/>
            <a:r>
              <a:rPr lang="en-US" sz="2000" dirty="0">
                <a:solidFill>
                  <a:prstClr val="white"/>
                </a:solidFill>
                <a:latin typeface="Franklin Gothic Book"/>
                <a:cs typeface="Franklin Gothic Book"/>
              </a:rPr>
              <a:t>Royal Statistical Society</a:t>
            </a:r>
            <a:br>
              <a:rPr lang="en-US" sz="2000" dirty="0">
                <a:solidFill>
                  <a:prstClr val="white"/>
                </a:solidFill>
                <a:latin typeface="Franklin Gothic Book"/>
                <a:cs typeface="Franklin Gothic Book"/>
              </a:rPr>
            </a:br>
            <a:r>
              <a:rPr lang="en-US" dirty="0">
                <a:solidFill>
                  <a:prstClr val="white"/>
                </a:solidFill>
                <a:latin typeface="Franklin Gothic Book"/>
                <a:cs typeface="Franklin Gothic Book"/>
              </a:rPr>
              <a:t>16</a:t>
            </a:r>
            <a:r>
              <a:rPr lang="en-US" baseline="30000" dirty="0">
                <a:solidFill>
                  <a:prstClr val="white"/>
                </a:solidFill>
                <a:latin typeface="Franklin Gothic Book"/>
                <a:cs typeface="Franklin Gothic Book"/>
              </a:rPr>
              <a:t>th</a:t>
            </a:r>
            <a:r>
              <a:rPr lang="en-US" dirty="0">
                <a:solidFill>
                  <a:prstClr val="white"/>
                </a:solidFill>
                <a:latin typeface="Franklin Gothic Book"/>
                <a:cs typeface="Franklin Gothic Book"/>
              </a:rPr>
              <a:t> January 2020</a:t>
            </a:r>
            <a:endParaRPr lang="en-GB" dirty="0">
              <a:solidFill>
                <a:prstClr val="black"/>
              </a:solidFill>
              <a:latin typeface="Calibri"/>
            </a:endParaRPr>
          </a:p>
        </p:txBody>
      </p:sp>
      <p:pic>
        <p:nvPicPr>
          <p:cNvPr id="7" name="Picture 6">
            <a:extLst>
              <a:ext uri="{FF2B5EF4-FFF2-40B4-BE49-F238E27FC236}">
                <a16:creationId xmlns:a16="http://schemas.microsoft.com/office/drawing/2014/main" xmlns="" id="{C77DFBC7-139F-4B25-A930-79617C280148}"/>
              </a:ext>
            </a:extLst>
          </p:cNvPr>
          <p:cNvPicPr>
            <a:picLocks noChangeAspect="1"/>
          </p:cNvPicPr>
          <p:nvPr/>
        </p:nvPicPr>
        <p:blipFill rotWithShape="1">
          <a:blip r:embed="rId4"/>
          <a:srcRect l="22955" t="22774" r="7216" b="14842"/>
          <a:stretch/>
        </p:blipFill>
        <p:spPr>
          <a:xfrm>
            <a:off x="5969388" y="434564"/>
            <a:ext cx="2540218" cy="124987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144" y="448041"/>
            <a:ext cx="2597075" cy="1256567"/>
          </a:xfrm>
          <a:prstGeom prst="rect">
            <a:avLst/>
          </a:prstGeom>
        </p:spPr>
      </p:pic>
    </p:spTree>
    <p:extLst>
      <p:ext uri="{BB962C8B-B14F-4D97-AF65-F5344CB8AC3E}">
        <p14:creationId xmlns:p14="http://schemas.microsoft.com/office/powerpoint/2010/main" val="67255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E933CA-1AEE-419E-9F4E-437A998CACF4}"/>
              </a:ext>
            </a:extLst>
          </p:cNvPr>
          <p:cNvPicPr>
            <a:picLocks noChangeAspect="1"/>
          </p:cNvPicPr>
          <p:nvPr/>
        </p:nvPicPr>
        <p:blipFill rotWithShape="1">
          <a:blip r:embed="rId4"/>
          <a:srcRect l="22955" t="22774" r="7216" b="14842"/>
          <a:stretch/>
        </p:blipFill>
        <p:spPr>
          <a:xfrm>
            <a:off x="3067079" y="1938667"/>
            <a:ext cx="6057842" cy="2980665"/>
          </a:xfrm>
          <a:prstGeom prst="rect">
            <a:avLst/>
          </a:prstGeom>
        </p:spPr>
      </p:pic>
    </p:spTree>
    <p:extLst>
      <p:ext uri="{BB962C8B-B14F-4D97-AF65-F5344CB8AC3E}">
        <p14:creationId xmlns:p14="http://schemas.microsoft.com/office/powerpoint/2010/main" val="57839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996145" y="1388380"/>
            <a:ext cx="10069032" cy="4720854"/>
          </a:xfrm>
        </p:spPr>
        <p:txBody>
          <a:bodyPr>
            <a:normAutofit fontScale="92500" lnSpcReduction="20000"/>
          </a:bodyPr>
          <a:lstStyle/>
          <a:p>
            <a:pPr marL="0" indent="0">
              <a:buNone/>
            </a:pPr>
            <a:r>
              <a:rPr lang="en-GB" sz="2000" b="1" dirty="0" err="1"/>
              <a:t>ABACus</a:t>
            </a:r>
            <a:endParaRPr lang="en-GB" sz="2000" b="1" dirty="0"/>
          </a:p>
          <a:p>
            <a:r>
              <a:rPr lang="en-GB" sz="2000" dirty="0"/>
              <a:t>Phase 1: Evaluate the acceptance and beneficial of HEALTH CHECK (online health check questionnaire) to members of the public, health professionals and community partners who lives and work in deprived areas of Wales</a:t>
            </a:r>
          </a:p>
          <a:p>
            <a:r>
              <a:rPr lang="en-GB" sz="2000" dirty="0"/>
              <a:t>Phase 2: Access the feasibility to recruit people to undertake HEALTH CHECK across South Wales and to pilot the adapted ABC measures</a:t>
            </a:r>
          </a:p>
          <a:p>
            <a:r>
              <a:rPr lang="en-GB" sz="2000" dirty="0"/>
              <a:t>Phase 3: Randomised controlled trial of the HEALTH CHECK intervention to improve cancer symptom awareness and help-seeking among people living in socioeconomically deprived communities </a:t>
            </a:r>
          </a:p>
          <a:p>
            <a:endParaRPr lang="en-GB" sz="2000" dirty="0"/>
          </a:p>
          <a:p>
            <a:pPr marL="0" indent="0">
              <a:buNone/>
            </a:pPr>
            <a:r>
              <a:rPr lang="en-GB" sz="2000" b="1" dirty="0"/>
              <a:t>ABACus3</a:t>
            </a:r>
          </a:p>
          <a:p>
            <a:r>
              <a:rPr lang="en-GB" sz="2000" dirty="0"/>
              <a:t>Recruited 234 participants between Nov 2017 to Jan 2019</a:t>
            </a:r>
          </a:p>
          <a:p>
            <a:r>
              <a:rPr lang="en-GB" sz="2000" dirty="0"/>
              <a:t>2/3</a:t>
            </a:r>
            <a:r>
              <a:rPr lang="en-GB" sz="2000" baseline="30000" dirty="0"/>
              <a:t>rd</a:t>
            </a:r>
            <a:r>
              <a:rPr lang="en-GB" sz="2000" dirty="0"/>
              <a:t> recruitment in Yorkshire, 1/3</a:t>
            </a:r>
            <a:r>
              <a:rPr lang="en-GB" sz="2000" baseline="30000" dirty="0"/>
              <a:t>rd</a:t>
            </a:r>
            <a:r>
              <a:rPr lang="en-GB" sz="2000" dirty="0"/>
              <a:t> South Wales</a:t>
            </a:r>
          </a:p>
          <a:p>
            <a:r>
              <a:rPr lang="en-GB" sz="2000" dirty="0"/>
              <a:t>Quantitative Data collection (Baseline (pre-intervention), 2 weeks and 6 months post intervention)</a:t>
            </a:r>
          </a:p>
          <a:p>
            <a:r>
              <a:rPr lang="en-GB" sz="2000" dirty="0"/>
              <a:t>Primary outcome: Cancer Symptom Recognition (Adapted from ABC measure)</a:t>
            </a:r>
          </a:p>
        </p:txBody>
      </p:sp>
      <p:pic>
        <p:nvPicPr>
          <p:cNvPr id="7" name="Picture 6">
            <a:extLst>
              <a:ext uri="{FF2B5EF4-FFF2-40B4-BE49-F238E27FC236}">
                <a16:creationId xmlns:a16="http://schemas.microsoft.com/office/drawing/2014/main" xmlns="" id="{3756D3E2-01F5-4227-9AE8-A6B3A540A205}"/>
              </a:ext>
            </a:extLst>
          </p:cNvPr>
          <p:cNvPicPr>
            <a:picLocks noChangeAspect="1"/>
          </p:cNvPicPr>
          <p:nvPr/>
        </p:nvPicPr>
        <p:blipFill rotWithShape="1">
          <a:blip r:embed="rId4"/>
          <a:srcRect l="22955" t="22774" r="7216" b="14842"/>
          <a:stretch/>
        </p:blipFill>
        <p:spPr>
          <a:xfrm>
            <a:off x="7045276" y="70344"/>
            <a:ext cx="1976804" cy="97265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3746" y="58266"/>
            <a:ext cx="2008930" cy="972000"/>
          </a:xfrm>
          <a:prstGeom prst="rect">
            <a:avLst/>
          </a:prstGeom>
        </p:spPr>
      </p:pic>
    </p:spTree>
    <p:extLst>
      <p:ext uri="{BB962C8B-B14F-4D97-AF65-F5344CB8AC3E}">
        <p14:creationId xmlns:p14="http://schemas.microsoft.com/office/powerpoint/2010/main" val="425048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B0DE86B-B1C5-4BD8-BCC1-7FB0A25FADB8}"/>
              </a:ext>
            </a:extLst>
          </p:cNvPr>
          <p:cNvSpPr>
            <a:spLocks noGrp="1"/>
          </p:cNvSpPr>
          <p:nvPr>
            <p:ph type="title"/>
          </p:nvPr>
        </p:nvSpPr>
        <p:spPr>
          <a:xfrm>
            <a:off x="6411432" y="383966"/>
            <a:ext cx="5706139" cy="576470"/>
          </a:xfrm>
        </p:spPr>
        <p:txBody>
          <a:bodyPr anchor="b" anchorCtr="0">
            <a:noAutofit/>
          </a:bodyPr>
          <a:lstStyle/>
          <a:p>
            <a:r>
              <a:rPr lang="en-GB" sz="2800" i="1" dirty="0"/>
              <a:t>Development of the </a:t>
            </a:r>
            <a:r>
              <a:rPr lang="en-GB" sz="2800" i="1" dirty="0">
                <a:ea typeface="SimSun" panose="02010600030101010101" pitchFamily="2" charset="-122"/>
                <a:cs typeface="Times New Roman" panose="02020603050405020304" pitchFamily="18" charset="0"/>
              </a:rPr>
              <a:t>awareness and beliefs about cancer measure</a:t>
            </a:r>
            <a:endParaRPr lang="en-US" sz="2800" i="1" dirty="0">
              <a:latin typeface="Franklin Gothic Book"/>
              <a:cs typeface="Franklin Gothic Book"/>
            </a:endParaRPr>
          </a:p>
        </p:txBody>
      </p:sp>
      <p:pic>
        <p:nvPicPr>
          <p:cNvPr id="8" name="Picture 7">
            <a:extLst>
              <a:ext uri="{FF2B5EF4-FFF2-40B4-BE49-F238E27FC236}">
                <a16:creationId xmlns:a16="http://schemas.microsoft.com/office/drawing/2014/main" xmlns="" id="{2D9A9FD4-AC1E-4CBD-9EA8-0B461EB4F99D}"/>
              </a:ext>
            </a:extLst>
          </p:cNvPr>
          <p:cNvPicPr>
            <a:picLocks noChangeAspect="1"/>
          </p:cNvPicPr>
          <p:nvPr/>
        </p:nvPicPr>
        <p:blipFill>
          <a:blip r:embed="rId4"/>
          <a:stretch>
            <a:fillRect/>
          </a:stretch>
        </p:blipFill>
        <p:spPr>
          <a:xfrm>
            <a:off x="5618089" y="3875965"/>
            <a:ext cx="6237766" cy="1812088"/>
          </a:xfrm>
          <a:prstGeom prst="rect">
            <a:avLst/>
          </a:prstGeom>
        </p:spPr>
      </p:pic>
      <p:sp>
        <p:nvSpPr>
          <p:cNvPr id="10" name="TextBox 9">
            <a:extLst>
              <a:ext uri="{FF2B5EF4-FFF2-40B4-BE49-F238E27FC236}">
                <a16:creationId xmlns:a16="http://schemas.microsoft.com/office/drawing/2014/main" xmlns="" id="{DC7D5D7E-8F5A-4FFD-A318-A08BB0B823EF}"/>
              </a:ext>
            </a:extLst>
          </p:cNvPr>
          <p:cNvSpPr txBox="1"/>
          <p:nvPr/>
        </p:nvSpPr>
        <p:spPr>
          <a:xfrm>
            <a:off x="961270" y="1384416"/>
            <a:ext cx="1013523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Awareness and beliefs about cancer (ABC):</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chemeClr val="accent6">
                    <a:lumMod val="75000"/>
                  </a:schemeClr>
                </a:solidFill>
                <a:effectLst/>
                <a:uLnTx/>
                <a:uFillTx/>
                <a:latin typeface="Calibri"/>
                <a:ea typeface="+mn-ea"/>
                <a:cs typeface="+mn-cs"/>
              </a:rPr>
              <a:t>Awareness of cancer symptoms: 11 recognition items </a:t>
            </a:r>
            <a:r>
              <a:rPr kumimoji="0" lang="en-GB" sz="2000" b="0" i="0" u="none" strike="noStrike" kern="1200" cap="none" spc="0" normalizeH="0" baseline="0" noProof="0" dirty="0">
                <a:ln>
                  <a:noFill/>
                </a:ln>
                <a:effectLst/>
                <a:uLnTx/>
                <a:uFillTx/>
                <a:latin typeface="Calibri"/>
                <a:ea typeface="+mn-ea"/>
                <a:cs typeface="+mn-cs"/>
              </a:rPr>
              <a:t>and 1 open-ended question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Awareness of cancer outcomes: 4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Help-seeking intentions: 4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Beliefs about cancer: 6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Beliefs about barriers to symptomatic presentation: 5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Estimated age at which people are most likely to develop cancer: 1 item</a:t>
            </a:r>
          </a:p>
        </p:txBody>
      </p:sp>
    </p:spTree>
    <p:extLst>
      <p:ext uri="{BB962C8B-B14F-4D97-AF65-F5344CB8AC3E}">
        <p14:creationId xmlns:p14="http://schemas.microsoft.com/office/powerpoint/2010/main" val="15507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10">
                                            <p:txEl>
                                              <p:pRg st="3" end="3"/>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10" fill="hold"/>
                                        <p:tgtEl>
                                          <p:spTgt spid="10">
                                            <p:txEl>
                                              <p:pRg st="4" end="4"/>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10" fill="hold"/>
                                        <p:tgtEl>
                                          <p:spTgt spid="10">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6261" y="459377"/>
            <a:ext cx="5692201" cy="576470"/>
          </a:xfrm>
        </p:spPr>
        <p:txBody>
          <a:bodyPr anchor="b" anchorCtr="0">
            <a:noAutofit/>
          </a:bodyPr>
          <a:lstStyle/>
          <a:p>
            <a:pPr algn="r"/>
            <a:r>
              <a:rPr lang="en-GB" sz="2800" i="1" dirty="0"/>
              <a:t>Adapted ABC measures</a:t>
            </a:r>
            <a:endParaRPr lang="en-US" sz="2800" i="1" dirty="0">
              <a:latin typeface="Franklin Gothic Book"/>
              <a:cs typeface="Franklin Gothic Book"/>
            </a:endParaRPr>
          </a:p>
        </p:txBody>
      </p:sp>
      <p:graphicFrame>
        <p:nvGraphicFramePr>
          <p:cNvPr id="7" name="Table 7">
            <a:extLst>
              <a:ext uri="{FF2B5EF4-FFF2-40B4-BE49-F238E27FC236}">
                <a16:creationId xmlns:a16="http://schemas.microsoft.com/office/drawing/2014/main" xmlns="" id="{A580DFFE-8796-4556-A390-B85C0D39A07A}"/>
              </a:ext>
            </a:extLst>
          </p:cNvPr>
          <p:cNvGraphicFramePr>
            <a:graphicFrameLocks noGrp="1"/>
          </p:cNvGraphicFramePr>
          <p:nvPr>
            <p:ph idx="1"/>
            <p:extLst>
              <p:ext uri="{D42A27DB-BD31-4B8C-83A1-F6EECF244321}">
                <p14:modId xmlns:p14="http://schemas.microsoft.com/office/powerpoint/2010/main" val="23531929"/>
              </p:ext>
            </p:extLst>
          </p:nvPr>
        </p:nvGraphicFramePr>
        <p:xfrm>
          <a:off x="558800" y="1035847"/>
          <a:ext cx="11115038" cy="5128260"/>
        </p:xfrm>
        <a:graphic>
          <a:graphicData uri="http://schemas.openxmlformats.org/drawingml/2006/table">
            <a:tbl>
              <a:tblPr firstRow="1" bandRow="1">
                <a:tableStyleId>{5C22544A-7EE6-4342-B048-85BDC9FD1C3A}</a:tableStyleId>
              </a:tblPr>
              <a:tblGrid>
                <a:gridCol w="2925955">
                  <a:extLst>
                    <a:ext uri="{9D8B030D-6E8A-4147-A177-3AD203B41FA5}">
                      <a16:colId xmlns:a16="http://schemas.microsoft.com/office/drawing/2014/main" xmlns="" val="2233448326"/>
                    </a:ext>
                  </a:extLst>
                </a:gridCol>
                <a:gridCol w="2773075">
                  <a:extLst>
                    <a:ext uri="{9D8B030D-6E8A-4147-A177-3AD203B41FA5}">
                      <a16:colId xmlns:a16="http://schemas.microsoft.com/office/drawing/2014/main" xmlns="" val="3919872773"/>
                    </a:ext>
                  </a:extLst>
                </a:gridCol>
                <a:gridCol w="5416008">
                  <a:extLst>
                    <a:ext uri="{9D8B030D-6E8A-4147-A177-3AD203B41FA5}">
                      <a16:colId xmlns:a16="http://schemas.microsoft.com/office/drawing/2014/main" xmlns="" val="3300514367"/>
                    </a:ext>
                  </a:extLst>
                </a:gridCol>
              </a:tblGrid>
              <a:tr h="370840">
                <a:tc>
                  <a:txBody>
                    <a:bodyPr/>
                    <a:lstStyle/>
                    <a:p>
                      <a:r>
                        <a:rPr lang="en-GB" sz="1700" dirty="0"/>
                        <a:t>Awareness of cancer warning signs (CAM)</a:t>
                      </a:r>
                    </a:p>
                  </a:txBody>
                  <a:tcPr/>
                </a:tc>
                <a:tc>
                  <a:txBody>
                    <a:bodyPr/>
                    <a:lstStyle/>
                    <a:p>
                      <a:r>
                        <a:rPr lang="en-GB" sz="1700" dirty="0"/>
                        <a:t>Awareness of cancer symptoms (ABC)</a:t>
                      </a:r>
                    </a:p>
                  </a:txBody>
                  <a:tcPr/>
                </a:tc>
                <a:tc>
                  <a:txBody>
                    <a:bodyPr/>
                    <a:lstStyle/>
                    <a:p>
                      <a:r>
                        <a:rPr lang="en-GB" sz="1700" dirty="0"/>
                        <a:t>Cancer Symptom Recognition  (ABACus3)</a:t>
                      </a:r>
                    </a:p>
                  </a:txBody>
                  <a:tcPr/>
                </a:tc>
                <a:extLst>
                  <a:ext uri="{0D108BD9-81ED-4DB2-BD59-A6C34878D82A}">
                    <a16:rowId xmlns:a16="http://schemas.microsoft.com/office/drawing/2014/main" xmlns="" val="857154525"/>
                  </a:ext>
                </a:extLst>
              </a:tr>
              <a:tr h="370840">
                <a:tc>
                  <a:txBody>
                    <a:bodyPr/>
                    <a:lstStyle/>
                    <a:p>
                      <a:pPr algn="l"/>
                      <a:r>
                        <a:rPr lang="en-GB" sz="1700" kern="1200" dirty="0">
                          <a:solidFill>
                            <a:schemeClr val="dk1"/>
                          </a:solidFill>
                          <a:effectLst/>
                          <a:latin typeface="+mn-lt"/>
                          <a:ea typeface="+mn-ea"/>
                          <a:cs typeface="+mn-cs"/>
                        </a:rPr>
                        <a:t>Do you think a persistent cough or hoarseness could be a sign of cancer?</a:t>
                      </a:r>
                      <a:endParaRPr lang="en-GB" sz="17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effectLst/>
                          <a:latin typeface="+mn-lt"/>
                          <a:ea typeface="+mn-ea"/>
                          <a:cs typeface="+mn-cs"/>
                        </a:rPr>
                        <a:t>Do you think a persistent cough or hoarseness could be a sign of cancer?</a:t>
                      </a:r>
                    </a:p>
                  </a:txBody>
                  <a:tcPr anchor="ctr"/>
                </a:tc>
                <a:tc>
                  <a:txBody>
                    <a:bodyPr/>
                    <a:lstStyle/>
                    <a:p>
                      <a:r>
                        <a:rPr lang="en-GB" sz="1700" dirty="0"/>
                        <a:t>Do you think a cough that won’t go away could be a sign of cancer?</a:t>
                      </a:r>
                    </a:p>
                  </a:txBody>
                  <a:tcPr anchor="ctr"/>
                </a:tc>
                <a:extLst>
                  <a:ext uri="{0D108BD9-81ED-4DB2-BD59-A6C34878D82A}">
                    <a16:rowId xmlns:a16="http://schemas.microsoft.com/office/drawing/2014/main" xmlns="" val="1116317877"/>
                  </a:ext>
                </a:extLst>
              </a:tr>
              <a:tr h="434340">
                <a:tc rowSpan="2">
                  <a:txBody>
                    <a:bodyPr/>
                    <a:lstStyle/>
                    <a:p>
                      <a:pPr algn="l"/>
                      <a:r>
                        <a:rPr lang="en-GB" sz="1700" kern="1200" dirty="0">
                          <a:solidFill>
                            <a:schemeClr val="dk1"/>
                          </a:solidFill>
                          <a:effectLst/>
                          <a:latin typeface="+mn-lt"/>
                          <a:ea typeface="+mn-ea"/>
                          <a:cs typeface="+mn-cs"/>
                        </a:rPr>
                        <a:t>Do you think an unexplained lump or swelling could be a sign of cancer?</a:t>
                      </a:r>
                      <a:endParaRPr lang="en-GB" sz="1700" dirty="0"/>
                    </a:p>
                  </a:txBody>
                  <a:tcPr anchor="ctr"/>
                </a:tc>
                <a:tc rowSpan="2">
                  <a:txBody>
                    <a:bodyPr/>
                    <a:lstStyle/>
                    <a:p>
                      <a:pPr algn="l"/>
                      <a:r>
                        <a:rPr lang="en-GB" sz="1700" kern="1200" dirty="0">
                          <a:solidFill>
                            <a:schemeClr val="dk1"/>
                          </a:solidFill>
                          <a:effectLst/>
                          <a:latin typeface="+mn-lt"/>
                          <a:ea typeface="+mn-ea"/>
                          <a:cs typeface="+mn-cs"/>
                        </a:rPr>
                        <a:t>Do you think an unexplained lump or swelling could be a sign of cancer?</a:t>
                      </a:r>
                      <a:endParaRPr lang="en-GB" sz="1700" dirty="0"/>
                    </a:p>
                  </a:txBody>
                  <a:tcPr anchor="ctr"/>
                </a:tc>
                <a:tc>
                  <a:txBody>
                    <a:bodyPr/>
                    <a:lstStyle/>
                    <a:p>
                      <a:r>
                        <a:rPr lang="en-GB" sz="1700" dirty="0"/>
                        <a:t>Do you think an unusual lump could be a sign of cancer?</a:t>
                      </a:r>
                    </a:p>
                  </a:txBody>
                  <a:tcPr anchor="ctr"/>
                </a:tc>
                <a:extLst>
                  <a:ext uri="{0D108BD9-81ED-4DB2-BD59-A6C34878D82A}">
                    <a16:rowId xmlns:a16="http://schemas.microsoft.com/office/drawing/2014/main" xmlns="" val="4130853506"/>
                  </a:ext>
                </a:extLst>
              </a:tr>
              <a:tr h="264869">
                <a:tc vMerge="1">
                  <a:txBody>
                    <a:bodyPr/>
                    <a:lstStyle/>
                    <a:p>
                      <a:endParaRPr lang="en-GB"/>
                    </a:p>
                  </a:txBody>
                  <a:tcPr/>
                </a:tc>
                <a:tc vMerge="1">
                  <a:txBody>
                    <a:bodyPr/>
                    <a:lstStyle/>
                    <a:p>
                      <a:endParaRPr lang="en-GB"/>
                    </a:p>
                  </a:txBody>
                  <a:tcPr/>
                </a:tc>
                <a:tc>
                  <a:txBody>
                    <a:bodyPr/>
                    <a:lstStyle/>
                    <a:p>
                      <a:r>
                        <a:rPr lang="en-GB" sz="1700" dirty="0"/>
                        <a:t>Do you think difficulty swallowing could be a sign of cancer?</a:t>
                      </a:r>
                    </a:p>
                  </a:txBody>
                  <a:tcPr anchor="ctr"/>
                </a:tc>
                <a:extLst>
                  <a:ext uri="{0D108BD9-81ED-4DB2-BD59-A6C34878D82A}">
                    <a16:rowId xmlns:a16="http://schemas.microsoft.com/office/drawing/2014/main" xmlns="" val="3942363467"/>
                  </a:ext>
                </a:extLst>
              </a:tr>
              <a:tr h="370840">
                <a:tc>
                  <a:txBody>
                    <a:bodyPr/>
                    <a:lstStyle/>
                    <a:p>
                      <a:pPr algn="l"/>
                      <a:r>
                        <a:rPr lang="en-GB" sz="1700" dirty="0"/>
                        <a:t>N/A</a:t>
                      </a:r>
                    </a:p>
                  </a:txBody>
                  <a:tcPr anchor="ctr"/>
                </a:tc>
                <a:tc>
                  <a:txBody>
                    <a:bodyPr/>
                    <a:lstStyle/>
                    <a:p>
                      <a:pPr algn="l"/>
                      <a:r>
                        <a:rPr lang="en-GB" sz="1700" kern="1200" dirty="0">
                          <a:solidFill>
                            <a:schemeClr val="dk1"/>
                          </a:solidFill>
                          <a:effectLst/>
                          <a:latin typeface="+mn-lt"/>
                          <a:ea typeface="+mn-ea"/>
                          <a:cs typeface="+mn-cs"/>
                        </a:rPr>
                        <a:t>Do you think unexplained tiredness could be a sign of cancer?</a:t>
                      </a:r>
                      <a:endParaRPr lang="en-GB" sz="1700" dirty="0"/>
                    </a:p>
                  </a:txBody>
                  <a:tcPr anchor="ctr"/>
                </a:tc>
                <a:tc>
                  <a:txBody>
                    <a:bodyPr/>
                    <a:lstStyle/>
                    <a:p>
                      <a:r>
                        <a:rPr lang="en-GB" sz="1700" dirty="0"/>
                        <a:t>Do you think feeling tired most of the time could be a sign of cancer?</a:t>
                      </a:r>
                    </a:p>
                  </a:txBody>
                  <a:tcPr anchor="ctr"/>
                </a:tc>
                <a:extLst>
                  <a:ext uri="{0D108BD9-81ED-4DB2-BD59-A6C34878D82A}">
                    <a16:rowId xmlns:a16="http://schemas.microsoft.com/office/drawing/2014/main" xmlns="" val="113289166"/>
                  </a:ext>
                </a:extLst>
              </a:tr>
              <a:tr h="370840">
                <a:tc rowSpan="2">
                  <a:txBody>
                    <a:bodyPr/>
                    <a:lstStyle/>
                    <a:p>
                      <a:pPr algn="l"/>
                      <a:r>
                        <a:rPr lang="en-GB" sz="1700" kern="1200" dirty="0">
                          <a:solidFill>
                            <a:schemeClr val="dk1"/>
                          </a:solidFill>
                          <a:effectLst/>
                          <a:latin typeface="+mn-lt"/>
                          <a:ea typeface="+mn-ea"/>
                          <a:cs typeface="+mn-cs"/>
                        </a:rPr>
                        <a:t>Do you think persistent change in bowel or bladder habits could be a sign of cancer?</a:t>
                      </a:r>
                      <a:endParaRPr lang="en-GB" sz="1700" dirty="0"/>
                    </a:p>
                  </a:txBody>
                  <a:tcPr anchor="ctr"/>
                </a:tc>
                <a:tc rowSpan="2">
                  <a:txBody>
                    <a:bodyPr/>
                    <a:lstStyle/>
                    <a:p>
                      <a:pPr algn="l"/>
                      <a:r>
                        <a:rPr lang="en-GB" sz="1700" kern="1200" dirty="0">
                          <a:solidFill>
                            <a:schemeClr val="dk1"/>
                          </a:solidFill>
                          <a:effectLst/>
                          <a:latin typeface="+mn-lt"/>
                          <a:ea typeface="+mn-ea"/>
                          <a:cs typeface="+mn-cs"/>
                        </a:rPr>
                        <a:t>Do you think a change in bowel or bladder habits could be a sign of cancer</a:t>
                      </a:r>
                      <a:endParaRPr lang="en-GB" sz="1700" dirty="0"/>
                    </a:p>
                  </a:txBody>
                  <a:tcPr anchor="ctr"/>
                </a:tc>
                <a:tc>
                  <a:txBody>
                    <a:bodyPr/>
                    <a:lstStyle/>
                    <a:p>
                      <a:r>
                        <a:rPr lang="en-GB" sz="1700" dirty="0"/>
                        <a:t>Do you think a change in your poo or any blood in your poo could be a sign of cancer? (e.g. having looser poo, a change in how often you go, or difficulty going)</a:t>
                      </a:r>
                    </a:p>
                  </a:txBody>
                  <a:tcPr anchor="ctr"/>
                </a:tc>
                <a:extLst>
                  <a:ext uri="{0D108BD9-81ED-4DB2-BD59-A6C34878D82A}">
                    <a16:rowId xmlns:a16="http://schemas.microsoft.com/office/drawing/2014/main" xmlns="" val="1000702125"/>
                  </a:ext>
                </a:extLst>
              </a:tr>
              <a:tr h="370840">
                <a:tc vMerge="1">
                  <a:txBody>
                    <a:bodyPr/>
                    <a:lstStyle/>
                    <a:p>
                      <a:endParaRPr lang="en-GB" dirty="0"/>
                    </a:p>
                  </a:txBody>
                  <a:tcPr/>
                </a:tc>
                <a:tc vMerge="1">
                  <a:txBody>
                    <a:bodyPr/>
                    <a:lstStyle/>
                    <a:p>
                      <a:endParaRPr lang="en-GB" dirty="0"/>
                    </a:p>
                  </a:txBody>
                  <a:tcPr/>
                </a:tc>
                <a:tc>
                  <a:txBody>
                    <a:bodyPr/>
                    <a:lstStyle/>
                    <a:p>
                      <a:r>
                        <a:rPr lang="en-GB" sz="1700" dirty="0"/>
                        <a:t>Do you think problems when peeing could be a sign of cancer? (e.g. having to get up in the night to go, pain when peeing or problems with the flow)</a:t>
                      </a:r>
                    </a:p>
                  </a:txBody>
                  <a:tcPr anchor="ctr"/>
                </a:tc>
                <a:extLst>
                  <a:ext uri="{0D108BD9-81ED-4DB2-BD59-A6C34878D82A}">
                    <a16:rowId xmlns:a16="http://schemas.microsoft.com/office/drawing/2014/main" xmlns="" val="954363278"/>
                  </a:ext>
                </a:extLst>
              </a:tr>
            </a:tbl>
          </a:graphicData>
        </a:graphic>
      </p:graphicFrame>
    </p:spTree>
    <p:extLst>
      <p:ext uri="{BB962C8B-B14F-4D97-AF65-F5344CB8AC3E}">
        <p14:creationId xmlns:p14="http://schemas.microsoft.com/office/powerpoint/2010/main" val="2676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xmlns="" id="{0D229090-62BD-4AFB-8462-9490BB6C8244}"/>
              </a:ext>
            </a:extLst>
          </p:cNvPr>
          <p:cNvSpPr>
            <a:spLocks noGrp="1"/>
          </p:cNvSpPr>
          <p:nvPr>
            <p:ph idx="1"/>
          </p:nvPr>
        </p:nvSpPr>
        <p:spPr>
          <a:xfrm>
            <a:off x="2383465" y="2799021"/>
            <a:ext cx="7425070" cy="629979"/>
          </a:xfrm>
        </p:spPr>
        <p:txBody>
          <a:bodyPr>
            <a:normAutofit fontScale="92500" lnSpcReduction="10000"/>
          </a:bodyPr>
          <a:lstStyle/>
          <a:p>
            <a:pPr marL="0" indent="0" algn="ctr">
              <a:buNone/>
            </a:pPr>
            <a:r>
              <a:rPr lang="en-GB" sz="4000" i="1" dirty="0"/>
              <a:t>Psychometric tests </a:t>
            </a:r>
          </a:p>
          <a:p>
            <a:pPr marL="0" indent="0">
              <a:buNone/>
            </a:pPr>
            <a:endParaRPr lang="en-GB" dirty="0"/>
          </a:p>
        </p:txBody>
      </p:sp>
    </p:spTree>
    <p:extLst>
      <p:ext uri="{BB962C8B-B14F-4D97-AF65-F5344CB8AC3E}">
        <p14:creationId xmlns:p14="http://schemas.microsoft.com/office/powerpoint/2010/main" val="74954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181C52D-B2FC-451C-B4B0-F9CAAB364DAE}"/>
              </a:ext>
            </a:extLst>
          </p:cNvPr>
          <p:cNvSpPr>
            <a:spLocks noGrp="1"/>
          </p:cNvSpPr>
          <p:nvPr>
            <p:ph type="title"/>
          </p:nvPr>
        </p:nvSpPr>
        <p:spPr>
          <a:xfrm>
            <a:off x="4586261" y="459377"/>
            <a:ext cx="5692201" cy="576470"/>
          </a:xfrm>
        </p:spPr>
        <p:txBody>
          <a:bodyPr anchor="b" anchorCtr="0">
            <a:noAutofit/>
          </a:bodyPr>
          <a:lstStyle/>
          <a:p>
            <a:pPr algn="r"/>
            <a:r>
              <a:rPr lang="en-GB" sz="2800" i="1" dirty="0"/>
              <a:t>Psychometric tests </a:t>
            </a:r>
          </a:p>
        </p:txBody>
      </p:sp>
      <p:sp>
        <p:nvSpPr>
          <p:cNvPr id="5" name="Content Placeholder 4">
            <a:extLst>
              <a:ext uri="{FF2B5EF4-FFF2-40B4-BE49-F238E27FC236}">
                <a16:creationId xmlns:a16="http://schemas.microsoft.com/office/drawing/2014/main" xmlns="" id="{865F485F-D647-4064-A5A7-59D5BE180CF2}"/>
              </a:ext>
            </a:extLst>
          </p:cNvPr>
          <p:cNvSpPr>
            <a:spLocks noGrp="1"/>
          </p:cNvSpPr>
          <p:nvPr>
            <p:ph idx="1"/>
          </p:nvPr>
        </p:nvSpPr>
        <p:spPr>
          <a:xfrm>
            <a:off x="953549" y="1365311"/>
            <a:ext cx="10287699" cy="4540540"/>
          </a:xfrm>
        </p:spPr>
        <p:txBody>
          <a:bodyPr>
            <a:normAutofit fontScale="92500" lnSpcReduction="10000"/>
          </a:bodyPr>
          <a:lstStyle/>
          <a:p>
            <a:r>
              <a:rPr lang="en-GB" dirty="0"/>
              <a:t>Reliability - Ability of a measure to produce consistent results </a:t>
            </a:r>
          </a:p>
          <a:p>
            <a:pPr lvl="1"/>
            <a:r>
              <a:rPr lang="en-GB" dirty="0"/>
              <a:t>Test-retest reliability</a:t>
            </a:r>
          </a:p>
          <a:p>
            <a:pPr lvl="2"/>
            <a:r>
              <a:rPr lang="en-GB" dirty="0"/>
              <a:t>Stability and consistently of a measure over time</a:t>
            </a:r>
          </a:p>
          <a:p>
            <a:pPr lvl="1"/>
            <a:r>
              <a:rPr lang="en-GB" dirty="0"/>
              <a:t>Internal consistency reliability</a:t>
            </a:r>
          </a:p>
          <a:p>
            <a:pPr lvl="2"/>
            <a:r>
              <a:rPr lang="en-GB" dirty="0"/>
              <a:t>Consistency between the different items within a measure</a:t>
            </a:r>
          </a:p>
          <a:p>
            <a:r>
              <a:rPr lang="en-GB" dirty="0"/>
              <a:t>Validity - Accuracy of a measure</a:t>
            </a:r>
          </a:p>
          <a:p>
            <a:pPr lvl="1"/>
            <a:r>
              <a:rPr lang="en-GB" dirty="0"/>
              <a:t>Face validity</a:t>
            </a:r>
          </a:p>
          <a:p>
            <a:pPr lvl="2"/>
            <a:r>
              <a:rPr lang="en-GB" dirty="0"/>
              <a:t>Researchers simply look at the items on the measure</a:t>
            </a:r>
          </a:p>
          <a:p>
            <a:pPr lvl="1"/>
            <a:r>
              <a:rPr lang="en-GB" dirty="0"/>
              <a:t>Construct validity</a:t>
            </a:r>
          </a:p>
          <a:p>
            <a:pPr lvl="2"/>
            <a:r>
              <a:rPr lang="en-GB" dirty="0"/>
              <a:t>Whether a measure successfully measures the concept it is supposed to</a:t>
            </a:r>
          </a:p>
        </p:txBody>
      </p:sp>
    </p:spTree>
    <p:extLst>
      <p:ext uri="{BB962C8B-B14F-4D97-AF65-F5344CB8AC3E}">
        <p14:creationId xmlns:p14="http://schemas.microsoft.com/office/powerpoint/2010/main" val="12449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FA1836-F802-410F-85E9-C21A068DC543}"/>
              </a:ext>
            </a:extLst>
          </p:cNvPr>
          <p:cNvSpPr>
            <a:spLocks noGrp="1"/>
          </p:cNvSpPr>
          <p:nvPr>
            <p:ph type="title"/>
          </p:nvPr>
        </p:nvSpPr>
        <p:spPr>
          <a:xfrm>
            <a:off x="4586261" y="459377"/>
            <a:ext cx="5692201" cy="576470"/>
          </a:xfrm>
        </p:spPr>
        <p:txBody>
          <a:bodyPr anchor="b" anchorCtr="0">
            <a:noAutofit/>
          </a:bodyPr>
          <a:lstStyle/>
          <a:p>
            <a:pPr algn="r"/>
            <a:r>
              <a:rPr lang="en-GB" sz="2800" i="1" dirty="0"/>
              <a:t>Psychometric testing - Reliability</a:t>
            </a:r>
            <a:endParaRPr lang="en-US" sz="2800" i="1" dirty="0">
              <a:latin typeface="Franklin Gothic Book"/>
              <a:cs typeface="Franklin Gothic Book"/>
            </a:endParaRPr>
          </a:p>
        </p:txBody>
      </p:sp>
      <p:sp>
        <p:nvSpPr>
          <p:cNvPr id="2" name="TextBox 1">
            <a:extLst>
              <a:ext uri="{FF2B5EF4-FFF2-40B4-BE49-F238E27FC236}">
                <a16:creationId xmlns:a16="http://schemas.microsoft.com/office/drawing/2014/main" xmlns="" id="{CEB4257E-D608-4742-8DF7-7DE0B18ADEDC}"/>
              </a:ext>
            </a:extLst>
          </p:cNvPr>
          <p:cNvSpPr txBox="1"/>
          <p:nvPr/>
        </p:nvSpPr>
        <p:spPr>
          <a:xfrm>
            <a:off x="966739" y="1389652"/>
            <a:ext cx="5447645" cy="1200329"/>
          </a:xfrm>
          <a:prstGeom prst="rect">
            <a:avLst/>
          </a:prstGeom>
          <a:noFill/>
        </p:spPr>
        <p:txBody>
          <a:bodyPr wrap="none" rtlCol="0">
            <a:spAutoFit/>
          </a:bodyPr>
          <a:lstStyle/>
          <a:p>
            <a:r>
              <a:rPr lang="en-GB" sz="2400" dirty="0"/>
              <a:t>Reliability:</a:t>
            </a:r>
          </a:p>
          <a:p>
            <a:pPr marL="342900" indent="-342900">
              <a:buFont typeface="Arial" panose="020B0604020202020204" pitchFamily="34" charset="0"/>
              <a:buChar char="•"/>
            </a:pPr>
            <a:r>
              <a:rPr lang="en-GB" sz="2400" dirty="0"/>
              <a:t>Internal consistency – Cronbach's alpha</a:t>
            </a:r>
          </a:p>
          <a:p>
            <a:pPr marL="342900" indent="-342900">
              <a:buFont typeface="Arial" panose="020B0604020202020204" pitchFamily="34" charset="0"/>
              <a:buChar char="•"/>
            </a:pPr>
            <a:r>
              <a:rPr lang="en-GB" sz="2400" dirty="0"/>
              <a:t>Test-retest reliability – Correlation</a:t>
            </a:r>
          </a:p>
        </p:txBody>
      </p:sp>
      <p:graphicFrame>
        <p:nvGraphicFramePr>
          <p:cNvPr id="4" name="Table 3">
            <a:extLst>
              <a:ext uri="{FF2B5EF4-FFF2-40B4-BE49-F238E27FC236}">
                <a16:creationId xmlns:a16="http://schemas.microsoft.com/office/drawing/2014/main" xmlns="" id="{25B294F3-E47D-4294-A1F1-39E76430A5B1}"/>
              </a:ext>
            </a:extLst>
          </p:cNvPr>
          <p:cNvGraphicFramePr>
            <a:graphicFrameLocks noGrp="1"/>
          </p:cNvGraphicFramePr>
          <p:nvPr>
            <p:extLst>
              <p:ext uri="{D42A27DB-BD31-4B8C-83A1-F6EECF244321}">
                <p14:modId xmlns:p14="http://schemas.microsoft.com/office/powerpoint/2010/main" val="4147264951"/>
              </p:ext>
            </p:extLst>
          </p:nvPr>
        </p:nvGraphicFramePr>
        <p:xfrm>
          <a:off x="966739" y="2943786"/>
          <a:ext cx="7915692" cy="1760982"/>
        </p:xfrm>
        <a:graphic>
          <a:graphicData uri="http://schemas.openxmlformats.org/drawingml/2006/table">
            <a:tbl>
              <a:tblPr firstRow="1" firstCol="1" bandRow="1"/>
              <a:tblGrid>
                <a:gridCol w="5343942">
                  <a:extLst>
                    <a:ext uri="{9D8B030D-6E8A-4147-A177-3AD203B41FA5}">
                      <a16:colId xmlns:a16="http://schemas.microsoft.com/office/drawing/2014/main" xmlns="" val="2858444266"/>
                    </a:ext>
                  </a:extLst>
                </a:gridCol>
                <a:gridCol w="781050">
                  <a:extLst>
                    <a:ext uri="{9D8B030D-6E8A-4147-A177-3AD203B41FA5}">
                      <a16:colId xmlns:a16="http://schemas.microsoft.com/office/drawing/2014/main" xmlns="" val="3927839329"/>
                    </a:ext>
                  </a:extLst>
                </a:gridCol>
                <a:gridCol w="800100">
                  <a:extLst>
                    <a:ext uri="{9D8B030D-6E8A-4147-A177-3AD203B41FA5}">
                      <a16:colId xmlns:a16="http://schemas.microsoft.com/office/drawing/2014/main" xmlns="" val="1578927605"/>
                    </a:ext>
                  </a:extLst>
                </a:gridCol>
                <a:gridCol w="990600">
                  <a:extLst>
                    <a:ext uri="{9D8B030D-6E8A-4147-A177-3AD203B41FA5}">
                      <a16:colId xmlns:a16="http://schemas.microsoft.com/office/drawing/2014/main" xmlns="" val="1717150364"/>
                    </a:ext>
                  </a:extLst>
                </a:gridCol>
              </a:tblGrid>
              <a:tr h="278737">
                <a:tc rowSpan="2">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ABACus3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Internal consistency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140436997"/>
                  </a:ext>
                </a:extLst>
              </a:tr>
              <a:tr h="211197">
                <a:tc vMerge="1">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ABACus3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9233756"/>
                  </a:ext>
                </a:extLst>
              </a:tr>
              <a:tr h="219766">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Cancer Symptom Recognition (Primary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&gt;0.70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3288154"/>
                  </a:ext>
                </a:extLst>
              </a:tr>
              <a:tr h="268995">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Help-seeking intentions (Secondary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0.74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0063748"/>
                  </a:ext>
                </a:extLst>
              </a:tr>
              <a:tr h="218685">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Barriers to seeking medical advice(Secondary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0.73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0.52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0.70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4318157"/>
                  </a:ext>
                </a:extLst>
              </a:tr>
              <a:tr h="152264">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Beliefs about cancer outcomes (Secondary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a:effectLst/>
                          <a:latin typeface="+mn-lt"/>
                          <a:ea typeface="Calibri" panose="020F0502020204030204" pitchFamily="34"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0.39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683125"/>
                  </a:ext>
                </a:extLst>
              </a:tr>
            </a:tbl>
          </a:graphicData>
        </a:graphic>
      </p:graphicFrame>
      <p:sp>
        <p:nvSpPr>
          <p:cNvPr id="5" name="TextBox 4">
            <a:extLst>
              <a:ext uri="{FF2B5EF4-FFF2-40B4-BE49-F238E27FC236}">
                <a16:creationId xmlns:a16="http://schemas.microsoft.com/office/drawing/2014/main" xmlns="" id="{07DE32F6-3FC3-402B-B051-37F76CC904D2}"/>
              </a:ext>
            </a:extLst>
          </p:cNvPr>
          <p:cNvSpPr txBox="1"/>
          <p:nvPr/>
        </p:nvSpPr>
        <p:spPr>
          <a:xfrm>
            <a:off x="966739" y="4639683"/>
            <a:ext cx="6268063" cy="738664"/>
          </a:xfrm>
          <a:prstGeom prst="rect">
            <a:avLst/>
          </a:prstGeom>
          <a:noFill/>
        </p:spPr>
        <p:txBody>
          <a:bodyPr wrap="none" rtlCol="0">
            <a:spAutoFit/>
          </a:bodyPr>
          <a:lstStyle/>
          <a:p>
            <a:r>
              <a:rPr lang="en-GB" sz="1400" dirty="0"/>
              <a:t>*</a:t>
            </a:r>
            <a:r>
              <a:rPr lang="en-GB" sz="1400" dirty="0" err="1"/>
              <a:t>Stubbings</a:t>
            </a:r>
            <a:r>
              <a:rPr lang="en-GB" sz="1400" dirty="0"/>
              <a:t>, Robb et al., 2009 – Cancer Awareness Measure </a:t>
            </a:r>
            <a:br>
              <a:rPr lang="en-GB" sz="1400" dirty="0"/>
            </a:br>
            <a:r>
              <a:rPr lang="en-GB" sz="1400" dirty="0"/>
              <a:t>**Simon, Forbes et al., 2012 – Awareness and beliefs about cancer </a:t>
            </a:r>
            <a:br>
              <a:rPr lang="en-GB" sz="1400" dirty="0"/>
            </a:br>
            <a:r>
              <a:rPr lang="en-GB" sz="1400" dirty="0"/>
              <a:t>***Control group at pre-intervention and 2-weeks post intervention – ABACus3 trial</a:t>
            </a:r>
          </a:p>
        </p:txBody>
      </p:sp>
      <p:graphicFrame>
        <p:nvGraphicFramePr>
          <p:cNvPr id="7" name="Table 6">
            <a:extLst>
              <a:ext uri="{FF2B5EF4-FFF2-40B4-BE49-F238E27FC236}">
                <a16:creationId xmlns:a16="http://schemas.microsoft.com/office/drawing/2014/main" xmlns="" id="{38A5D59D-F379-48F5-B98D-5B2BE9C89128}"/>
              </a:ext>
            </a:extLst>
          </p:cNvPr>
          <p:cNvGraphicFramePr>
            <a:graphicFrameLocks noGrp="1"/>
          </p:cNvGraphicFramePr>
          <p:nvPr>
            <p:extLst>
              <p:ext uri="{D42A27DB-BD31-4B8C-83A1-F6EECF244321}">
                <p14:modId xmlns:p14="http://schemas.microsoft.com/office/powerpoint/2010/main" val="387564006"/>
              </p:ext>
            </p:extLst>
          </p:nvPr>
        </p:nvGraphicFramePr>
        <p:xfrm>
          <a:off x="8882431" y="2945141"/>
          <a:ext cx="2936240" cy="1760982"/>
        </p:xfrm>
        <a:graphic>
          <a:graphicData uri="http://schemas.openxmlformats.org/drawingml/2006/table">
            <a:tbl>
              <a:tblPr firstRow="1" firstCol="1" bandRow="1"/>
              <a:tblGrid>
                <a:gridCol w="711200">
                  <a:extLst>
                    <a:ext uri="{9D8B030D-6E8A-4147-A177-3AD203B41FA5}">
                      <a16:colId xmlns:a16="http://schemas.microsoft.com/office/drawing/2014/main" xmlns="" val="1378318834"/>
                    </a:ext>
                  </a:extLst>
                </a:gridCol>
                <a:gridCol w="802640">
                  <a:extLst>
                    <a:ext uri="{9D8B030D-6E8A-4147-A177-3AD203B41FA5}">
                      <a16:colId xmlns:a16="http://schemas.microsoft.com/office/drawing/2014/main" xmlns="" val="1150143270"/>
                    </a:ext>
                  </a:extLst>
                </a:gridCol>
                <a:gridCol w="1422400">
                  <a:extLst>
                    <a:ext uri="{9D8B030D-6E8A-4147-A177-3AD203B41FA5}">
                      <a16:colId xmlns:a16="http://schemas.microsoft.com/office/drawing/2014/main" xmlns="" val="1387209947"/>
                    </a:ext>
                  </a:extLst>
                </a:gridCol>
              </a:tblGrid>
              <a:tr h="280399">
                <a:tc gridSpan="3">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Test–retest 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140436997"/>
                  </a:ext>
                </a:extLst>
              </a:tr>
              <a:tr h="292142">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ABACus3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9233756"/>
                  </a:ext>
                </a:extLst>
              </a:tr>
              <a:tr h="219766">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0.73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3288154"/>
                  </a:ext>
                </a:extLst>
              </a:tr>
              <a:tr h="268995">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0.86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0063748"/>
                  </a:ext>
                </a:extLst>
              </a:tr>
              <a:tr h="222588">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0.72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0.63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4318157"/>
                  </a:ext>
                </a:extLst>
              </a:tr>
              <a:tr h="152264">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0.57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683125"/>
                  </a:ext>
                </a:extLst>
              </a:tr>
            </a:tbl>
          </a:graphicData>
        </a:graphic>
      </p:graphicFrame>
    </p:spTree>
    <p:extLst>
      <p:ext uri="{BB962C8B-B14F-4D97-AF65-F5344CB8AC3E}">
        <p14:creationId xmlns:p14="http://schemas.microsoft.com/office/powerpoint/2010/main" val="26810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FA1836-F802-410F-85E9-C21A068DC543}"/>
              </a:ext>
            </a:extLst>
          </p:cNvPr>
          <p:cNvSpPr>
            <a:spLocks noGrp="1"/>
          </p:cNvSpPr>
          <p:nvPr>
            <p:ph type="title"/>
          </p:nvPr>
        </p:nvSpPr>
        <p:spPr>
          <a:xfrm>
            <a:off x="4586261" y="459377"/>
            <a:ext cx="5692201" cy="576470"/>
          </a:xfrm>
        </p:spPr>
        <p:txBody>
          <a:bodyPr anchor="b" anchorCtr="0">
            <a:noAutofit/>
          </a:bodyPr>
          <a:lstStyle/>
          <a:p>
            <a:pPr algn="r"/>
            <a:r>
              <a:rPr lang="en-GB" sz="2800" i="1" dirty="0"/>
              <a:t>Psychometric testing - Reliability</a:t>
            </a:r>
            <a:endParaRPr lang="en-US" sz="2800" i="1" dirty="0">
              <a:latin typeface="Franklin Gothic Book"/>
              <a:cs typeface="Franklin Gothic Book"/>
            </a:endParaRPr>
          </a:p>
        </p:txBody>
      </p:sp>
      <p:sp>
        <p:nvSpPr>
          <p:cNvPr id="2" name="TextBox 1">
            <a:extLst>
              <a:ext uri="{FF2B5EF4-FFF2-40B4-BE49-F238E27FC236}">
                <a16:creationId xmlns:a16="http://schemas.microsoft.com/office/drawing/2014/main" xmlns="" id="{CEB4257E-D608-4742-8DF7-7DE0B18ADEDC}"/>
              </a:ext>
            </a:extLst>
          </p:cNvPr>
          <p:cNvSpPr txBox="1"/>
          <p:nvPr/>
        </p:nvSpPr>
        <p:spPr>
          <a:xfrm>
            <a:off x="931412" y="1387457"/>
            <a:ext cx="4352089" cy="830997"/>
          </a:xfrm>
          <a:prstGeom prst="rect">
            <a:avLst/>
          </a:prstGeom>
          <a:noFill/>
        </p:spPr>
        <p:txBody>
          <a:bodyPr wrap="none" rtlCol="0">
            <a:spAutoFit/>
          </a:bodyPr>
          <a:lstStyle/>
          <a:p>
            <a:pPr lvl="0"/>
            <a:r>
              <a:rPr lang="en-GB" sz="2400" dirty="0">
                <a:solidFill>
                  <a:prstClr val="black"/>
                </a:solidFill>
              </a:rPr>
              <a:t>Validity:</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lvl="0" indent="-342900">
              <a:buFont typeface="Arial" panose="020B0604020202020204" pitchFamily="34" charset="0"/>
              <a:buChar char="•"/>
            </a:pPr>
            <a:r>
              <a:rPr lang="en-GB" sz="2400" dirty="0">
                <a:solidFill>
                  <a:prstClr val="black"/>
                </a:solidFill>
              </a:rPr>
              <a:t>Face validity – Phase 2 </a:t>
            </a:r>
            <a:r>
              <a:rPr lang="en-GB" sz="2400" dirty="0" err="1">
                <a:solidFill>
                  <a:prstClr val="black"/>
                </a:solidFill>
              </a:rPr>
              <a:t>ABACus</a:t>
            </a:r>
            <a:endParaRPr lang="en-GB" sz="2400" dirty="0">
              <a:solidFill>
                <a:prstClr val="black"/>
              </a:solidFill>
            </a:endParaRPr>
          </a:p>
        </p:txBody>
      </p:sp>
    </p:spTree>
    <p:extLst>
      <p:ext uri="{BB962C8B-B14F-4D97-AF65-F5344CB8AC3E}">
        <p14:creationId xmlns:p14="http://schemas.microsoft.com/office/powerpoint/2010/main" val="126788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6261" y="459377"/>
            <a:ext cx="5692201" cy="576470"/>
          </a:xfrm>
        </p:spPr>
        <p:txBody>
          <a:bodyPr anchor="b" anchorCtr="0">
            <a:noAutofit/>
          </a:bodyPr>
          <a:lstStyle/>
          <a:p>
            <a:pPr algn="r"/>
            <a:r>
              <a:rPr lang="en-GB" sz="2800" i="1" dirty="0"/>
              <a:t>Adapted ABC measures</a:t>
            </a:r>
            <a:endParaRPr lang="en-US" sz="2800" i="1" dirty="0">
              <a:latin typeface="Franklin Gothic Book"/>
              <a:cs typeface="Franklin Gothic Book"/>
            </a:endParaRPr>
          </a:p>
        </p:txBody>
      </p:sp>
      <p:graphicFrame>
        <p:nvGraphicFramePr>
          <p:cNvPr id="7" name="Table 7">
            <a:extLst>
              <a:ext uri="{FF2B5EF4-FFF2-40B4-BE49-F238E27FC236}">
                <a16:creationId xmlns:a16="http://schemas.microsoft.com/office/drawing/2014/main" xmlns="" id="{A580DFFE-8796-4556-A390-B85C0D39A07A}"/>
              </a:ext>
            </a:extLst>
          </p:cNvPr>
          <p:cNvGraphicFramePr>
            <a:graphicFrameLocks noGrp="1"/>
          </p:cNvGraphicFramePr>
          <p:nvPr>
            <p:ph idx="1"/>
          </p:nvPr>
        </p:nvGraphicFramePr>
        <p:xfrm>
          <a:off x="558800" y="1035847"/>
          <a:ext cx="11115038" cy="5128260"/>
        </p:xfrm>
        <a:graphic>
          <a:graphicData uri="http://schemas.openxmlformats.org/drawingml/2006/table">
            <a:tbl>
              <a:tblPr firstRow="1" bandRow="1">
                <a:tableStyleId>{5C22544A-7EE6-4342-B048-85BDC9FD1C3A}</a:tableStyleId>
              </a:tblPr>
              <a:tblGrid>
                <a:gridCol w="2925955">
                  <a:extLst>
                    <a:ext uri="{9D8B030D-6E8A-4147-A177-3AD203B41FA5}">
                      <a16:colId xmlns:a16="http://schemas.microsoft.com/office/drawing/2014/main" xmlns="" val="2233448326"/>
                    </a:ext>
                  </a:extLst>
                </a:gridCol>
                <a:gridCol w="2773075">
                  <a:extLst>
                    <a:ext uri="{9D8B030D-6E8A-4147-A177-3AD203B41FA5}">
                      <a16:colId xmlns:a16="http://schemas.microsoft.com/office/drawing/2014/main" xmlns="" val="3919872773"/>
                    </a:ext>
                  </a:extLst>
                </a:gridCol>
                <a:gridCol w="5416008">
                  <a:extLst>
                    <a:ext uri="{9D8B030D-6E8A-4147-A177-3AD203B41FA5}">
                      <a16:colId xmlns:a16="http://schemas.microsoft.com/office/drawing/2014/main" xmlns="" val="3300514367"/>
                    </a:ext>
                  </a:extLst>
                </a:gridCol>
              </a:tblGrid>
              <a:tr h="370840">
                <a:tc>
                  <a:txBody>
                    <a:bodyPr/>
                    <a:lstStyle/>
                    <a:p>
                      <a:r>
                        <a:rPr lang="en-GB" sz="1700" dirty="0"/>
                        <a:t>Awareness of cancer warning signs (CAM)</a:t>
                      </a:r>
                    </a:p>
                  </a:txBody>
                  <a:tcPr/>
                </a:tc>
                <a:tc>
                  <a:txBody>
                    <a:bodyPr/>
                    <a:lstStyle/>
                    <a:p>
                      <a:r>
                        <a:rPr lang="en-GB" sz="1700" dirty="0"/>
                        <a:t>Awareness of cancer symptoms (ABC)</a:t>
                      </a:r>
                    </a:p>
                  </a:txBody>
                  <a:tcPr/>
                </a:tc>
                <a:tc>
                  <a:txBody>
                    <a:bodyPr/>
                    <a:lstStyle/>
                    <a:p>
                      <a:r>
                        <a:rPr lang="en-GB" sz="1700" dirty="0"/>
                        <a:t>Cancer Symptom Recognition  (ABACus3)</a:t>
                      </a:r>
                    </a:p>
                  </a:txBody>
                  <a:tcPr/>
                </a:tc>
                <a:extLst>
                  <a:ext uri="{0D108BD9-81ED-4DB2-BD59-A6C34878D82A}">
                    <a16:rowId xmlns:a16="http://schemas.microsoft.com/office/drawing/2014/main" xmlns="" val="857154525"/>
                  </a:ext>
                </a:extLst>
              </a:tr>
              <a:tr h="370840">
                <a:tc>
                  <a:txBody>
                    <a:bodyPr/>
                    <a:lstStyle/>
                    <a:p>
                      <a:pPr algn="l"/>
                      <a:r>
                        <a:rPr lang="en-GB" sz="1700" kern="1200" dirty="0">
                          <a:solidFill>
                            <a:schemeClr val="dk1"/>
                          </a:solidFill>
                          <a:effectLst/>
                          <a:latin typeface="+mn-lt"/>
                          <a:ea typeface="+mn-ea"/>
                          <a:cs typeface="+mn-cs"/>
                        </a:rPr>
                        <a:t>Do you think a persistent cough or hoarseness could be a sign of cancer?</a:t>
                      </a:r>
                      <a:endParaRPr lang="en-GB" sz="17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kern="1200" dirty="0">
                          <a:solidFill>
                            <a:schemeClr val="dk1"/>
                          </a:solidFill>
                          <a:effectLst/>
                          <a:latin typeface="+mn-lt"/>
                          <a:ea typeface="+mn-ea"/>
                          <a:cs typeface="+mn-cs"/>
                        </a:rPr>
                        <a:t>Do you think a persistent cough or hoarseness could be a sign of cancer?</a:t>
                      </a:r>
                    </a:p>
                  </a:txBody>
                  <a:tcPr anchor="ctr"/>
                </a:tc>
                <a:tc>
                  <a:txBody>
                    <a:bodyPr/>
                    <a:lstStyle/>
                    <a:p>
                      <a:r>
                        <a:rPr lang="en-GB" sz="1700" dirty="0"/>
                        <a:t>Do you think a cough that won’t go away could be a sign of cancer?</a:t>
                      </a:r>
                    </a:p>
                  </a:txBody>
                  <a:tcPr anchor="ctr"/>
                </a:tc>
                <a:extLst>
                  <a:ext uri="{0D108BD9-81ED-4DB2-BD59-A6C34878D82A}">
                    <a16:rowId xmlns:a16="http://schemas.microsoft.com/office/drawing/2014/main" xmlns="" val="1116317877"/>
                  </a:ext>
                </a:extLst>
              </a:tr>
              <a:tr h="434340">
                <a:tc rowSpan="2">
                  <a:txBody>
                    <a:bodyPr/>
                    <a:lstStyle/>
                    <a:p>
                      <a:pPr algn="l"/>
                      <a:r>
                        <a:rPr lang="en-GB" sz="1700" kern="1200" dirty="0">
                          <a:solidFill>
                            <a:schemeClr val="dk1"/>
                          </a:solidFill>
                          <a:effectLst/>
                          <a:latin typeface="+mn-lt"/>
                          <a:ea typeface="+mn-ea"/>
                          <a:cs typeface="+mn-cs"/>
                        </a:rPr>
                        <a:t>Do you think an unexplained lump or swelling could be a sign of cancer?</a:t>
                      </a:r>
                      <a:endParaRPr lang="en-GB" sz="1700" dirty="0"/>
                    </a:p>
                  </a:txBody>
                  <a:tcPr anchor="ctr"/>
                </a:tc>
                <a:tc rowSpan="2">
                  <a:txBody>
                    <a:bodyPr/>
                    <a:lstStyle/>
                    <a:p>
                      <a:pPr algn="l"/>
                      <a:r>
                        <a:rPr lang="en-GB" sz="1700" kern="1200" dirty="0">
                          <a:solidFill>
                            <a:schemeClr val="dk1"/>
                          </a:solidFill>
                          <a:effectLst/>
                          <a:latin typeface="+mn-lt"/>
                          <a:ea typeface="+mn-ea"/>
                          <a:cs typeface="+mn-cs"/>
                        </a:rPr>
                        <a:t>Do you think an unexplained lump or swelling could be a sign of cancer?</a:t>
                      </a:r>
                      <a:endParaRPr lang="en-GB" sz="1700" dirty="0"/>
                    </a:p>
                  </a:txBody>
                  <a:tcPr anchor="ctr"/>
                </a:tc>
                <a:tc>
                  <a:txBody>
                    <a:bodyPr/>
                    <a:lstStyle/>
                    <a:p>
                      <a:r>
                        <a:rPr lang="en-GB" sz="1700" dirty="0"/>
                        <a:t>Do you think an unusual lump could be a sign of cancer?</a:t>
                      </a:r>
                    </a:p>
                  </a:txBody>
                  <a:tcPr anchor="ctr"/>
                </a:tc>
                <a:extLst>
                  <a:ext uri="{0D108BD9-81ED-4DB2-BD59-A6C34878D82A}">
                    <a16:rowId xmlns:a16="http://schemas.microsoft.com/office/drawing/2014/main" xmlns="" val="4130853506"/>
                  </a:ext>
                </a:extLst>
              </a:tr>
              <a:tr h="264869">
                <a:tc vMerge="1">
                  <a:txBody>
                    <a:bodyPr/>
                    <a:lstStyle/>
                    <a:p>
                      <a:endParaRPr lang="en-GB"/>
                    </a:p>
                  </a:txBody>
                  <a:tcPr/>
                </a:tc>
                <a:tc vMerge="1">
                  <a:txBody>
                    <a:bodyPr/>
                    <a:lstStyle/>
                    <a:p>
                      <a:endParaRPr lang="en-GB"/>
                    </a:p>
                  </a:txBody>
                  <a:tcPr/>
                </a:tc>
                <a:tc>
                  <a:txBody>
                    <a:bodyPr/>
                    <a:lstStyle/>
                    <a:p>
                      <a:r>
                        <a:rPr lang="en-GB" sz="1700" dirty="0"/>
                        <a:t>Do you think difficulty swallowing could be a sign of cancer?</a:t>
                      </a:r>
                    </a:p>
                  </a:txBody>
                  <a:tcPr anchor="ctr"/>
                </a:tc>
                <a:extLst>
                  <a:ext uri="{0D108BD9-81ED-4DB2-BD59-A6C34878D82A}">
                    <a16:rowId xmlns:a16="http://schemas.microsoft.com/office/drawing/2014/main" xmlns="" val="3942363467"/>
                  </a:ext>
                </a:extLst>
              </a:tr>
              <a:tr h="370840">
                <a:tc>
                  <a:txBody>
                    <a:bodyPr/>
                    <a:lstStyle/>
                    <a:p>
                      <a:pPr algn="l"/>
                      <a:r>
                        <a:rPr lang="en-GB" sz="1700" dirty="0"/>
                        <a:t>N/A</a:t>
                      </a:r>
                    </a:p>
                  </a:txBody>
                  <a:tcPr anchor="ctr"/>
                </a:tc>
                <a:tc>
                  <a:txBody>
                    <a:bodyPr/>
                    <a:lstStyle/>
                    <a:p>
                      <a:pPr algn="l"/>
                      <a:r>
                        <a:rPr lang="en-GB" sz="1700" kern="1200" dirty="0">
                          <a:solidFill>
                            <a:schemeClr val="dk1"/>
                          </a:solidFill>
                          <a:effectLst/>
                          <a:latin typeface="+mn-lt"/>
                          <a:ea typeface="+mn-ea"/>
                          <a:cs typeface="+mn-cs"/>
                        </a:rPr>
                        <a:t>Do you think unexplained tiredness could be a sign of cancer?</a:t>
                      </a:r>
                      <a:endParaRPr lang="en-GB" sz="1700" dirty="0"/>
                    </a:p>
                  </a:txBody>
                  <a:tcPr anchor="ctr"/>
                </a:tc>
                <a:tc>
                  <a:txBody>
                    <a:bodyPr/>
                    <a:lstStyle/>
                    <a:p>
                      <a:r>
                        <a:rPr lang="en-GB" sz="1700" dirty="0"/>
                        <a:t>Do you think feeling tired most of the time could be a sign of cancer?</a:t>
                      </a:r>
                    </a:p>
                  </a:txBody>
                  <a:tcPr anchor="ctr"/>
                </a:tc>
                <a:extLst>
                  <a:ext uri="{0D108BD9-81ED-4DB2-BD59-A6C34878D82A}">
                    <a16:rowId xmlns:a16="http://schemas.microsoft.com/office/drawing/2014/main" xmlns="" val="113289166"/>
                  </a:ext>
                </a:extLst>
              </a:tr>
              <a:tr h="370840">
                <a:tc rowSpan="2">
                  <a:txBody>
                    <a:bodyPr/>
                    <a:lstStyle/>
                    <a:p>
                      <a:pPr algn="l"/>
                      <a:r>
                        <a:rPr lang="en-GB" sz="1700" kern="1200" dirty="0">
                          <a:solidFill>
                            <a:schemeClr val="dk1"/>
                          </a:solidFill>
                          <a:effectLst/>
                          <a:latin typeface="+mn-lt"/>
                          <a:ea typeface="+mn-ea"/>
                          <a:cs typeface="+mn-cs"/>
                        </a:rPr>
                        <a:t>Do you think persistent change in bowel or bladder habits could be a sign of cancer?</a:t>
                      </a:r>
                      <a:endParaRPr lang="en-GB" sz="1700" dirty="0"/>
                    </a:p>
                  </a:txBody>
                  <a:tcPr anchor="ctr"/>
                </a:tc>
                <a:tc rowSpan="2">
                  <a:txBody>
                    <a:bodyPr/>
                    <a:lstStyle/>
                    <a:p>
                      <a:pPr algn="l"/>
                      <a:r>
                        <a:rPr lang="en-GB" sz="1700" kern="1200" dirty="0">
                          <a:solidFill>
                            <a:schemeClr val="dk1"/>
                          </a:solidFill>
                          <a:effectLst/>
                          <a:latin typeface="+mn-lt"/>
                          <a:ea typeface="+mn-ea"/>
                          <a:cs typeface="+mn-cs"/>
                        </a:rPr>
                        <a:t>Do you think a change in bowel or bladder habits could be a sign of cancer</a:t>
                      </a:r>
                      <a:endParaRPr lang="en-GB" sz="1700" dirty="0"/>
                    </a:p>
                  </a:txBody>
                  <a:tcPr anchor="ctr"/>
                </a:tc>
                <a:tc>
                  <a:txBody>
                    <a:bodyPr/>
                    <a:lstStyle/>
                    <a:p>
                      <a:r>
                        <a:rPr lang="en-GB" sz="1700" dirty="0"/>
                        <a:t>Do you think a change in your poo or any blood in your poo could be a sign of cancer? (e.g. having looser poo, a change in how often you go, or difficulty going)</a:t>
                      </a:r>
                    </a:p>
                  </a:txBody>
                  <a:tcPr anchor="ctr"/>
                </a:tc>
                <a:extLst>
                  <a:ext uri="{0D108BD9-81ED-4DB2-BD59-A6C34878D82A}">
                    <a16:rowId xmlns:a16="http://schemas.microsoft.com/office/drawing/2014/main" xmlns="" val="1000702125"/>
                  </a:ext>
                </a:extLst>
              </a:tr>
              <a:tr h="370840">
                <a:tc vMerge="1">
                  <a:txBody>
                    <a:bodyPr/>
                    <a:lstStyle/>
                    <a:p>
                      <a:endParaRPr lang="en-GB" dirty="0"/>
                    </a:p>
                  </a:txBody>
                  <a:tcPr/>
                </a:tc>
                <a:tc vMerge="1">
                  <a:txBody>
                    <a:bodyPr/>
                    <a:lstStyle/>
                    <a:p>
                      <a:endParaRPr lang="en-GB" dirty="0"/>
                    </a:p>
                  </a:txBody>
                  <a:tcPr/>
                </a:tc>
                <a:tc>
                  <a:txBody>
                    <a:bodyPr/>
                    <a:lstStyle/>
                    <a:p>
                      <a:r>
                        <a:rPr lang="en-GB" sz="1700" dirty="0"/>
                        <a:t>Do you think problems when peeing could be a sign of cancer? (e.g. having to get up in the night to go, pain when peeing or problems with the flow)</a:t>
                      </a:r>
                    </a:p>
                  </a:txBody>
                  <a:tcPr anchor="ctr"/>
                </a:tc>
                <a:extLst>
                  <a:ext uri="{0D108BD9-81ED-4DB2-BD59-A6C34878D82A}">
                    <a16:rowId xmlns:a16="http://schemas.microsoft.com/office/drawing/2014/main" xmlns="" val="954363278"/>
                  </a:ext>
                </a:extLst>
              </a:tr>
            </a:tbl>
          </a:graphicData>
        </a:graphic>
      </p:graphicFrame>
      <p:sp>
        <p:nvSpPr>
          <p:cNvPr id="4" name="Arrow: Right 3">
            <a:extLst>
              <a:ext uri="{FF2B5EF4-FFF2-40B4-BE49-F238E27FC236}">
                <a16:creationId xmlns:a16="http://schemas.microsoft.com/office/drawing/2014/main" xmlns="" id="{83D914BA-A1CF-4C90-AC1A-1F72962679CC}"/>
              </a:ext>
            </a:extLst>
          </p:cNvPr>
          <p:cNvSpPr/>
          <p:nvPr/>
        </p:nvSpPr>
        <p:spPr>
          <a:xfrm>
            <a:off x="3586716" y="4981944"/>
            <a:ext cx="2509284" cy="70174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xmlns="" id="{D3AE92D3-16DC-46E8-A66B-D62309BC314C}"/>
              </a:ext>
            </a:extLst>
          </p:cNvPr>
          <p:cNvSpPr/>
          <p:nvPr/>
        </p:nvSpPr>
        <p:spPr>
          <a:xfrm>
            <a:off x="3607035" y="2607221"/>
            <a:ext cx="2509284" cy="70174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xmlns="" id="{336006ED-3B84-4137-8A9F-4FE7C492E764}"/>
              </a:ext>
            </a:extLst>
          </p:cNvPr>
          <p:cNvSpPr/>
          <p:nvPr/>
        </p:nvSpPr>
        <p:spPr>
          <a:xfrm>
            <a:off x="558800" y="2509284"/>
            <a:ext cx="11115038" cy="103135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06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3FA1836-F802-410F-85E9-C21A068DC543}"/>
              </a:ext>
            </a:extLst>
          </p:cNvPr>
          <p:cNvSpPr>
            <a:spLocks noGrp="1"/>
          </p:cNvSpPr>
          <p:nvPr>
            <p:ph type="title"/>
          </p:nvPr>
        </p:nvSpPr>
        <p:spPr>
          <a:xfrm>
            <a:off x="4586261" y="459377"/>
            <a:ext cx="5692201" cy="576470"/>
          </a:xfrm>
        </p:spPr>
        <p:txBody>
          <a:bodyPr anchor="b" anchorCtr="0">
            <a:noAutofit/>
          </a:bodyPr>
          <a:lstStyle/>
          <a:p>
            <a:pPr algn="r"/>
            <a:r>
              <a:rPr lang="en-GB" sz="2800" i="1" dirty="0"/>
              <a:t>Psychometric testing - Validity</a:t>
            </a:r>
            <a:endParaRPr lang="en-US" sz="2800" i="1" dirty="0">
              <a:latin typeface="Franklin Gothic Book"/>
              <a:cs typeface="Franklin Gothic Book"/>
            </a:endParaRPr>
          </a:p>
        </p:txBody>
      </p:sp>
      <p:sp>
        <p:nvSpPr>
          <p:cNvPr id="2" name="TextBox 1">
            <a:extLst>
              <a:ext uri="{FF2B5EF4-FFF2-40B4-BE49-F238E27FC236}">
                <a16:creationId xmlns:a16="http://schemas.microsoft.com/office/drawing/2014/main" xmlns="" id="{CEB4257E-D608-4742-8DF7-7DE0B18ADEDC}"/>
              </a:ext>
            </a:extLst>
          </p:cNvPr>
          <p:cNvSpPr txBox="1"/>
          <p:nvPr/>
        </p:nvSpPr>
        <p:spPr>
          <a:xfrm>
            <a:off x="961892" y="1369407"/>
            <a:ext cx="482087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Validity: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Face validity – Phase 2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ABACus</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Construct validity – Factor analysis</a:t>
            </a:r>
          </a:p>
        </p:txBody>
      </p:sp>
      <p:graphicFrame>
        <p:nvGraphicFramePr>
          <p:cNvPr id="7" name="Table 6">
            <a:extLst>
              <a:ext uri="{FF2B5EF4-FFF2-40B4-BE49-F238E27FC236}">
                <a16:creationId xmlns:a16="http://schemas.microsoft.com/office/drawing/2014/main" xmlns="" id="{21FAAB71-A4AA-459F-9A3F-C28FBE779A20}"/>
              </a:ext>
            </a:extLst>
          </p:cNvPr>
          <p:cNvGraphicFramePr>
            <a:graphicFrameLocks noGrp="1"/>
          </p:cNvGraphicFramePr>
          <p:nvPr>
            <p:extLst>
              <p:ext uri="{D42A27DB-BD31-4B8C-83A1-F6EECF244321}">
                <p14:modId xmlns:p14="http://schemas.microsoft.com/office/powerpoint/2010/main" val="559845872"/>
              </p:ext>
            </p:extLst>
          </p:nvPr>
        </p:nvGraphicFramePr>
        <p:xfrm>
          <a:off x="6096000" y="2693714"/>
          <a:ext cx="5421548" cy="2000308"/>
        </p:xfrm>
        <a:graphic>
          <a:graphicData uri="http://schemas.openxmlformats.org/drawingml/2006/table">
            <a:tbl>
              <a:tblPr/>
              <a:tblGrid>
                <a:gridCol w="1699595">
                  <a:extLst>
                    <a:ext uri="{9D8B030D-6E8A-4147-A177-3AD203B41FA5}">
                      <a16:colId xmlns:a16="http://schemas.microsoft.com/office/drawing/2014/main" xmlns="" val="1010749256"/>
                    </a:ext>
                  </a:extLst>
                </a:gridCol>
                <a:gridCol w="766393">
                  <a:extLst>
                    <a:ext uri="{9D8B030D-6E8A-4147-A177-3AD203B41FA5}">
                      <a16:colId xmlns:a16="http://schemas.microsoft.com/office/drawing/2014/main" xmlns="" val="3002468397"/>
                    </a:ext>
                  </a:extLst>
                </a:gridCol>
                <a:gridCol w="758160">
                  <a:extLst>
                    <a:ext uri="{9D8B030D-6E8A-4147-A177-3AD203B41FA5}">
                      <a16:colId xmlns:a16="http://schemas.microsoft.com/office/drawing/2014/main" xmlns="" val="3571348393"/>
                    </a:ext>
                  </a:extLst>
                </a:gridCol>
                <a:gridCol w="751345">
                  <a:extLst>
                    <a:ext uri="{9D8B030D-6E8A-4147-A177-3AD203B41FA5}">
                      <a16:colId xmlns:a16="http://schemas.microsoft.com/office/drawing/2014/main" xmlns="" val="2470191477"/>
                    </a:ext>
                  </a:extLst>
                </a:gridCol>
                <a:gridCol w="851810">
                  <a:extLst>
                    <a:ext uri="{9D8B030D-6E8A-4147-A177-3AD203B41FA5}">
                      <a16:colId xmlns:a16="http://schemas.microsoft.com/office/drawing/2014/main" xmlns="" val="539682807"/>
                    </a:ext>
                  </a:extLst>
                </a:gridCol>
                <a:gridCol w="594245">
                  <a:extLst>
                    <a:ext uri="{9D8B030D-6E8A-4147-A177-3AD203B41FA5}">
                      <a16:colId xmlns:a16="http://schemas.microsoft.com/office/drawing/2014/main" xmlns="" val="3328675518"/>
                    </a:ext>
                  </a:extLst>
                </a:gridCol>
              </a:tblGrid>
              <a:tr h="422945">
                <a:tc rowSpan="2" gridSpan="2">
                  <a:txBody>
                    <a:bodyPr/>
                    <a:lstStyle/>
                    <a:p>
                      <a:pPr>
                        <a:lnSpc>
                          <a:spcPct val="107000"/>
                        </a:lnSpc>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2" hMerge="1">
                  <a:txBody>
                    <a:bodyPr/>
                    <a:lstStyle/>
                    <a:p>
                      <a:endParaRPr lang="en-GB"/>
                    </a:p>
                  </a:txBody>
                  <a:tcPr/>
                </a:tc>
                <a:tc gridSpan="3">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 you think problems when peeing could be a sign of cancer?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n-GB"/>
                    </a:p>
                  </a:txBody>
                  <a:tcPr/>
                </a:tc>
                <a:tc hMerge="1">
                  <a:txBody>
                    <a:bodyPr/>
                    <a:lstStyle/>
                    <a:p>
                      <a:endParaRPr lang="en-GB"/>
                    </a:p>
                  </a:txBody>
                  <a:tcPr/>
                </a:tc>
                <a:tc rowSpan="2">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2915275880"/>
                  </a:ext>
                </a:extLst>
              </a:tr>
              <a:tr h="205178">
                <a:tc gridSpan="2" vMerge="1">
                  <a:txBody>
                    <a:bodyPr/>
                    <a:lstStyle/>
                    <a:p>
                      <a:endParaRPr lang="en-GB"/>
                    </a:p>
                  </a:txBody>
                  <a:tcPr/>
                </a:tc>
                <a:tc hMerge="1" vMerge="1">
                  <a:txBody>
                    <a:bodyPr/>
                    <a:lstStyle/>
                    <a:p>
                      <a:endParaRPr lang="en-GB"/>
                    </a:p>
                  </a:txBody>
                  <a:tcPr/>
                </a:tc>
                <a:tc>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Don’t know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Yes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xmlns="" val="1288870895"/>
                  </a:ext>
                </a:extLst>
              </a:tr>
              <a:tr h="312678">
                <a:tc rowSpan="3">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 you think a change in your poo or any blood in your poo could be a sign of cancer?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Don’t know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2</a:t>
                      </a:r>
                      <a:endPar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460285230"/>
                  </a:ext>
                </a:extLst>
              </a:tr>
              <a:tr h="259104">
                <a:tc vMerge="1">
                  <a:txBody>
                    <a:bodyPr/>
                    <a:lstStyle/>
                    <a:p>
                      <a:endParaRPr lang="en-GB"/>
                    </a:p>
                  </a:txBody>
                  <a:tcPr/>
                </a:tc>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6</a:t>
                      </a:r>
                      <a:endPar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397975508"/>
                  </a:ext>
                </a:extLst>
              </a:tr>
              <a:tr h="300281">
                <a:tc vMerge="1">
                  <a:txBody>
                    <a:bodyPr/>
                    <a:lstStyle/>
                    <a:p>
                      <a:endParaRPr lang="en-GB"/>
                    </a:p>
                  </a:txBody>
                  <a:tcPr/>
                </a:tc>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Yes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147</a:t>
                      </a:r>
                      <a:endPar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1569146925"/>
                  </a:ext>
                </a:extLst>
              </a:tr>
              <a:tr h="205178">
                <a:tc gridSpan="2">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n-GB"/>
                    </a:p>
                  </a:txBody>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152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234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429736395"/>
                  </a:ext>
                </a:extLst>
              </a:tr>
            </a:tbl>
          </a:graphicData>
        </a:graphic>
      </p:graphicFrame>
      <p:sp>
        <p:nvSpPr>
          <p:cNvPr id="8" name="TextBox 7">
            <a:extLst>
              <a:ext uri="{FF2B5EF4-FFF2-40B4-BE49-F238E27FC236}">
                <a16:creationId xmlns:a16="http://schemas.microsoft.com/office/drawing/2014/main" xmlns="" id="{0515BC78-F365-4C34-A142-FE4BF357005E}"/>
              </a:ext>
            </a:extLst>
          </p:cNvPr>
          <p:cNvSpPr txBox="1"/>
          <p:nvPr/>
        </p:nvSpPr>
        <p:spPr>
          <a:xfrm>
            <a:off x="6096000" y="4670528"/>
            <a:ext cx="5549533" cy="584775"/>
          </a:xfrm>
          <a:prstGeom prst="rect">
            <a:avLst/>
          </a:prstGeom>
          <a:noFill/>
        </p:spPr>
        <p:txBody>
          <a:bodyPr wrap="none" rtlCol="0">
            <a:spAutoFit/>
          </a:bodyPr>
          <a:lstStyle/>
          <a:p>
            <a:r>
              <a:rPr lang="en-GB" sz="1600" dirty="0"/>
              <a:t>Observed agreement: 66.24%</a:t>
            </a:r>
          </a:p>
          <a:p>
            <a:r>
              <a:rPr lang="en-GB" sz="1600" dirty="0"/>
              <a:t>Cohen’s Kappa: 0.114 (95% CI 0.025 to 0.203) = slight agreement</a:t>
            </a:r>
          </a:p>
        </p:txBody>
      </p:sp>
      <p:graphicFrame>
        <p:nvGraphicFramePr>
          <p:cNvPr id="11" name="Table 10">
            <a:extLst>
              <a:ext uri="{FF2B5EF4-FFF2-40B4-BE49-F238E27FC236}">
                <a16:creationId xmlns:a16="http://schemas.microsoft.com/office/drawing/2014/main" xmlns="" id="{1379382A-84B8-4354-8E05-99CB00A2B4B5}"/>
              </a:ext>
            </a:extLst>
          </p:cNvPr>
          <p:cNvGraphicFramePr>
            <a:graphicFrameLocks noGrp="1"/>
          </p:cNvGraphicFramePr>
          <p:nvPr>
            <p:extLst>
              <p:ext uri="{D42A27DB-BD31-4B8C-83A1-F6EECF244321}">
                <p14:modId xmlns:p14="http://schemas.microsoft.com/office/powerpoint/2010/main" val="2383553688"/>
              </p:ext>
            </p:extLst>
          </p:nvPr>
        </p:nvGraphicFramePr>
        <p:xfrm>
          <a:off x="546467" y="2687977"/>
          <a:ext cx="5023588" cy="1976815"/>
        </p:xfrm>
        <a:graphic>
          <a:graphicData uri="http://schemas.openxmlformats.org/drawingml/2006/table">
            <a:tbl>
              <a:tblPr/>
              <a:tblGrid>
                <a:gridCol w="1315269">
                  <a:extLst>
                    <a:ext uri="{9D8B030D-6E8A-4147-A177-3AD203B41FA5}">
                      <a16:colId xmlns:a16="http://schemas.microsoft.com/office/drawing/2014/main" xmlns="" val="1114650179"/>
                    </a:ext>
                  </a:extLst>
                </a:gridCol>
                <a:gridCol w="789482">
                  <a:extLst>
                    <a:ext uri="{9D8B030D-6E8A-4147-A177-3AD203B41FA5}">
                      <a16:colId xmlns:a16="http://schemas.microsoft.com/office/drawing/2014/main" xmlns="" val="2338551533"/>
                    </a:ext>
                  </a:extLst>
                </a:gridCol>
                <a:gridCol w="789482">
                  <a:extLst>
                    <a:ext uri="{9D8B030D-6E8A-4147-A177-3AD203B41FA5}">
                      <a16:colId xmlns:a16="http://schemas.microsoft.com/office/drawing/2014/main" xmlns="" val="1376992773"/>
                    </a:ext>
                  </a:extLst>
                </a:gridCol>
                <a:gridCol w="789482">
                  <a:extLst>
                    <a:ext uri="{9D8B030D-6E8A-4147-A177-3AD203B41FA5}">
                      <a16:colId xmlns:a16="http://schemas.microsoft.com/office/drawing/2014/main" xmlns="" val="3572713216"/>
                    </a:ext>
                  </a:extLst>
                </a:gridCol>
                <a:gridCol w="789482">
                  <a:extLst>
                    <a:ext uri="{9D8B030D-6E8A-4147-A177-3AD203B41FA5}">
                      <a16:colId xmlns:a16="http://schemas.microsoft.com/office/drawing/2014/main" xmlns="" val="1405522035"/>
                    </a:ext>
                  </a:extLst>
                </a:gridCol>
                <a:gridCol w="550391">
                  <a:extLst>
                    <a:ext uri="{9D8B030D-6E8A-4147-A177-3AD203B41FA5}">
                      <a16:colId xmlns:a16="http://schemas.microsoft.com/office/drawing/2014/main" xmlns="" val="3372054392"/>
                    </a:ext>
                  </a:extLst>
                </a:gridCol>
              </a:tblGrid>
              <a:tr h="437844">
                <a:tc rowSpan="2" gridSpan="2">
                  <a:txBody>
                    <a:bodyPr/>
                    <a:lstStyle/>
                    <a:p>
                      <a:pPr>
                        <a:lnSpc>
                          <a:spcPct val="107000"/>
                        </a:lnSpc>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rowSpan="2" hMerge="1">
                  <a:txBody>
                    <a:bodyPr/>
                    <a:lstStyle/>
                    <a:p>
                      <a:endParaRPr lang="en-GB"/>
                    </a:p>
                  </a:txBody>
                  <a:tcPr/>
                </a:tc>
                <a:tc gridSpan="3">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 you think difficulty swallowing could be a sign of cancer?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n-GB"/>
                    </a:p>
                  </a:txBody>
                  <a:tcPr/>
                </a:tc>
                <a:tc hMerge="1">
                  <a:txBody>
                    <a:bodyPr/>
                    <a:lstStyle/>
                    <a:p>
                      <a:endParaRPr lang="en-GB"/>
                    </a:p>
                  </a:txBody>
                  <a:tcPr/>
                </a:tc>
                <a:tc rowSpan="2">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1547725832"/>
                  </a:ext>
                </a:extLst>
              </a:tr>
              <a:tr h="437844">
                <a:tc gridSpan="2" vMerge="1">
                  <a:txBody>
                    <a:bodyPr/>
                    <a:lstStyle/>
                    <a:p>
                      <a:endParaRPr lang="en-GB"/>
                    </a:p>
                  </a:txBody>
                  <a:tcPr/>
                </a:tc>
                <a:tc hMerge="1" vMerge="1">
                  <a:txBody>
                    <a:bodyPr/>
                    <a:lstStyle/>
                    <a:p>
                      <a:endParaRPr lang="en-GB"/>
                    </a:p>
                  </a:txBody>
                  <a:tcPr/>
                </a:tc>
                <a:tc>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Don’t know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Yes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xmlns="" val="839361812"/>
                  </a:ext>
                </a:extLst>
              </a:tr>
              <a:tr h="437844">
                <a:tc rowSpan="3">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 you think an unusual lump could be a sign of cancer?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Don’t know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214825074"/>
                  </a:ext>
                </a:extLst>
              </a:tr>
              <a:tr h="212406">
                <a:tc vMerge="1">
                  <a:txBody>
                    <a:bodyPr/>
                    <a:lstStyle/>
                    <a:p>
                      <a:endParaRPr lang="en-GB"/>
                    </a:p>
                  </a:txBody>
                  <a:tcPr/>
                </a:tc>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No</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689960051"/>
                  </a:ext>
                </a:extLst>
              </a:tr>
              <a:tr h="238471">
                <a:tc vMerge="1">
                  <a:txBody>
                    <a:bodyPr/>
                    <a:lstStyle/>
                    <a:p>
                      <a:endParaRPr lang="en-GB"/>
                    </a:p>
                  </a:txBody>
                  <a:tcPr/>
                </a:tc>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Yes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153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221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1874946544"/>
                  </a:ext>
                </a:extLst>
              </a:tr>
              <a:tr h="212406">
                <a:tc gridSpan="2">
                  <a:txBody>
                    <a:bodyPr/>
                    <a:lstStyle/>
                    <a:p>
                      <a:pPr marL="38100" marR="38100">
                        <a:lnSpc>
                          <a:spcPts val="1600"/>
                        </a:lnSpc>
                        <a:spcAft>
                          <a:spcPts val="0"/>
                        </a:spcAft>
                      </a:pPr>
                      <a:r>
                        <a:rPr lang="en-GB" sz="120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n-GB"/>
                    </a:p>
                  </a:txBody>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156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234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1077928342"/>
                  </a:ext>
                </a:extLst>
              </a:tr>
            </a:tbl>
          </a:graphicData>
        </a:graphic>
      </p:graphicFrame>
      <p:sp>
        <p:nvSpPr>
          <p:cNvPr id="12" name="TextBox 11">
            <a:extLst>
              <a:ext uri="{FF2B5EF4-FFF2-40B4-BE49-F238E27FC236}">
                <a16:creationId xmlns:a16="http://schemas.microsoft.com/office/drawing/2014/main" xmlns="" id="{841304AB-0898-495F-A547-1E4433C1CD76}"/>
              </a:ext>
            </a:extLst>
          </p:cNvPr>
          <p:cNvSpPr txBox="1"/>
          <p:nvPr/>
        </p:nvSpPr>
        <p:spPr>
          <a:xfrm>
            <a:off x="546467" y="4664791"/>
            <a:ext cx="5549533" cy="584775"/>
          </a:xfrm>
          <a:prstGeom prst="rect">
            <a:avLst/>
          </a:prstGeom>
          <a:noFill/>
        </p:spPr>
        <p:txBody>
          <a:bodyPr wrap="none" rtlCol="0">
            <a:spAutoFit/>
          </a:bodyPr>
          <a:lstStyle/>
          <a:p>
            <a:r>
              <a:rPr lang="en-GB" sz="1600" dirty="0"/>
              <a:t>Observed agreement: 67.95%</a:t>
            </a:r>
          </a:p>
          <a:p>
            <a:r>
              <a:rPr lang="en-GB" sz="1600" dirty="0"/>
              <a:t>Cohen’s Kappa: 0.113 (95% CI 0.029 to 0.196) = slight agreement</a:t>
            </a:r>
          </a:p>
        </p:txBody>
      </p:sp>
    </p:spTree>
    <p:extLst>
      <p:ext uri="{BB962C8B-B14F-4D97-AF65-F5344CB8AC3E}">
        <p14:creationId xmlns:p14="http://schemas.microsoft.com/office/powerpoint/2010/main" val="37615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6261" y="459377"/>
            <a:ext cx="5692201" cy="576470"/>
          </a:xfrm>
        </p:spPr>
        <p:txBody>
          <a:bodyPr anchor="b" anchorCtr="0">
            <a:noAutofit/>
          </a:bodyPr>
          <a:lstStyle/>
          <a:p>
            <a:pPr algn="r"/>
            <a:r>
              <a:rPr lang="en-GB" sz="2800" i="1" dirty="0"/>
              <a:t>Overview</a:t>
            </a:r>
            <a:endParaRPr lang="en-US" sz="2800" i="1" dirty="0">
              <a:latin typeface="Franklin Gothic Book"/>
              <a:cs typeface="Franklin Gothic Book"/>
            </a:endParaRPr>
          </a:p>
        </p:txBody>
      </p:sp>
      <p:sp>
        <p:nvSpPr>
          <p:cNvPr id="5" name="Content Placeholder 2"/>
          <p:cNvSpPr>
            <a:spLocks noGrp="1"/>
          </p:cNvSpPr>
          <p:nvPr>
            <p:ph idx="1"/>
          </p:nvPr>
        </p:nvSpPr>
        <p:spPr>
          <a:xfrm>
            <a:off x="989029" y="1375515"/>
            <a:ext cx="9442155" cy="3741769"/>
          </a:xfrm>
        </p:spPr>
        <p:txBody>
          <a:bodyPr>
            <a:normAutofit/>
          </a:bodyPr>
          <a:lstStyle/>
          <a:p>
            <a:r>
              <a:rPr lang="en-GB" sz="2800" dirty="0"/>
              <a:t>Development of the awareness and beliefs about cancer measure (ABC) </a:t>
            </a:r>
          </a:p>
          <a:p>
            <a:r>
              <a:rPr lang="en-GB" sz="2800" dirty="0"/>
              <a:t>Awareness and Beliefs About Cancer phase 3 (ABACus3)</a:t>
            </a:r>
          </a:p>
          <a:p>
            <a:r>
              <a:rPr lang="en-GB" sz="2800" dirty="0"/>
              <a:t>Psychometric testing</a:t>
            </a:r>
          </a:p>
        </p:txBody>
      </p:sp>
    </p:spTree>
    <p:extLst>
      <p:ext uri="{BB962C8B-B14F-4D97-AF65-F5344CB8AC3E}">
        <p14:creationId xmlns:p14="http://schemas.microsoft.com/office/powerpoint/2010/main" val="297053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56A692D0-9BCA-4F30-BF4C-6992DA4CB675}"/>
              </a:ext>
            </a:extLst>
          </p:cNvPr>
          <p:cNvGraphicFramePr>
            <a:graphicFrameLocks noGrp="1"/>
          </p:cNvGraphicFramePr>
          <p:nvPr>
            <p:extLst>
              <p:ext uri="{D42A27DB-BD31-4B8C-83A1-F6EECF244321}">
                <p14:modId xmlns:p14="http://schemas.microsoft.com/office/powerpoint/2010/main" val="69962481"/>
              </p:ext>
            </p:extLst>
          </p:nvPr>
        </p:nvGraphicFramePr>
        <p:xfrm>
          <a:off x="701040" y="2553441"/>
          <a:ext cx="6176776" cy="3657600"/>
        </p:xfrm>
        <a:graphic>
          <a:graphicData uri="http://schemas.openxmlformats.org/drawingml/2006/table">
            <a:tbl>
              <a:tblPr/>
              <a:tblGrid>
                <a:gridCol w="901777">
                  <a:extLst>
                    <a:ext uri="{9D8B030D-6E8A-4147-A177-3AD203B41FA5}">
                      <a16:colId xmlns:a16="http://schemas.microsoft.com/office/drawing/2014/main" xmlns="" val="1899617745"/>
                    </a:ext>
                  </a:extLst>
                </a:gridCol>
                <a:gridCol w="674231">
                  <a:extLst>
                    <a:ext uri="{9D8B030D-6E8A-4147-A177-3AD203B41FA5}">
                      <a16:colId xmlns:a16="http://schemas.microsoft.com/office/drawing/2014/main" xmlns="" val="4033621494"/>
                    </a:ext>
                  </a:extLst>
                </a:gridCol>
                <a:gridCol w="1010236">
                  <a:extLst>
                    <a:ext uri="{9D8B030D-6E8A-4147-A177-3AD203B41FA5}">
                      <a16:colId xmlns:a16="http://schemas.microsoft.com/office/drawing/2014/main" xmlns="" val="3376733583"/>
                    </a:ext>
                  </a:extLst>
                </a:gridCol>
                <a:gridCol w="1045428">
                  <a:extLst>
                    <a:ext uri="{9D8B030D-6E8A-4147-A177-3AD203B41FA5}">
                      <a16:colId xmlns:a16="http://schemas.microsoft.com/office/drawing/2014/main" xmlns="" val="2857654184"/>
                    </a:ext>
                  </a:extLst>
                </a:gridCol>
                <a:gridCol w="601935">
                  <a:extLst>
                    <a:ext uri="{9D8B030D-6E8A-4147-A177-3AD203B41FA5}">
                      <a16:colId xmlns:a16="http://schemas.microsoft.com/office/drawing/2014/main" xmlns="" val="2219732892"/>
                    </a:ext>
                  </a:extLst>
                </a:gridCol>
                <a:gridCol w="1043070">
                  <a:extLst>
                    <a:ext uri="{9D8B030D-6E8A-4147-A177-3AD203B41FA5}">
                      <a16:colId xmlns:a16="http://schemas.microsoft.com/office/drawing/2014/main" xmlns="" val="2930276802"/>
                    </a:ext>
                  </a:extLst>
                </a:gridCol>
                <a:gridCol w="900099">
                  <a:extLst>
                    <a:ext uri="{9D8B030D-6E8A-4147-A177-3AD203B41FA5}">
                      <a16:colId xmlns:a16="http://schemas.microsoft.com/office/drawing/2014/main" xmlns="" val="3373580520"/>
                    </a:ext>
                  </a:extLst>
                </a:gridCol>
              </a:tblGrid>
              <a:tr h="178264">
                <a:tc gridSpan="7">
                  <a:txBody>
                    <a:bodyPr/>
                    <a:lstStyle/>
                    <a:p>
                      <a:pPr marL="38100" marR="38100" algn="ctr">
                        <a:lnSpc>
                          <a:spcPts val="1600"/>
                        </a:lnSpc>
                        <a:spcAft>
                          <a:spcPts val="0"/>
                        </a:spcAft>
                      </a:pPr>
                      <a:r>
                        <a:rPr lang="en-GB" sz="1200" b="1"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Total Variance Explained</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173775983"/>
                  </a:ext>
                </a:extLst>
              </a:tr>
              <a:tr h="190083">
                <a:tc rowSpan="2">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Component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gridSpan="3">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Initial Eigenvalues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a:noFill/>
                    </a:lnB>
                    <a:solidFill>
                      <a:srgbClr val="FFFFFF"/>
                    </a:solidFill>
                  </a:tcPr>
                </a:tc>
                <a:tc hMerge="1">
                  <a:txBody>
                    <a:bodyPr/>
                    <a:lstStyle/>
                    <a:p>
                      <a:endParaRPr lang="en-GB"/>
                    </a:p>
                  </a:txBody>
                  <a:tcPr/>
                </a:tc>
                <a:tc hMerge="1">
                  <a:txBody>
                    <a:bodyPr/>
                    <a:lstStyle/>
                    <a:p>
                      <a:endParaRPr lang="en-GB"/>
                    </a:p>
                  </a:txBody>
                  <a:tcPr/>
                </a:tc>
                <a:tc gridSpan="3">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Extraction Sums of Squared Loadings</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a:noFill/>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806256160"/>
                  </a:ext>
                </a:extLst>
              </a:tr>
              <a:tr h="344931">
                <a:tc vMerge="1">
                  <a:txBody>
                    <a:bodyPr/>
                    <a:lstStyle/>
                    <a:p>
                      <a:endParaRPr lang="en-GB"/>
                    </a:p>
                  </a:txBody>
                  <a:tcPr/>
                </a:tc>
                <a:tc>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Total</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 of Variance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Cumulative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Total</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 of Variance</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Cumulative %</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322758611"/>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3.692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30.769</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30.769</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3.692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30.769</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30.769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2833922624"/>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1.292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10.768</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41.537</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1.292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10.768</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41.537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1759587049"/>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.971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8.090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49.628</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.971</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8.090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49.628</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2239115465"/>
                  </a:ext>
                </a:extLst>
              </a:tr>
              <a:tr h="190083">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4</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.905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7.543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57.171</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.905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7.543</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57.171</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554378468"/>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.852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7.103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64.274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.852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7.103</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64.274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567922637"/>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6</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.773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6.445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70.718</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.773</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6.445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70.718</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872044430"/>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.722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6.019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76.737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.722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6.019</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76.737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072194399"/>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8</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.659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5.489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82.225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.659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5.489</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82.225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47871049"/>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.624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5.198</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87.424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.624</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5.198</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87.424</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1685331348"/>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.566</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4.717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92.141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.566</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4.717</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92.141</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812102118"/>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11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.496</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4.136</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96.277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.496</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4.136</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96.277</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437383655"/>
                  </a:ext>
                </a:extLst>
              </a:tr>
              <a:tr h="190083">
                <a:tc>
                  <a:txBody>
                    <a:bodyPr/>
                    <a:lstStyle/>
                    <a:p>
                      <a:pPr marL="38100" marR="38100">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12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.447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3.723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100.000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.447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3.723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100.000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3323299900"/>
                  </a:ext>
                </a:extLst>
              </a:tr>
              <a:tr h="190083">
                <a:tc gridSpan="7">
                  <a:txBody>
                    <a:bodyPr/>
                    <a:lstStyle/>
                    <a:p>
                      <a:pPr marL="38100" marR="38100">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Extraction Method: Principal Component Analysis.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582469417"/>
                  </a:ext>
                </a:extLst>
              </a:tr>
            </a:tbl>
          </a:graphicData>
        </a:graphic>
      </p:graphicFrame>
      <p:pic>
        <p:nvPicPr>
          <p:cNvPr id="9" name="Picture 8">
            <a:extLst>
              <a:ext uri="{FF2B5EF4-FFF2-40B4-BE49-F238E27FC236}">
                <a16:creationId xmlns:a16="http://schemas.microsoft.com/office/drawing/2014/main" xmlns="" id="{918680FB-60E8-40B8-A2A6-EB79FE84E02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065302" y="2569736"/>
            <a:ext cx="4820871" cy="2546879"/>
          </a:xfrm>
          <a:prstGeom prst="rect">
            <a:avLst/>
          </a:prstGeom>
          <a:noFill/>
          <a:ln>
            <a:noFill/>
          </a:ln>
        </p:spPr>
      </p:pic>
      <p:sp>
        <p:nvSpPr>
          <p:cNvPr id="11" name="Rectangle 10">
            <a:extLst>
              <a:ext uri="{FF2B5EF4-FFF2-40B4-BE49-F238E27FC236}">
                <a16:creationId xmlns:a16="http://schemas.microsoft.com/office/drawing/2014/main" xmlns="" id="{035061C2-11AD-4998-811B-A33001244B0A}"/>
              </a:ext>
            </a:extLst>
          </p:cNvPr>
          <p:cNvSpPr/>
          <p:nvPr/>
        </p:nvSpPr>
        <p:spPr>
          <a:xfrm>
            <a:off x="607297" y="3524251"/>
            <a:ext cx="6364262" cy="41960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xmlns="" id="{0E46F14C-C994-4146-87B4-35B31785BF81}"/>
              </a:ext>
            </a:extLst>
          </p:cNvPr>
          <p:cNvSpPr txBox="1"/>
          <p:nvPr/>
        </p:nvSpPr>
        <p:spPr>
          <a:xfrm>
            <a:off x="961892" y="1369407"/>
            <a:ext cx="482087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Validity: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Face validity – Phase 2 </a:t>
            </a:r>
            <a:r>
              <a:rPr kumimoji="0" lang="en-GB" sz="2400" b="0" i="0" u="none" strike="noStrike" kern="1200" cap="none" spc="0" normalizeH="0" baseline="0" noProof="0" dirty="0" err="1">
                <a:ln>
                  <a:noFill/>
                </a:ln>
                <a:solidFill>
                  <a:prstClr val="black"/>
                </a:solidFill>
                <a:effectLst/>
                <a:uLnTx/>
                <a:uFillTx/>
                <a:latin typeface="Calibri"/>
                <a:ea typeface="+mn-ea"/>
                <a:cs typeface="+mn-cs"/>
              </a:rPr>
              <a:t>ABACus</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Construct validity – Factor analysis</a:t>
            </a:r>
          </a:p>
        </p:txBody>
      </p:sp>
      <p:sp>
        <p:nvSpPr>
          <p:cNvPr id="10" name="Title 1">
            <a:extLst>
              <a:ext uri="{FF2B5EF4-FFF2-40B4-BE49-F238E27FC236}">
                <a16:creationId xmlns:a16="http://schemas.microsoft.com/office/drawing/2014/main" xmlns="" id="{5B7DB3EA-1015-4A44-ABEC-941A54CD7964}"/>
              </a:ext>
            </a:extLst>
          </p:cNvPr>
          <p:cNvSpPr>
            <a:spLocks noGrp="1"/>
          </p:cNvSpPr>
          <p:nvPr>
            <p:ph type="title"/>
          </p:nvPr>
        </p:nvSpPr>
        <p:spPr>
          <a:xfrm>
            <a:off x="4586261" y="459377"/>
            <a:ext cx="5692201" cy="576470"/>
          </a:xfrm>
        </p:spPr>
        <p:txBody>
          <a:bodyPr anchor="b" anchorCtr="0">
            <a:noAutofit/>
          </a:bodyPr>
          <a:lstStyle/>
          <a:p>
            <a:pPr algn="r"/>
            <a:r>
              <a:rPr lang="en-GB" sz="2800" i="1" dirty="0"/>
              <a:t>Psychometric testing - Validity</a:t>
            </a:r>
            <a:endParaRPr lang="en-US" sz="2800" i="1" dirty="0">
              <a:latin typeface="Franklin Gothic Book"/>
              <a:cs typeface="Franklin Gothic Book"/>
            </a:endParaRPr>
          </a:p>
        </p:txBody>
      </p:sp>
    </p:spTree>
    <p:extLst>
      <p:ext uri="{BB962C8B-B14F-4D97-AF65-F5344CB8AC3E}">
        <p14:creationId xmlns:p14="http://schemas.microsoft.com/office/powerpoint/2010/main" val="188134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8ABA216-5FBE-4F8A-AB10-871FED5C5C9E}"/>
              </a:ext>
            </a:extLst>
          </p:cNvPr>
          <p:cNvGraphicFramePr>
            <a:graphicFrameLocks noGrp="1"/>
          </p:cNvGraphicFramePr>
          <p:nvPr>
            <p:extLst>
              <p:ext uri="{D42A27DB-BD31-4B8C-83A1-F6EECF244321}">
                <p14:modId xmlns:p14="http://schemas.microsoft.com/office/powerpoint/2010/main" val="467692193"/>
              </p:ext>
            </p:extLst>
          </p:nvPr>
        </p:nvGraphicFramePr>
        <p:xfrm>
          <a:off x="1095281" y="1620549"/>
          <a:ext cx="6981960" cy="3657600"/>
        </p:xfrm>
        <a:graphic>
          <a:graphicData uri="http://schemas.openxmlformats.org/drawingml/2006/table">
            <a:tbl>
              <a:tblPr/>
              <a:tblGrid>
                <a:gridCol w="6046190">
                  <a:extLst>
                    <a:ext uri="{9D8B030D-6E8A-4147-A177-3AD203B41FA5}">
                      <a16:colId xmlns:a16="http://schemas.microsoft.com/office/drawing/2014/main" xmlns="" val="2830404481"/>
                    </a:ext>
                  </a:extLst>
                </a:gridCol>
                <a:gridCol w="467885">
                  <a:extLst>
                    <a:ext uri="{9D8B030D-6E8A-4147-A177-3AD203B41FA5}">
                      <a16:colId xmlns:a16="http://schemas.microsoft.com/office/drawing/2014/main" xmlns="" val="838300510"/>
                    </a:ext>
                  </a:extLst>
                </a:gridCol>
                <a:gridCol w="467885">
                  <a:extLst>
                    <a:ext uri="{9D8B030D-6E8A-4147-A177-3AD203B41FA5}">
                      <a16:colId xmlns:a16="http://schemas.microsoft.com/office/drawing/2014/main" xmlns="" val="2267452055"/>
                    </a:ext>
                  </a:extLst>
                </a:gridCol>
              </a:tblGrid>
              <a:tr h="0">
                <a:tc gridSpan="3">
                  <a:txBody>
                    <a:bodyPr/>
                    <a:lstStyle/>
                    <a:p>
                      <a:pPr marL="38100" marR="38100" algn="ctr">
                        <a:lnSpc>
                          <a:spcPts val="1600"/>
                        </a:lnSpc>
                        <a:spcAft>
                          <a:spcPts val="0"/>
                        </a:spcAft>
                      </a:pPr>
                      <a:r>
                        <a:rPr lang="en-GB" sz="1200" b="1"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Pattern </a:t>
                      </a:r>
                      <a:r>
                        <a:rPr lang="en-GB" sz="1200" b="1" dirty="0" err="1">
                          <a:solidFill>
                            <a:srgbClr val="010205"/>
                          </a:solidFill>
                          <a:effectLst/>
                          <a:latin typeface="Arial" panose="020B0604020202020204" pitchFamily="34" charset="0"/>
                          <a:ea typeface="SimSun" panose="02010600030101010101" pitchFamily="2" charset="-122"/>
                          <a:cs typeface="Times New Roman" panose="02020603050405020304" pitchFamily="18" charset="0"/>
                        </a:rPr>
                        <a:t>Matrix</a:t>
                      </a:r>
                      <a:r>
                        <a:rPr lang="en-GB" sz="1200" b="1" baseline="30000" dirty="0" err="1">
                          <a:solidFill>
                            <a:srgbClr val="010205"/>
                          </a:solidFill>
                          <a:effectLst/>
                          <a:latin typeface="Arial" panose="020B0604020202020204" pitchFamily="34" charset="0"/>
                          <a:ea typeface="SimSun" panose="02010600030101010101" pitchFamily="2" charset="-122"/>
                          <a:cs typeface="Times New Roman" panose="02020603050405020304" pitchFamily="18" charset="0"/>
                        </a:rPr>
                        <a:t>a</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337271773"/>
                  </a:ext>
                </a:extLst>
              </a:tr>
              <a:tr h="0">
                <a:tc rowSpan="2">
                  <a:txBody>
                    <a:bodyPr/>
                    <a:lstStyle/>
                    <a:p>
                      <a:pPr>
                        <a:lnSpc>
                          <a:spcPct val="107000"/>
                        </a:lnSpc>
                        <a:spcAft>
                          <a:spcPts val="0"/>
                        </a:spcAft>
                      </a:pPr>
                      <a:r>
                        <a:rPr lang="en-GB"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gridSpan="2">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Component</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a:noFill/>
                    </a:lnL>
                    <a:lnR>
                      <a:noFill/>
                    </a:lnR>
                    <a:lnT>
                      <a:noFill/>
                    </a:lnT>
                    <a:lnB>
                      <a:noFill/>
                    </a:lnB>
                    <a:solidFill>
                      <a:srgbClr val="FFFFFF"/>
                    </a:solidFill>
                  </a:tcPr>
                </a:tc>
                <a:tc hMerge="1">
                  <a:txBody>
                    <a:bodyPr/>
                    <a:lstStyle/>
                    <a:p>
                      <a:endParaRPr lang="en-GB"/>
                    </a:p>
                  </a:txBody>
                  <a:tcPr/>
                </a:tc>
                <a:extLst>
                  <a:ext uri="{0D108BD9-81ED-4DB2-BD59-A6C34878D82A}">
                    <a16:rowId xmlns:a16="http://schemas.microsoft.com/office/drawing/2014/main" xmlns="" val="1228396734"/>
                  </a:ext>
                </a:extLst>
              </a:tr>
              <a:tr h="0">
                <a:tc vMerge="1">
                  <a:txBody>
                    <a:bodyPr/>
                    <a:lstStyle/>
                    <a:p>
                      <a:endParaRPr lang="en-GB"/>
                    </a:p>
                  </a:txBody>
                  <a:tcPr/>
                </a:tc>
                <a:tc>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20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3973028422"/>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a cough that won’t go away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.083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.557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C000"/>
                    </a:solidFill>
                  </a:tcPr>
                </a:tc>
                <a:extLst>
                  <a:ext uri="{0D108BD9-81ED-4DB2-BD59-A6C34878D82A}">
                    <a16:rowId xmlns:a16="http://schemas.microsoft.com/office/drawing/2014/main" xmlns="" val="1904373786"/>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an unusual lump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-.107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.675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C000"/>
                    </a:solidFill>
                  </a:tcPr>
                </a:tc>
                <a:extLst>
                  <a:ext uri="{0D108BD9-81ED-4DB2-BD59-A6C34878D82A}">
                    <a16:rowId xmlns:a16="http://schemas.microsoft.com/office/drawing/2014/main" xmlns="" val="4008841835"/>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a change in how your skin looks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.007</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.559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C000"/>
                    </a:solidFill>
                  </a:tcPr>
                </a:tc>
                <a:extLst>
                  <a:ext uri="{0D108BD9-81ED-4DB2-BD59-A6C34878D82A}">
                    <a16:rowId xmlns:a16="http://schemas.microsoft.com/office/drawing/2014/main" xmlns="" val="4010734966"/>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a sore or ulcer in your mouth that will not heal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.665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-.171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940298071"/>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a change in your poo or any blood in your poo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.005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.581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C000"/>
                    </a:solidFill>
                  </a:tcPr>
                </a:tc>
                <a:extLst>
                  <a:ext uri="{0D108BD9-81ED-4DB2-BD59-A6C34878D82A}">
                    <a16:rowId xmlns:a16="http://schemas.microsoft.com/office/drawing/2014/main" xmlns="" val="1711891051"/>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problems when peeing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.593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.083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500893095"/>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unexplained bleeding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.105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.582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C000"/>
                    </a:solidFill>
                  </a:tcPr>
                </a:tc>
                <a:extLst>
                  <a:ext uri="{0D108BD9-81ED-4DB2-BD59-A6C34878D82A}">
                    <a16:rowId xmlns:a16="http://schemas.microsoft.com/office/drawing/2014/main" xmlns="" val="2612277793"/>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difficulty swallowing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.571</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.243</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4251587654"/>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losing weight without trying to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.514</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.254</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649890589"/>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an unexplained change in your appetite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.792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-.034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1751111904"/>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feeling tired most of the time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.700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-.069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xmlns="" val="3707900688"/>
                  </a:ext>
                </a:extLst>
              </a:tr>
              <a:tr h="0">
                <a:tc>
                  <a:txBody>
                    <a:bodyPr/>
                    <a:lstStyle/>
                    <a:p>
                      <a:pPr marL="38100" marR="38100">
                        <a:lnSpc>
                          <a:spcPts val="1600"/>
                        </a:lnSpc>
                        <a:spcAft>
                          <a:spcPts val="0"/>
                        </a:spcAft>
                      </a:pPr>
                      <a:r>
                        <a:rPr lang="en-GB" sz="1200" dirty="0">
                          <a:solidFill>
                            <a:srgbClr val="264A60"/>
                          </a:solidFill>
                          <a:effectLst/>
                          <a:latin typeface="Arial" panose="020B0604020202020204" pitchFamily="34" charset="0"/>
                          <a:ea typeface="SimSun" panose="02010600030101010101" pitchFamily="2" charset="-122"/>
                          <a:cs typeface="Times New Roman" panose="02020603050405020304" pitchFamily="18" charset="0"/>
                        </a:rPr>
                        <a:t>Do you think an unexplained pain that won’t go away could be a sign of cancer?</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.591</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00"/>
                    </a:solidFill>
                  </a:tcPr>
                </a:tc>
                <a:tc>
                  <a:txBody>
                    <a:bodyPr/>
                    <a:lstStyle/>
                    <a:p>
                      <a:pPr marL="38100" marR="38100" algn="r">
                        <a:lnSpc>
                          <a:spcPts val="1600"/>
                        </a:lnSpc>
                        <a:spcAft>
                          <a:spcPts val="0"/>
                        </a:spcAft>
                      </a:pPr>
                      <a:r>
                        <a:rPr lang="en-GB" sz="120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.108</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xmlns="" val="400740958"/>
                  </a:ext>
                </a:extLst>
              </a:tr>
              <a:tr h="0">
                <a:tc gridSpan="3">
                  <a:txBody>
                    <a:bodyPr/>
                    <a:lstStyle/>
                    <a:p>
                      <a:pPr marL="38100" marR="38100">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Extraction Method: Principal Component Analysis.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marL="38100" marR="38100">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 Rotation Method: </a:t>
                      </a:r>
                      <a:r>
                        <a:rPr lang="en-GB" sz="1200" dirty="0" err="1">
                          <a:solidFill>
                            <a:srgbClr val="010205"/>
                          </a:solidFill>
                          <a:effectLst/>
                          <a:latin typeface="Arial" panose="020B0604020202020204" pitchFamily="34" charset="0"/>
                          <a:ea typeface="SimSun" panose="02010600030101010101" pitchFamily="2" charset="-122"/>
                          <a:cs typeface="Times New Roman" panose="02020603050405020304" pitchFamily="18" charset="0"/>
                        </a:rPr>
                        <a:t>Oblimin</a:t>
                      </a: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 with Kaiser Normalization.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127363768"/>
                  </a:ext>
                </a:extLst>
              </a:tr>
              <a:tr h="0">
                <a:tc gridSpan="3">
                  <a:txBody>
                    <a:bodyPr/>
                    <a:lstStyle/>
                    <a:p>
                      <a:pPr marL="38100" marR="38100">
                        <a:lnSpc>
                          <a:spcPts val="1600"/>
                        </a:lnSpc>
                        <a:spcAft>
                          <a:spcPts val="0"/>
                        </a:spcAft>
                      </a:pPr>
                      <a:r>
                        <a:rPr lang="en-GB" sz="1200" dirty="0">
                          <a:solidFill>
                            <a:srgbClr val="010205"/>
                          </a:solidFill>
                          <a:effectLst/>
                          <a:latin typeface="Arial" panose="020B0604020202020204" pitchFamily="34" charset="0"/>
                          <a:ea typeface="SimSun" panose="02010600030101010101" pitchFamily="2" charset="-122"/>
                          <a:cs typeface="Times New Roman" panose="02020603050405020304" pitchFamily="18" charset="0"/>
                        </a:rPr>
                        <a:t>a. Rotation converged in 5 iterations.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390226905"/>
                  </a:ext>
                </a:extLst>
              </a:tr>
            </a:tbl>
          </a:graphicData>
        </a:graphic>
      </p:graphicFrame>
      <p:sp>
        <p:nvSpPr>
          <p:cNvPr id="9" name="Title 1">
            <a:extLst>
              <a:ext uri="{FF2B5EF4-FFF2-40B4-BE49-F238E27FC236}">
                <a16:creationId xmlns:a16="http://schemas.microsoft.com/office/drawing/2014/main" xmlns="" id="{593371FB-A89B-4BB5-8825-A07CE00DF28A}"/>
              </a:ext>
            </a:extLst>
          </p:cNvPr>
          <p:cNvSpPr>
            <a:spLocks noGrp="1"/>
          </p:cNvSpPr>
          <p:nvPr>
            <p:ph type="title"/>
          </p:nvPr>
        </p:nvSpPr>
        <p:spPr>
          <a:xfrm>
            <a:off x="4586261" y="459377"/>
            <a:ext cx="6981962" cy="576470"/>
          </a:xfrm>
        </p:spPr>
        <p:txBody>
          <a:bodyPr anchor="b" anchorCtr="0">
            <a:noAutofit/>
          </a:bodyPr>
          <a:lstStyle/>
          <a:p>
            <a:pPr algn="r"/>
            <a:r>
              <a:rPr lang="en-GB" sz="2800" i="1" dirty="0"/>
              <a:t>Factor analysis - Cancer Symptom Recognition</a:t>
            </a:r>
            <a:endParaRPr lang="en-US" sz="2800" i="1" dirty="0">
              <a:latin typeface="Franklin Gothic Book"/>
              <a:cs typeface="Franklin Gothic Book"/>
            </a:endParaRPr>
          </a:p>
        </p:txBody>
      </p:sp>
    </p:spTree>
    <p:extLst>
      <p:ext uri="{BB962C8B-B14F-4D97-AF65-F5344CB8AC3E}">
        <p14:creationId xmlns:p14="http://schemas.microsoft.com/office/powerpoint/2010/main" val="282346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4187629-2F31-462D-9008-FE6B1A549505}"/>
              </a:ext>
            </a:extLst>
          </p:cNvPr>
          <p:cNvSpPr>
            <a:spLocks noGrp="1"/>
          </p:cNvSpPr>
          <p:nvPr>
            <p:ph type="title"/>
          </p:nvPr>
        </p:nvSpPr>
        <p:spPr>
          <a:xfrm>
            <a:off x="4586261" y="459377"/>
            <a:ext cx="6981962" cy="576470"/>
          </a:xfrm>
        </p:spPr>
        <p:txBody>
          <a:bodyPr anchor="b" anchorCtr="0">
            <a:noAutofit/>
          </a:bodyPr>
          <a:lstStyle/>
          <a:p>
            <a:pPr algn="r"/>
            <a:r>
              <a:rPr lang="en-GB" sz="2800" i="1" dirty="0"/>
              <a:t>Factor analysis - Cancer Symptom Recognition</a:t>
            </a:r>
            <a:endParaRPr lang="en-US" sz="2800" i="1" dirty="0">
              <a:latin typeface="Franklin Gothic Book"/>
              <a:cs typeface="Franklin Gothic Book"/>
            </a:endParaRPr>
          </a:p>
        </p:txBody>
      </p:sp>
      <p:graphicFrame>
        <p:nvGraphicFramePr>
          <p:cNvPr id="4" name="Table 3">
            <a:extLst>
              <a:ext uri="{FF2B5EF4-FFF2-40B4-BE49-F238E27FC236}">
                <a16:creationId xmlns:a16="http://schemas.microsoft.com/office/drawing/2014/main" xmlns="" id="{5E7E9498-C313-4FF0-827B-65C2B390823B}"/>
              </a:ext>
            </a:extLst>
          </p:cNvPr>
          <p:cNvGraphicFramePr>
            <a:graphicFrameLocks noGrp="1"/>
          </p:cNvGraphicFramePr>
          <p:nvPr>
            <p:extLst>
              <p:ext uri="{D42A27DB-BD31-4B8C-83A1-F6EECF244321}">
                <p14:modId xmlns:p14="http://schemas.microsoft.com/office/powerpoint/2010/main" val="2117808415"/>
              </p:ext>
            </p:extLst>
          </p:nvPr>
        </p:nvGraphicFramePr>
        <p:xfrm>
          <a:off x="909970" y="1920780"/>
          <a:ext cx="8840087" cy="2739392"/>
        </p:xfrm>
        <a:graphic>
          <a:graphicData uri="http://schemas.openxmlformats.org/drawingml/2006/table">
            <a:tbl>
              <a:tblPr firstRow="1" firstCol="1" bandRow="1"/>
              <a:tblGrid>
                <a:gridCol w="815329">
                  <a:extLst>
                    <a:ext uri="{9D8B030D-6E8A-4147-A177-3AD203B41FA5}">
                      <a16:colId xmlns:a16="http://schemas.microsoft.com/office/drawing/2014/main" xmlns="" val="2031358005"/>
                    </a:ext>
                  </a:extLst>
                </a:gridCol>
                <a:gridCol w="5567491">
                  <a:extLst>
                    <a:ext uri="{9D8B030D-6E8A-4147-A177-3AD203B41FA5}">
                      <a16:colId xmlns:a16="http://schemas.microsoft.com/office/drawing/2014/main" xmlns="" val="3031324046"/>
                    </a:ext>
                  </a:extLst>
                </a:gridCol>
                <a:gridCol w="914354">
                  <a:extLst>
                    <a:ext uri="{9D8B030D-6E8A-4147-A177-3AD203B41FA5}">
                      <a16:colId xmlns:a16="http://schemas.microsoft.com/office/drawing/2014/main" xmlns="" val="2055132664"/>
                    </a:ext>
                  </a:extLst>
                </a:gridCol>
                <a:gridCol w="785574">
                  <a:extLst>
                    <a:ext uri="{9D8B030D-6E8A-4147-A177-3AD203B41FA5}">
                      <a16:colId xmlns:a16="http://schemas.microsoft.com/office/drawing/2014/main" xmlns="" val="80555445"/>
                    </a:ext>
                  </a:extLst>
                </a:gridCol>
                <a:gridCol w="757339">
                  <a:extLst>
                    <a:ext uri="{9D8B030D-6E8A-4147-A177-3AD203B41FA5}">
                      <a16:colId xmlns:a16="http://schemas.microsoft.com/office/drawing/2014/main" xmlns="" val="2273422731"/>
                    </a:ext>
                  </a:extLst>
                </a:gridCol>
              </a:tblGrid>
              <a:tr h="168711">
                <a:tc>
                  <a:txBody>
                    <a:bodyPr/>
                    <a:lstStyle/>
                    <a:p>
                      <a:pP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Control</a:t>
                      </a: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Health check</a:t>
                      </a: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Total</a:t>
                      </a: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5243779"/>
                  </a:ext>
                </a:extLst>
              </a:tr>
              <a:tr h="348758">
                <a:tc rowSpan="7">
                  <a:txBody>
                    <a:bodyPr/>
                    <a:lstStyle/>
                    <a:p>
                      <a:pPr algn="r">
                        <a:lnSpc>
                          <a:spcPct val="1070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Factor 1 (7 items)</a:t>
                      </a: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a sore or ulcer in your mouth that will not heal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68.4</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3629357517"/>
                  </a:ext>
                </a:extLst>
              </a:tr>
              <a:tr h="53866">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problems when peeing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69253497"/>
                  </a:ext>
                </a:extLst>
              </a:tr>
              <a:tr h="0">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difficulty swallowing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68.4</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66.7</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901120922"/>
                  </a:ext>
                </a:extLst>
              </a:tr>
              <a:tr h="127856">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losing weight without trying to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82.9</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3770458988"/>
                  </a:ext>
                </a:extLst>
              </a:tr>
              <a:tr h="0">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an unexplained change in your appetite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43.6</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45.3</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207931513"/>
                  </a:ext>
                </a:extLst>
              </a:tr>
              <a:tr h="0">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feeling tired most of the time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942272498"/>
                  </a:ext>
                </a:extLst>
              </a:tr>
              <a:tr h="0">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an unexplained pain that won’t go away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61.5</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63.7</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3220412048"/>
                  </a:ext>
                </a:extLst>
              </a:tr>
            </a:tbl>
          </a:graphicData>
        </a:graphic>
      </p:graphicFrame>
      <p:sp>
        <p:nvSpPr>
          <p:cNvPr id="2" name="TextBox 1">
            <a:extLst>
              <a:ext uri="{FF2B5EF4-FFF2-40B4-BE49-F238E27FC236}">
                <a16:creationId xmlns:a16="http://schemas.microsoft.com/office/drawing/2014/main" xmlns="" id="{91D62E4A-7068-41D3-BFC3-2EDDBBC8E92A}"/>
              </a:ext>
            </a:extLst>
          </p:cNvPr>
          <p:cNvSpPr txBox="1"/>
          <p:nvPr/>
        </p:nvSpPr>
        <p:spPr>
          <a:xfrm>
            <a:off x="909970" y="1352790"/>
            <a:ext cx="6808146" cy="461665"/>
          </a:xfrm>
          <a:prstGeom prst="rect">
            <a:avLst/>
          </a:prstGeom>
          <a:noFill/>
        </p:spPr>
        <p:txBody>
          <a:bodyPr wrap="none" rtlCol="0">
            <a:spAutoFit/>
          </a:bodyPr>
          <a:lstStyle/>
          <a:p>
            <a:r>
              <a:rPr lang="en-GB" sz="2400" dirty="0"/>
              <a:t>Percentage of “Correct” responses – pre intervention</a:t>
            </a:r>
          </a:p>
        </p:txBody>
      </p:sp>
      <p:graphicFrame>
        <p:nvGraphicFramePr>
          <p:cNvPr id="3" name="Table 2">
            <a:extLst>
              <a:ext uri="{FF2B5EF4-FFF2-40B4-BE49-F238E27FC236}">
                <a16:creationId xmlns:a16="http://schemas.microsoft.com/office/drawing/2014/main" xmlns="" id="{28680F53-34FC-4750-B964-2CECC4C2C82A}"/>
              </a:ext>
            </a:extLst>
          </p:cNvPr>
          <p:cNvGraphicFramePr>
            <a:graphicFrameLocks noGrp="1"/>
          </p:cNvGraphicFramePr>
          <p:nvPr>
            <p:extLst>
              <p:ext uri="{D42A27DB-BD31-4B8C-83A1-F6EECF244321}">
                <p14:modId xmlns:p14="http://schemas.microsoft.com/office/powerpoint/2010/main" val="755145564"/>
              </p:ext>
            </p:extLst>
          </p:nvPr>
        </p:nvGraphicFramePr>
        <p:xfrm>
          <a:off x="909969" y="4579400"/>
          <a:ext cx="8840087" cy="1369697"/>
        </p:xfrm>
        <a:graphic>
          <a:graphicData uri="http://schemas.openxmlformats.org/drawingml/2006/table">
            <a:tbl>
              <a:tblPr firstRow="1" firstCol="1" bandRow="1"/>
              <a:tblGrid>
                <a:gridCol w="815329">
                  <a:extLst>
                    <a:ext uri="{9D8B030D-6E8A-4147-A177-3AD203B41FA5}">
                      <a16:colId xmlns:a16="http://schemas.microsoft.com/office/drawing/2014/main" xmlns="" val="1420489979"/>
                    </a:ext>
                  </a:extLst>
                </a:gridCol>
                <a:gridCol w="5567491">
                  <a:extLst>
                    <a:ext uri="{9D8B030D-6E8A-4147-A177-3AD203B41FA5}">
                      <a16:colId xmlns:a16="http://schemas.microsoft.com/office/drawing/2014/main" xmlns="" val="2069916825"/>
                    </a:ext>
                  </a:extLst>
                </a:gridCol>
                <a:gridCol w="914354">
                  <a:extLst>
                    <a:ext uri="{9D8B030D-6E8A-4147-A177-3AD203B41FA5}">
                      <a16:colId xmlns:a16="http://schemas.microsoft.com/office/drawing/2014/main" xmlns="" val="3699644242"/>
                    </a:ext>
                  </a:extLst>
                </a:gridCol>
                <a:gridCol w="785574">
                  <a:extLst>
                    <a:ext uri="{9D8B030D-6E8A-4147-A177-3AD203B41FA5}">
                      <a16:colId xmlns:a16="http://schemas.microsoft.com/office/drawing/2014/main" xmlns="" val="2846220791"/>
                    </a:ext>
                  </a:extLst>
                </a:gridCol>
                <a:gridCol w="757339">
                  <a:extLst>
                    <a:ext uri="{9D8B030D-6E8A-4147-A177-3AD203B41FA5}">
                      <a16:colId xmlns:a16="http://schemas.microsoft.com/office/drawing/2014/main" xmlns="" val="1727866726"/>
                    </a:ext>
                  </a:extLst>
                </a:gridCol>
              </a:tblGrid>
              <a:tr h="33278">
                <a:tc rowSpan="5">
                  <a:txBody>
                    <a:bodyPr/>
                    <a:lstStyle/>
                    <a:p>
                      <a:pPr algn="r">
                        <a:lnSpc>
                          <a:spcPct val="107000"/>
                        </a:lnSpc>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Factor 2 (5 items)</a:t>
                      </a: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a cough that won’t go away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85.5</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040464110"/>
                  </a:ext>
                </a:extLst>
              </a:tr>
              <a:tr h="0">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an unusual lump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94.9</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0693665"/>
                  </a:ext>
                </a:extLst>
              </a:tr>
              <a:tr h="86003">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a change in how your skin looks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92.3</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93915932"/>
                  </a:ext>
                </a:extLst>
              </a:tr>
              <a:tr h="348758">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a change in your poo or any blood in your poo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94.9</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92.3</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93.6</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039432629"/>
                  </a:ext>
                </a:extLst>
              </a:tr>
              <a:tr h="0">
                <a:tc vMerge="1">
                  <a:txBody>
                    <a:bodyPr/>
                    <a:lstStyle/>
                    <a:p>
                      <a:pPr algn="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you think unexplained bleeding could be a sign of cancer</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86.3</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86.8</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73" marR="681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200655901"/>
                  </a:ext>
                </a:extLst>
              </a:tr>
            </a:tbl>
          </a:graphicData>
        </a:graphic>
      </p:graphicFrame>
      <p:sp>
        <p:nvSpPr>
          <p:cNvPr id="6" name="TextBox 5">
            <a:extLst>
              <a:ext uri="{FF2B5EF4-FFF2-40B4-BE49-F238E27FC236}">
                <a16:creationId xmlns:a16="http://schemas.microsoft.com/office/drawing/2014/main" xmlns="" id="{BAF8F9E6-7FD5-4D4D-ACDD-D1C5B886AC8A}"/>
              </a:ext>
            </a:extLst>
          </p:cNvPr>
          <p:cNvSpPr txBox="1"/>
          <p:nvPr/>
        </p:nvSpPr>
        <p:spPr>
          <a:xfrm>
            <a:off x="10390185" y="5239006"/>
            <a:ext cx="1304067" cy="369332"/>
          </a:xfrm>
          <a:prstGeom prst="rect">
            <a:avLst/>
          </a:prstGeom>
          <a:noFill/>
        </p:spPr>
        <p:txBody>
          <a:bodyPr wrap="square" rtlCol="0">
            <a:spAutoFit/>
          </a:bodyPr>
          <a:lstStyle/>
          <a:p>
            <a:r>
              <a:rPr lang="en-GB" dirty="0"/>
              <a:t>84% to 94%</a:t>
            </a:r>
          </a:p>
        </p:txBody>
      </p:sp>
      <p:sp>
        <p:nvSpPr>
          <p:cNvPr id="7" name="TextBox 6">
            <a:extLst>
              <a:ext uri="{FF2B5EF4-FFF2-40B4-BE49-F238E27FC236}">
                <a16:creationId xmlns:a16="http://schemas.microsoft.com/office/drawing/2014/main" xmlns="" id="{4AC1D0B2-57F3-41F0-824F-4304AAB27492}"/>
              </a:ext>
            </a:extLst>
          </p:cNvPr>
          <p:cNvSpPr txBox="1"/>
          <p:nvPr/>
        </p:nvSpPr>
        <p:spPr>
          <a:xfrm>
            <a:off x="10390184" y="3839443"/>
            <a:ext cx="1304067" cy="369332"/>
          </a:xfrm>
          <a:prstGeom prst="rect">
            <a:avLst/>
          </a:prstGeom>
          <a:noFill/>
        </p:spPr>
        <p:txBody>
          <a:bodyPr wrap="square" rtlCol="0">
            <a:spAutoFit/>
          </a:bodyPr>
          <a:lstStyle/>
          <a:p>
            <a:r>
              <a:rPr lang="en-GB" dirty="0"/>
              <a:t>45% to 85%</a:t>
            </a:r>
          </a:p>
        </p:txBody>
      </p:sp>
      <p:sp>
        <p:nvSpPr>
          <p:cNvPr id="8" name="Rectangle 7">
            <a:extLst>
              <a:ext uri="{FF2B5EF4-FFF2-40B4-BE49-F238E27FC236}">
                <a16:creationId xmlns:a16="http://schemas.microsoft.com/office/drawing/2014/main" xmlns="" id="{1114C565-C2C9-43A3-AC2B-824F7943DAC0}"/>
              </a:ext>
            </a:extLst>
          </p:cNvPr>
          <p:cNvSpPr/>
          <p:nvPr/>
        </p:nvSpPr>
        <p:spPr>
          <a:xfrm>
            <a:off x="8992998" y="4579400"/>
            <a:ext cx="757058" cy="21910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C7085B9F-6EC3-49F8-BAEB-B8CF4FCCD991}"/>
              </a:ext>
            </a:extLst>
          </p:cNvPr>
          <p:cNvSpPr/>
          <p:nvPr/>
        </p:nvSpPr>
        <p:spPr>
          <a:xfrm>
            <a:off x="8992998" y="4798503"/>
            <a:ext cx="757058" cy="21910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1E9E107D-0ADC-4E27-B1C3-3F8FEA124385}"/>
              </a:ext>
            </a:extLst>
          </p:cNvPr>
          <p:cNvSpPr/>
          <p:nvPr/>
        </p:nvSpPr>
        <p:spPr>
          <a:xfrm>
            <a:off x="8992998" y="3475364"/>
            <a:ext cx="757058" cy="44213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9AD24A48-B66C-491D-B9F8-CE4A4D955EEC}"/>
              </a:ext>
            </a:extLst>
          </p:cNvPr>
          <p:cNvSpPr/>
          <p:nvPr/>
        </p:nvSpPr>
        <p:spPr>
          <a:xfrm>
            <a:off x="8992998" y="3254298"/>
            <a:ext cx="757058" cy="22106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003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4CCFC2A4-DD41-4F1A-BFB6-8283452FB5B1}"/>
              </a:ext>
            </a:extLst>
          </p:cNvPr>
          <p:cNvSpPr txBox="1">
            <a:spLocks/>
          </p:cNvSpPr>
          <p:nvPr/>
        </p:nvSpPr>
        <p:spPr>
          <a:xfrm>
            <a:off x="4586261" y="459377"/>
            <a:ext cx="6981962" cy="576470"/>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GB" sz="2800" i="1" dirty="0"/>
              <a:t>Factor analysis - Cancer Symptom Recognition</a:t>
            </a:r>
            <a:endParaRPr lang="en-US" sz="2800" i="1" dirty="0">
              <a:latin typeface="Franklin Gothic Book"/>
              <a:cs typeface="Franklin Gothic Book"/>
            </a:endParaRPr>
          </a:p>
        </p:txBody>
      </p:sp>
      <p:sp>
        <p:nvSpPr>
          <p:cNvPr id="13" name="TextBox 12">
            <a:extLst>
              <a:ext uri="{FF2B5EF4-FFF2-40B4-BE49-F238E27FC236}">
                <a16:creationId xmlns:a16="http://schemas.microsoft.com/office/drawing/2014/main" xmlns="" id="{3D647E0F-E5EF-405A-9EAE-EC46AA62B057}"/>
              </a:ext>
            </a:extLst>
          </p:cNvPr>
          <p:cNvSpPr txBox="1"/>
          <p:nvPr/>
        </p:nvSpPr>
        <p:spPr>
          <a:xfrm>
            <a:off x="954381" y="1676231"/>
            <a:ext cx="4393126" cy="1938992"/>
          </a:xfrm>
          <a:prstGeom prst="rect">
            <a:avLst/>
          </a:prstGeom>
          <a:noFill/>
        </p:spPr>
        <p:txBody>
          <a:bodyPr wrap="none" rtlCol="0">
            <a:spAutoFit/>
          </a:bodyPr>
          <a:lstStyle/>
          <a:p>
            <a:r>
              <a:rPr lang="en-GB" sz="2000" dirty="0"/>
              <a:t>Internal consistency:</a:t>
            </a:r>
          </a:p>
          <a:p>
            <a:pPr marL="342900" indent="-342900">
              <a:buFont typeface="Arial" panose="020B0604020202020204" pitchFamily="34" charset="0"/>
              <a:buChar char="•"/>
            </a:pPr>
            <a:r>
              <a:rPr lang="en-GB" sz="2000" dirty="0"/>
              <a:t>CAM – 0.77</a:t>
            </a:r>
          </a:p>
          <a:p>
            <a:pPr marL="342900" indent="-342900">
              <a:buFont typeface="Arial" panose="020B0604020202020204" pitchFamily="34" charset="0"/>
              <a:buChar char="•"/>
            </a:pPr>
            <a:r>
              <a:rPr lang="en-GB" sz="2000" dirty="0"/>
              <a:t>ABC - &gt;0.70</a:t>
            </a:r>
          </a:p>
          <a:p>
            <a:pPr marL="342900" indent="-342900">
              <a:buFont typeface="Arial" panose="020B0604020202020204" pitchFamily="34" charset="0"/>
              <a:buChar char="•"/>
            </a:pPr>
            <a:r>
              <a:rPr lang="en-GB" sz="2000" dirty="0"/>
              <a:t>ABACus3 (12 items – primary) – 0.79</a:t>
            </a:r>
          </a:p>
          <a:p>
            <a:pPr marL="342900" indent="-342900">
              <a:buFont typeface="Arial" panose="020B0604020202020204" pitchFamily="34" charset="0"/>
              <a:buChar char="•"/>
            </a:pPr>
            <a:r>
              <a:rPr lang="en-GB" sz="2000" dirty="0"/>
              <a:t>ABACus3 (7 items – factor 1) – 0.78</a:t>
            </a:r>
          </a:p>
          <a:p>
            <a:pPr marL="342900" indent="-342900">
              <a:buFont typeface="Arial" panose="020B0604020202020204" pitchFamily="34" charset="0"/>
              <a:buChar char="•"/>
            </a:pPr>
            <a:r>
              <a:rPr lang="en-GB" sz="2000" dirty="0"/>
              <a:t>ABACus3 (5 items – factor 2) – 0.56</a:t>
            </a:r>
          </a:p>
        </p:txBody>
      </p:sp>
      <p:sp>
        <p:nvSpPr>
          <p:cNvPr id="16" name="TextBox 15">
            <a:extLst>
              <a:ext uri="{FF2B5EF4-FFF2-40B4-BE49-F238E27FC236}">
                <a16:creationId xmlns:a16="http://schemas.microsoft.com/office/drawing/2014/main" xmlns="" id="{FB0F4881-85BC-4E12-903D-A81BD2A681B9}"/>
              </a:ext>
            </a:extLst>
          </p:cNvPr>
          <p:cNvSpPr txBox="1"/>
          <p:nvPr/>
        </p:nvSpPr>
        <p:spPr>
          <a:xfrm>
            <a:off x="6458859" y="1676231"/>
            <a:ext cx="4335418" cy="1938992"/>
          </a:xfrm>
          <a:prstGeom prst="rect">
            <a:avLst/>
          </a:prstGeom>
          <a:noFill/>
        </p:spPr>
        <p:txBody>
          <a:bodyPr wrap="none" rtlCol="0">
            <a:spAutoFit/>
          </a:bodyPr>
          <a:lstStyle/>
          <a:p>
            <a:r>
              <a:rPr lang="en-GB" sz="2000" dirty="0"/>
              <a:t>Test–retest reliability:</a:t>
            </a:r>
          </a:p>
          <a:p>
            <a:pPr marL="342900" indent="-342900">
              <a:buFont typeface="Arial" panose="020B0604020202020204" pitchFamily="34" charset="0"/>
              <a:buChar char="•"/>
            </a:pPr>
            <a:r>
              <a:rPr lang="en-GB" sz="2000" dirty="0"/>
              <a:t>CAM – 0.73</a:t>
            </a:r>
          </a:p>
          <a:p>
            <a:pPr marL="342900" indent="-342900">
              <a:buFont typeface="Arial" panose="020B0604020202020204" pitchFamily="34" charset="0"/>
              <a:buChar char="•"/>
            </a:pPr>
            <a:r>
              <a:rPr lang="en-GB" sz="2000" dirty="0"/>
              <a:t>ABC - </a:t>
            </a:r>
            <a:r>
              <a:rPr lang="en-GB" sz="2000" dirty="0">
                <a:ea typeface="Calibri" panose="020F0502020204030204" pitchFamily="34" charset="0"/>
                <a:cs typeface="Times New Roman" panose="02020603050405020304" pitchFamily="18" charset="0"/>
              </a:rPr>
              <a:t>≥ </a:t>
            </a:r>
            <a:r>
              <a:rPr lang="en-GB" sz="2000" dirty="0"/>
              <a:t>0.60</a:t>
            </a:r>
          </a:p>
          <a:p>
            <a:pPr marL="342900" indent="-342900">
              <a:buFont typeface="Arial" panose="020B0604020202020204" pitchFamily="34" charset="0"/>
              <a:buChar char="•"/>
            </a:pPr>
            <a:r>
              <a:rPr lang="en-GB" sz="2000" dirty="0"/>
              <a:t>ABACus3 (12 items – primary) – 0.67</a:t>
            </a:r>
          </a:p>
          <a:p>
            <a:pPr marL="342900" indent="-342900">
              <a:buFont typeface="Arial" panose="020B0604020202020204" pitchFamily="34" charset="0"/>
              <a:buChar char="•"/>
            </a:pPr>
            <a:r>
              <a:rPr lang="en-GB" sz="2000" dirty="0"/>
              <a:t>ABACus3 (7 items – factor 1) – 0.65</a:t>
            </a:r>
          </a:p>
          <a:p>
            <a:pPr marL="342900" indent="-342900">
              <a:buFont typeface="Arial" panose="020B0604020202020204" pitchFamily="34" charset="0"/>
              <a:buChar char="•"/>
            </a:pPr>
            <a:r>
              <a:rPr lang="en-GB" sz="2000" dirty="0"/>
              <a:t>ABACus3 (5 items – factor 2) – 0.56</a:t>
            </a:r>
          </a:p>
        </p:txBody>
      </p:sp>
      <p:sp>
        <p:nvSpPr>
          <p:cNvPr id="2" name="Rectangle 1">
            <a:extLst>
              <a:ext uri="{FF2B5EF4-FFF2-40B4-BE49-F238E27FC236}">
                <a16:creationId xmlns:a16="http://schemas.microsoft.com/office/drawing/2014/main" xmlns="" id="{C11B2288-6200-49CF-98F3-B5CE8A9463FA}"/>
              </a:ext>
            </a:extLst>
          </p:cNvPr>
          <p:cNvSpPr/>
          <p:nvPr/>
        </p:nvSpPr>
        <p:spPr>
          <a:xfrm>
            <a:off x="954381" y="2626242"/>
            <a:ext cx="4221625" cy="90376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D9BA4C23-E6D7-478D-841D-BCA4F54D1207}"/>
              </a:ext>
            </a:extLst>
          </p:cNvPr>
          <p:cNvSpPr/>
          <p:nvPr/>
        </p:nvSpPr>
        <p:spPr>
          <a:xfrm>
            <a:off x="6458859" y="2626241"/>
            <a:ext cx="4253882" cy="90376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856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6261" y="459377"/>
            <a:ext cx="5993134" cy="576470"/>
          </a:xfrm>
        </p:spPr>
        <p:txBody>
          <a:bodyPr anchor="b" anchorCtr="0">
            <a:noAutofit/>
          </a:bodyPr>
          <a:lstStyle/>
          <a:p>
            <a:pPr algn="r"/>
            <a:r>
              <a:rPr lang="en-GB" sz="2800" i="1" dirty="0"/>
              <a:t>ABACus3 - Cancer Symptom Recognition</a:t>
            </a:r>
            <a:endParaRPr lang="en-US" sz="2800" i="1" dirty="0">
              <a:latin typeface="Franklin Gothic Book"/>
              <a:cs typeface="Franklin Gothic Book"/>
            </a:endParaRPr>
          </a:p>
        </p:txBody>
      </p:sp>
      <p:graphicFrame>
        <p:nvGraphicFramePr>
          <p:cNvPr id="6" name="Table 6">
            <a:extLst>
              <a:ext uri="{FF2B5EF4-FFF2-40B4-BE49-F238E27FC236}">
                <a16:creationId xmlns:a16="http://schemas.microsoft.com/office/drawing/2014/main" xmlns="" id="{3F046CE8-EB24-46C1-8166-8D1F41EDF6D6}"/>
              </a:ext>
            </a:extLst>
          </p:cNvPr>
          <p:cNvGraphicFramePr>
            <a:graphicFrameLocks noGrp="1"/>
          </p:cNvGraphicFramePr>
          <p:nvPr>
            <p:extLst>
              <p:ext uri="{D42A27DB-BD31-4B8C-83A1-F6EECF244321}">
                <p14:modId xmlns:p14="http://schemas.microsoft.com/office/powerpoint/2010/main" val="2368133772"/>
              </p:ext>
            </p:extLst>
          </p:nvPr>
        </p:nvGraphicFramePr>
        <p:xfrm>
          <a:off x="466725" y="1719580"/>
          <a:ext cx="5924505" cy="3710113"/>
        </p:xfrm>
        <a:graphic>
          <a:graphicData uri="http://schemas.openxmlformats.org/drawingml/2006/table">
            <a:tbl>
              <a:tblPr firstRow="1" bandRow="1">
                <a:tableStyleId>{5C22544A-7EE6-4342-B048-85BDC9FD1C3A}</a:tableStyleId>
              </a:tblPr>
              <a:tblGrid>
                <a:gridCol w="885102">
                  <a:extLst>
                    <a:ext uri="{9D8B030D-6E8A-4147-A177-3AD203B41FA5}">
                      <a16:colId xmlns:a16="http://schemas.microsoft.com/office/drawing/2014/main" xmlns="" val="2027518909"/>
                    </a:ext>
                  </a:extLst>
                </a:gridCol>
                <a:gridCol w="1338999">
                  <a:extLst>
                    <a:ext uri="{9D8B030D-6E8A-4147-A177-3AD203B41FA5}">
                      <a16:colId xmlns:a16="http://schemas.microsoft.com/office/drawing/2014/main" xmlns="" val="1428559143"/>
                    </a:ext>
                  </a:extLst>
                </a:gridCol>
                <a:gridCol w="578721">
                  <a:extLst>
                    <a:ext uri="{9D8B030D-6E8A-4147-A177-3AD203B41FA5}">
                      <a16:colId xmlns:a16="http://schemas.microsoft.com/office/drawing/2014/main" xmlns="" val="1585229423"/>
                    </a:ext>
                  </a:extLst>
                </a:gridCol>
                <a:gridCol w="1524206">
                  <a:extLst>
                    <a:ext uri="{9D8B030D-6E8A-4147-A177-3AD203B41FA5}">
                      <a16:colId xmlns:a16="http://schemas.microsoft.com/office/drawing/2014/main" xmlns="" val="3921935991"/>
                    </a:ext>
                  </a:extLst>
                </a:gridCol>
                <a:gridCol w="1597477">
                  <a:extLst>
                    <a:ext uri="{9D8B030D-6E8A-4147-A177-3AD203B41FA5}">
                      <a16:colId xmlns:a16="http://schemas.microsoft.com/office/drawing/2014/main" xmlns="" val="2089549182"/>
                    </a:ext>
                  </a:extLst>
                </a:gridCol>
              </a:tblGrid>
              <a:tr h="662113">
                <a:tc>
                  <a:txBody>
                    <a:bodyPr/>
                    <a:lstStyle/>
                    <a:p>
                      <a:endParaRPr lang="en-GB" sz="1400" dirty="0">
                        <a:latin typeface="+mn-lt"/>
                      </a:endParaRPr>
                    </a:p>
                  </a:txBody>
                  <a:tcPr/>
                </a:tc>
                <a:tc>
                  <a:txBody>
                    <a:bodyPr/>
                    <a:lstStyle/>
                    <a:p>
                      <a:endParaRPr lang="en-GB" sz="1400" dirty="0">
                        <a:latin typeface="+mn-lt"/>
                      </a:endParaRPr>
                    </a:p>
                  </a:txBody>
                  <a:tcPr/>
                </a:tc>
                <a:tc>
                  <a:txBody>
                    <a:bodyPr/>
                    <a:lstStyle/>
                    <a:p>
                      <a:endParaRPr lang="en-GB" sz="1400" dirty="0">
                        <a:latin typeface="+mn-lt"/>
                      </a:endParaRPr>
                    </a:p>
                  </a:txBody>
                  <a:tcPr/>
                </a:tc>
                <a:tc>
                  <a:txBody>
                    <a:bodyPr/>
                    <a:lstStyle/>
                    <a:p>
                      <a:pPr algn="ctr"/>
                      <a:r>
                        <a:rPr lang="en-GB" sz="1400" dirty="0">
                          <a:latin typeface="+mn-lt"/>
                        </a:rPr>
                        <a:t>Pre- intervention</a:t>
                      </a:r>
                    </a:p>
                  </a:txBody>
                  <a:tcPr anchor="ctr"/>
                </a:tc>
                <a:tc>
                  <a:txBody>
                    <a:bodyPr/>
                    <a:lstStyle/>
                    <a:p>
                      <a:pPr algn="ctr"/>
                      <a:r>
                        <a:rPr lang="en-GB" sz="1400" dirty="0">
                          <a:latin typeface="+mn-lt"/>
                        </a:rPr>
                        <a:t>Two-weeks post intervention</a:t>
                      </a:r>
                    </a:p>
                  </a:txBody>
                  <a:tcPr anchor="ctr"/>
                </a:tc>
                <a:extLst>
                  <a:ext uri="{0D108BD9-81ED-4DB2-BD59-A6C34878D82A}">
                    <a16:rowId xmlns:a16="http://schemas.microsoft.com/office/drawing/2014/main" xmlns="" val="2003216439"/>
                  </a:ext>
                </a:extLst>
              </a:tr>
              <a:tr h="230727">
                <a:tc>
                  <a:txBody>
                    <a:bodyPr/>
                    <a:lstStyle/>
                    <a:p>
                      <a:endParaRPr lang="en-GB" sz="1400" dirty="0">
                        <a:latin typeface="+mn-lt"/>
                      </a:endParaRPr>
                    </a:p>
                  </a:txBody>
                  <a:tcPr/>
                </a:tc>
                <a:tc>
                  <a:txBody>
                    <a:bodyPr/>
                    <a:lstStyle/>
                    <a:p>
                      <a:pPr algn="ctr"/>
                      <a:r>
                        <a:rPr lang="en-GB" sz="1400" b="1" dirty="0">
                          <a:latin typeface="+mn-lt"/>
                        </a:rPr>
                        <a:t>Trial arms</a:t>
                      </a:r>
                    </a:p>
                  </a:txBody>
                  <a:tcPr anchor="ctr"/>
                </a:tc>
                <a:tc>
                  <a:txBody>
                    <a:bodyPr/>
                    <a:lstStyle/>
                    <a:p>
                      <a:pPr algn="ctr"/>
                      <a:r>
                        <a:rPr lang="en-GB" sz="1400" b="1" dirty="0">
                          <a:latin typeface="+mn-lt"/>
                        </a:rPr>
                        <a:t>N</a:t>
                      </a:r>
                    </a:p>
                  </a:txBody>
                  <a:tcPr anchor="ctr"/>
                </a:tc>
                <a:tc>
                  <a:txBody>
                    <a:bodyPr/>
                    <a:lstStyle/>
                    <a:p>
                      <a:pPr algn="ctr"/>
                      <a:r>
                        <a:rPr lang="en-GB" sz="1400" b="1" dirty="0">
                          <a:latin typeface="+mn-lt"/>
                        </a:rPr>
                        <a:t>Mean (SD)</a:t>
                      </a:r>
                    </a:p>
                  </a:txBody>
                  <a:tcPr anchor="ctr"/>
                </a:tc>
                <a:tc>
                  <a:txBody>
                    <a:bodyPr/>
                    <a:lstStyle/>
                    <a:p>
                      <a:pPr algn="ctr"/>
                      <a:r>
                        <a:rPr lang="en-GB" sz="1400" b="1" dirty="0">
                          <a:latin typeface="+mn-lt"/>
                        </a:rPr>
                        <a:t>Mean (SD)</a:t>
                      </a:r>
                    </a:p>
                  </a:txBody>
                  <a:tcPr anchor="ctr"/>
                </a:tc>
                <a:extLst>
                  <a:ext uri="{0D108BD9-81ED-4DB2-BD59-A6C34878D82A}">
                    <a16:rowId xmlns:a16="http://schemas.microsoft.com/office/drawing/2014/main" xmlns="" val="3096736638"/>
                  </a:ext>
                </a:extLst>
              </a:tr>
              <a:tr h="218598">
                <a:tc rowSpan="3">
                  <a:txBody>
                    <a:bodyPr/>
                    <a:lstStyle/>
                    <a:p>
                      <a:pPr algn="r"/>
                      <a:r>
                        <a:rPr lang="en-GB" sz="1400" b="1" dirty="0">
                          <a:latin typeface="+mn-lt"/>
                        </a:rPr>
                        <a:t>12 items (primary)</a:t>
                      </a:r>
                    </a:p>
                  </a:txBody>
                  <a:tcPr anchor="ctr"/>
                </a:tc>
                <a:tc>
                  <a:txBody>
                    <a:bodyPr/>
                    <a:lstStyle/>
                    <a:p>
                      <a:r>
                        <a:rPr lang="en-GB" sz="1400" dirty="0">
                          <a:latin typeface="+mn-lt"/>
                        </a:rPr>
                        <a:t>Control</a:t>
                      </a:r>
                    </a:p>
                  </a:txBody>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108</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9.0 (2.68)</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8.6 (3.05)</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3746674301"/>
                  </a:ext>
                </a:extLst>
              </a:tr>
              <a:tr h="0">
                <a:tc vMerge="1">
                  <a:txBody>
                    <a:bodyPr/>
                    <a:lstStyle/>
                    <a:p>
                      <a:endParaRPr lang="en-GB" sz="1400" dirty="0">
                        <a:latin typeface="+mn-lt"/>
                      </a:endParaRPr>
                    </a:p>
                  </a:txBody>
                  <a:tcPr/>
                </a:tc>
                <a:tc>
                  <a:txBody>
                    <a:bodyPr/>
                    <a:lstStyle/>
                    <a:p>
                      <a:r>
                        <a:rPr lang="en-GB" sz="1400" dirty="0">
                          <a:latin typeface="+mn-lt"/>
                        </a:rPr>
                        <a:t>Health Check</a:t>
                      </a:r>
                    </a:p>
                  </a:txBody>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103</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8.8 (2.66)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9.0 (2.89)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458563729"/>
                  </a:ext>
                </a:extLst>
              </a:tr>
              <a:tr h="0">
                <a:tc vMerge="1">
                  <a:txBody>
                    <a:bodyPr/>
                    <a:lstStyle/>
                    <a:p>
                      <a:endParaRPr lang="en-GB" sz="1400" dirty="0">
                        <a:latin typeface="+mn-lt"/>
                      </a:endParaRPr>
                    </a:p>
                  </a:txBody>
                  <a:tcPr/>
                </a:tc>
                <a:tc>
                  <a:txBody>
                    <a:bodyPr/>
                    <a:lstStyle/>
                    <a:p>
                      <a:r>
                        <a:rPr lang="en-GB" sz="1400" dirty="0">
                          <a:latin typeface="+mn-lt"/>
                        </a:rPr>
                        <a:t>Total</a:t>
                      </a:r>
                    </a:p>
                  </a:txBody>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211</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8.9 (2.66)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a:effectLst/>
                          <a:latin typeface="+mn-lt"/>
                          <a:ea typeface="SimSun" panose="02010600030101010101" pitchFamily="2" charset="-122"/>
                          <a:cs typeface="Calibri Light" panose="020F0302020204030204" pitchFamily="34" charset="0"/>
                        </a:rPr>
                        <a:t>8.8 (2.97)</a:t>
                      </a:r>
                      <a:endParaRPr lang="en-GB" sz="140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2130464610"/>
                  </a:ext>
                </a:extLst>
              </a:tr>
              <a:tr h="0">
                <a:tc rowSpan="3">
                  <a:txBody>
                    <a:bodyPr/>
                    <a:lstStyle/>
                    <a:p>
                      <a:pPr algn="r"/>
                      <a:r>
                        <a:rPr lang="en-GB" sz="1400" b="1" dirty="0">
                          <a:latin typeface="+mn-lt"/>
                        </a:rPr>
                        <a:t>7 items (factor 1)</a:t>
                      </a:r>
                    </a:p>
                  </a:txBody>
                  <a:tcPr anchor="ctr">
                    <a:solidFill>
                      <a:schemeClr val="accent6">
                        <a:lumMod val="40000"/>
                        <a:lumOff val="60000"/>
                      </a:schemeClr>
                    </a:solidFill>
                  </a:tcPr>
                </a:tc>
                <a:tc>
                  <a:txBody>
                    <a:bodyPr/>
                    <a:lstStyle/>
                    <a:p>
                      <a:r>
                        <a:rPr lang="en-GB" sz="1400" dirty="0">
                          <a:latin typeface="+mn-lt"/>
                        </a:rPr>
                        <a:t>Control</a:t>
                      </a:r>
                    </a:p>
                  </a:txBody>
                  <a:tcPr>
                    <a:solidFill>
                      <a:schemeClr val="accent6">
                        <a:lumMod val="40000"/>
                        <a:lumOff val="60000"/>
                      </a:schemeClr>
                    </a:solidFill>
                  </a:tcPr>
                </a:tc>
                <a:tc>
                  <a:txBody>
                    <a:bodyPr/>
                    <a:lstStyle/>
                    <a:p>
                      <a:pPr algn="r"/>
                      <a:r>
                        <a:rPr lang="en-GB" sz="1400" dirty="0">
                          <a:latin typeface="+mn-lt"/>
                        </a:rPr>
                        <a:t>108</a:t>
                      </a:r>
                    </a:p>
                  </a:txBody>
                  <a:tcPr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(2.16)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4.2 (2.37)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xmlns="" val="3564191962"/>
                  </a:ext>
                </a:extLst>
              </a:tr>
              <a:tr h="137082">
                <a:tc vMerge="1">
                  <a:txBody>
                    <a:bodyPr/>
                    <a:lstStyle/>
                    <a:p>
                      <a:endParaRPr lang="en-GB" sz="1400" dirty="0">
                        <a:latin typeface="+mn-lt"/>
                      </a:endParaRPr>
                    </a:p>
                  </a:txBody>
                  <a:tcPr/>
                </a:tc>
                <a:tc>
                  <a:txBody>
                    <a:bodyPr/>
                    <a:lstStyle/>
                    <a:p>
                      <a:r>
                        <a:rPr lang="en-GB" sz="1400" dirty="0">
                          <a:latin typeface="+mn-lt"/>
                        </a:rPr>
                        <a:t>Health Check</a:t>
                      </a:r>
                    </a:p>
                  </a:txBody>
                  <a:tcPr>
                    <a:solidFill>
                      <a:schemeClr val="accent6">
                        <a:lumMod val="20000"/>
                        <a:lumOff val="80000"/>
                      </a:schemeClr>
                    </a:solidFill>
                  </a:tcPr>
                </a:tc>
                <a:tc>
                  <a:txBody>
                    <a:bodyPr/>
                    <a:lstStyle/>
                    <a:p>
                      <a:pPr algn="r"/>
                      <a:r>
                        <a:rPr lang="en-GB" sz="1400" dirty="0">
                          <a:latin typeface="+mn-lt"/>
                        </a:rPr>
                        <a:t>103</a:t>
                      </a:r>
                    </a:p>
                  </a:txBody>
                  <a:tcPr anchor="b">
                    <a:solidFill>
                      <a:schemeClr val="accent6">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4.3 (2.16)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4.6 (2.20)</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20000"/>
                        <a:lumOff val="80000"/>
                      </a:schemeClr>
                    </a:solidFill>
                  </a:tcPr>
                </a:tc>
                <a:extLst>
                  <a:ext uri="{0D108BD9-81ED-4DB2-BD59-A6C34878D82A}">
                    <a16:rowId xmlns:a16="http://schemas.microsoft.com/office/drawing/2014/main" xmlns="" val="1060429516"/>
                  </a:ext>
                </a:extLst>
              </a:tr>
              <a:tr h="0">
                <a:tc vMerge="1">
                  <a:txBody>
                    <a:bodyPr/>
                    <a:lstStyle/>
                    <a:p>
                      <a:endParaRPr lang="en-GB" sz="1400" dirty="0">
                        <a:latin typeface="+mn-lt"/>
                      </a:endParaRPr>
                    </a:p>
                  </a:txBody>
                  <a:tcPr/>
                </a:tc>
                <a:tc>
                  <a:txBody>
                    <a:bodyPr/>
                    <a:lstStyle/>
                    <a:p>
                      <a:r>
                        <a:rPr lang="en-GB" sz="1400" dirty="0">
                          <a:latin typeface="+mn-lt"/>
                        </a:rPr>
                        <a:t>Total</a:t>
                      </a:r>
                    </a:p>
                  </a:txBody>
                  <a:tcPr>
                    <a:solidFill>
                      <a:schemeClr val="accent6">
                        <a:lumMod val="40000"/>
                        <a:lumOff val="60000"/>
                      </a:schemeClr>
                    </a:solidFill>
                  </a:tcPr>
                </a:tc>
                <a:tc>
                  <a:txBody>
                    <a:bodyPr/>
                    <a:lstStyle/>
                    <a:p>
                      <a:pPr algn="r"/>
                      <a:r>
                        <a:rPr lang="en-GB" sz="1400" dirty="0">
                          <a:latin typeface="+mn-lt"/>
                        </a:rPr>
                        <a:t>211</a:t>
                      </a:r>
                    </a:p>
                  </a:txBody>
                  <a:tcPr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(2.16)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(2.29)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xmlns="" val="4239341076"/>
                  </a:ext>
                </a:extLst>
              </a:tr>
              <a:tr h="0">
                <a:tc rowSpan="3">
                  <a:txBody>
                    <a:bodyPr/>
                    <a:lstStyle/>
                    <a:p>
                      <a:pPr algn="r"/>
                      <a:r>
                        <a:rPr lang="en-GB" sz="1400" b="1" dirty="0">
                          <a:latin typeface="+mn-lt"/>
                        </a:rPr>
                        <a:t>5 items (factor 2)</a:t>
                      </a:r>
                    </a:p>
                  </a:txBody>
                  <a:tcPr anchor="ctr">
                    <a:solidFill>
                      <a:schemeClr val="accent4">
                        <a:lumMod val="20000"/>
                        <a:lumOff val="80000"/>
                      </a:schemeClr>
                    </a:solidFill>
                  </a:tcPr>
                </a:tc>
                <a:tc>
                  <a:txBody>
                    <a:bodyPr/>
                    <a:lstStyle/>
                    <a:p>
                      <a:r>
                        <a:rPr lang="en-GB" sz="1400" dirty="0">
                          <a:latin typeface="+mn-lt"/>
                        </a:rPr>
                        <a:t>Control</a:t>
                      </a:r>
                    </a:p>
                  </a:txBody>
                  <a:tcPr>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4.5 (0.87)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(1.00)</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892495284"/>
                  </a:ext>
                </a:extLst>
              </a:tr>
              <a:tr h="0">
                <a:tc vMerge="1">
                  <a:txBody>
                    <a:bodyPr/>
                    <a:lstStyle/>
                    <a:p>
                      <a:endParaRPr lang="en-GB" sz="1400" dirty="0">
                        <a:latin typeface="+mn-lt"/>
                      </a:endParaRPr>
                    </a:p>
                  </a:txBody>
                  <a:tcPr/>
                </a:tc>
                <a:tc>
                  <a:txBody>
                    <a:bodyPr/>
                    <a:lstStyle/>
                    <a:p>
                      <a:r>
                        <a:rPr lang="en-GB" sz="1400" dirty="0">
                          <a:latin typeface="+mn-lt"/>
                        </a:rPr>
                        <a:t>Health Check</a:t>
                      </a:r>
                    </a:p>
                  </a:txBody>
                  <a:tcPr>
                    <a:solidFill>
                      <a:schemeClr val="accent4">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103</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4.5 (0.89)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(0.89)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extLst>
                  <a:ext uri="{0D108BD9-81ED-4DB2-BD59-A6C34878D82A}">
                    <a16:rowId xmlns:a16="http://schemas.microsoft.com/office/drawing/2014/main" xmlns="" val="1737133415"/>
                  </a:ext>
                </a:extLst>
              </a:tr>
              <a:tr h="0">
                <a:tc vMerge="1">
                  <a:txBody>
                    <a:bodyPr/>
                    <a:lstStyle/>
                    <a:p>
                      <a:endParaRPr lang="en-GB" sz="1400" dirty="0">
                        <a:latin typeface="+mn-lt"/>
                      </a:endParaRPr>
                    </a:p>
                  </a:txBody>
                  <a:tcPr/>
                </a:tc>
                <a:tc>
                  <a:txBody>
                    <a:bodyPr/>
                    <a:lstStyle/>
                    <a:p>
                      <a:r>
                        <a:rPr lang="en-GB" sz="1400" dirty="0">
                          <a:latin typeface="+mn-lt"/>
                        </a:rPr>
                        <a:t>Total</a:t>
                      </a:r>
                    </a:p>
                  </a:txBody>
                  <a:tcPr>
                    <a:solidFill>
                      <a:schemeClr val="accent4">
                        <a:lumMod val="20000"/>
                        <a:lumOff val="80000"/>
                      </a:schemeClr>
                    </a:solidFill>
                  </a:tcPr>
                </a:tc>
                <a:tc>
                  <a:txBody>
                    <a:bodyPr/>
                    <a:lstStyle/>
                    <a:p>
                      <a:pPr algn="r">
                        <a:lnSpc>
                          <a:spcPct val="107000"/>
                        </a:lnSpc>
                        <a:spcAft>
                          <a:spcPts val="0"/>
                        </a:spcAft>
                      </a:pPr>
                      <a:r>
                        <a:rPr lang="en-GB" sz="1400">
                          <a:effectLst/>
                          <a:latin typeface="+mn-lt"/>
                          <a:ea typeface="SimSun" panose="02010600030101010101" pitchFamily="2" charset="-122"/>
                          <a:cs typeface="Calibri Light" panose="020F0302020204030204" pitchFamily="34" charset="0"/>
                        </a:rPr>
                        <a:t>212</a:t>
                      </a:r>
                      <a:endParaRPr lang="en-GB" sz="140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4.5 (0.88)</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(0.95)</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888992360"/>
                  </a:ext>
                </a:extLst>
              </a:tr>
            </a:tbl>
          </a:graphicData>
        </a:graphic>
      </p:graphicFrame>
      <p:sp>
        <p:nvSpPr>
          <p:cNvPr id="3" name="Rectangle 2">
            <a:extLst>
              <a:ext uri="{FF2B5EF4-FFF2-40B4-BE49-F238E27FC236}">
                <a16:creationId xmlns:a16="http://schemas.microsoft.com/office/drawing/2014/main" xmlns="" id="{C509CD1B-D977-4BAC-A24B-457E0835AE4D}"/>
              </a:ext>
            </a:extLst>
          </p:cNvPr>
          <p:cNvSpPr/>
          <p:nvPr/>
        </p:nvSpPr>
        <p:spPr>
          <a:xfrm>
            <a:off x="3302000" y="2672080"/>
            <a:ext cx="1513840" cy="275761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3CD74A3C-BDF8-4736-B0DE-7FDE1A1D28C0}"/>
              </a:ext>
            </a:extLst>
          </p:cNvPr>
          <p:cNvSpPr/>
          <p:nvPr/>
        </p:nvSpPr>
        <p:spPr>
          <a:xfrm>
            <a:off x="4815840" y="3017520"/>
            <a:ext cx="1575390" cy="29464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05C93C84-6AF1-495D-AE72-FC2A05439BF9}"/>
              </a:ext>
            </a:extLst>
          </p:cNvPr>
          <p:cNvSpPr/>
          <p:nvPr/>
        </p:nvSpPr>
        <p:spPr>
          <a:xfrm>
            <a:off x="4815840" y="3903566"/>
            <a:ext cx="1575390" cy="29464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067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6261" y="459377"/>
            <a:ext cx="5993134" cy="576470"/>
          </a:xfrm>
        </p:spPr>
        <p:txBody>
          <a:bodyPr anchor="b" anchorCtr="0">
            <a:noAutofit/>
          </a:bodyPr>
          <a:lstStyle/>
          <a:p>
            <a:pPr algn="r"/>
            <a:r>
              <a:rPr lang="en-GB" sz="2800" i="1" dirty="0"/>
              <a:t>ABACus3 - Cancer Symptom Recognition</a:t>
            </a:r>
            <a:endParaRPr lang="en-US" sz="2800" i="1" dirty="0">
              <a:latin typeface="Franklin Gothic Book"/>
              <a:cs typeface="Franklin Gothic Book"/>
            </a:endParaRPr>
          </a:p>
        </p:txBody>
      </p:sp>
      <p:graphicFrame>
        <p:nvGraphicFramePr>
          <p:cNvPr id="6" name="Table 6">
            <a:extLst>
              <a:ext uri="{FF2B5EF4-FFF2-40B4-BE49-F238E27FC236}">
                <a16:creationId xmlns:a16="http://schemas.microsoft.com/office/drawing/2014/main" xmlns="" id="{3F046CE8-EB24-46C1-8166-8D1F41EDF6D6}"/>
              </a:ext>
            </a:extLst>
          </p:cNvPr>
          <p:cNvGraphicFramePr>
            <a:graphicFrameLocks noGrp="1"/>
          </p:cNvGraphicFramePr>
          <p:nvPr>
            <p:extLst>
              <p:ext uri="{D42A27DB-BD31-4B8C-83A1-F6EECF244321}">
                <p14:modId xmlns:p14="http://schemas.microsoft.com/office/powerpoint/2010/main" val="2446293777"/>
              </p:ext>
            </p:extLst>
          </p:nvPr>
        </p:nvGraphicFramePr>
        <p:xfrm>
          <a:off x="476250" y="1719580"/>
          <a:ext cx="5914980" cy="3710113"/>
        </p:xfrm>
        <a:graphic>
          <a:graphicData uri="http://schemas.openxmlformats.org/drawingml/2006/table">
            <a:tbl>
              <a:tblPr firstRow="1" bandRow="1">
                <a:tableStyleId>{5C22544A-7EE6-4342-B048-85BDC9FD1C3A}</a:tableStyleId>
              </a:tblPr>
              <a:tblGrid>
                <a:gridCol w="883679">
                  <a:extLst>
                    <a:ext uri="{9D8B030D-6E8A-4147-A177-3AD203B41FA5}">
                      <a16:colId xmlns:a16="http://schemas.microsoft.com/office/drawing/2014/main" xmlns="" val="2027518909"/>
                    </a:ext>
                  </a:extLst>
                </a:gridCol>
                <a:gridCol w="1336846">
                  <a:extLst>
                    <a:ext uri="{9D8B030D-6E8A-4147-A177-3AD203B41FA5}">
                      <a16:colId xmlns:a16="http://schemas.microsoft.com/office/drawing/2014/main" xmlns="" val="1428559143"/>
                    </a:ext>
                  </a:extLst>
                </a:gridCol>
                <a:gridCol w="577790">
                  <a:extLst>
                    <a:ext uri="{9D8B030D-6E8A-4147-A177-3AD203B41FA5}">
                      <a16:colId xmlns:a16="http://schemas.microsoft.com/office/drawing/2014/main" xmlns="" val="1585229423"/>
                    </a:ext>
                  </a:extLst>
                </a:gridCol>
                <a:gridCol w="1521756">
                  <a:extLst>
                    <a:ext uri="{9D8B030D-6E8A-4147-A177-3AD203B41FA5}">
                      <a16:colId xmlns:a16="http://schemas.microsoft.com/office/drawing/2014/main" xmlns="" val="3921935991"/>
                    </a:ext>
                  </a:extLst>
                </a:gridCol>
                <a:gridCol w="1594909">
                  <a:extLst>
                    <a:ext uri="{9D8B030D-6E8A-4147-A177-3AD203B41FA5}">
                      <a16:colId xmlns:a16="http://schemas.microsoft.com/office/drawing/2014/main" xmlns="" val="2089549182"/>
                    </a:ext>
                  </a:extLst>
                </a:gridCol>
              </a:tblGrid>
              <a:tr h="662113">
                <a:tc>
                  <a:txBody>
                    <a:bodyPr/>
                    <a:lstStyle/>
                    <a:p>
                      <a:endParaRPr lang="en-GB" sz="1400" dirty="0">
                        <a:latin typeface="+mn-lt"/>
                      </a:endParaRPr>
                    </a:p>
                  </a:txBody>
                  <a:tcPr/>
                </a:tc>
                <a:tc>
                  <a:txBody>
                    <a:bodyPr/>
                    <a:lstStyle/>
                    <a:p>
                      <a:endParaRPr lang="en-GB" sz="1400" dirty="0">
                        <a:latin typeface="+mn-lt"/>
                      </a:endParaRPr>
                    </a:p>
                  </a:txBody>
                  <a:tcPr/>
                </a:tc>
                <a:tc>
                  <a:txBody>
                    <a:bodyPr/>
                    <a:lstStyle/>
                    <a:p>
                      <a:endParaRPr lang="en-GB" sz="1400" dirty="0">
                        <a:latin typeface="+mn-lt"/>
                      </a:endParaRPr>
                    </a:p>
                  </a:txBody>
                  <a:tcPr/>
                </a:tc>
                <a:tc>
                  <a:txBody>
                    <a:bodyPr/>
                    <a:lstStyle/>
                    <a:p>
                      <a:pPr algn="ctr"/>
                      <a:r>
                        <a:rPr lang="en-GB" sz="1400" dirty="0">
                          <a:latin typeface="+mn-lt"/>
                        </a:rPr>
                        <a:t>Pre- intervention</a:t>
                      </a:r>
                    </a:p>
                  </a:txBody>
                  <a:tcPr anchor="ctr"/>
                </a:tc>
                <a:tc>
                  <a:txBody>
                    <a:bodyPr/>
                    <a:lstStyle/>
                    <a:p>
                      <a:pPr algn="ctr"/>
                      <a:r>
                        <a:rPr lang="en-GB" sz="1400" dirty="0">
                          <a:latin typeface="+mn-lt"/>
                        </a:rPr>
                        <a:t>Two-weeks post intervention</a:t>
                      </a:r>
                    </a:p>
                  </a:txBody>
                  <a:tcPr anchor="ctr"/>
                </a:tc>
                <a:extLst>
                  <a:ext uri="{0D108BD9-81ED-4DB2-BD59-A6C34878D82A}">
                    <a16:rowId xmlns:a16="http://schemas.microsoft.com/office/drawing/2014/main" xmlns="" val="2003216439"/>
                  </a:ext>
                </a:extLst>
              </a:tr>
              <a:tr h="230727">
                <a:tc>
                  <a:txBody>
                    <a:bodyPr/>
                    <a:lstStyle/>
                    <a:p>
                      <a:endParaRPr lang="en-GB" sz="1400" dirty="0">
                        <a:latin typeface="+mn-lt"/>
                      </a:endParaRPr>
                    </a:p>
                  </a:txBody>
                  <a:tcPr/>
                </a:tc>
                <a:tc>
                  <a:txBody>
                    <a:bodyPr/>
                    <a:lstStyle/>
                    <a:p>
                      <a:pPr algn="ctr"/>
                      <a:r>
                        <a:rPr lang="en-GB" sz="1400" b="1" dirty="0">
                          <a:latin typeface="+mn-lt"/>
                        </a:rPr>
                        <a:t>Trial arms</a:t>
                      </a:r>
                    </a:p>
                  </a:txBody>
                  <a:tcPr anchor="ctr"/>
                </a:tc>
                <a:tc>
                  <a:txBody>
                    <a:bodyPr/>
                    <a:lstStyle/>
                    <a:p>
                      <a:pPr algn="ctr"/>
                      <a:r>
                        <a:rPr lang="en-GB" sz="1400" b="1" dirty="0">
                          <a:latin typeface="+mn-lt"/>
                        </a:rPr>
                        <a:t>N</a:t>
                      </a:r>
                    </a:p>
                  </a:txBody>
                  <a:tcPr anchor="ctr"/>
                </a:tc>
                <a:tc>
                  <a:txBody>
                    <a:bodyPr/>
                    <a:lstStyle/>
                    <a:p>
                      <a:pPr algn="ctr"/>
                      <a:r>
                        <a:rPr lang="en-GB" sz="1400" b="1" dirty="0">
                          <a:latin typeface="+mn-lt"/>
                        </a:rPr>
                        <a:t>Mean (SD)</a:t>
                      </a:r>
                    </a:p>
                  </a:txBody>
                  <a:tcPr anchor="ctr"/>
                </a:tc>
                <a:tc>
                  <a:txBody>
                    <a:bodyPr/>
                    <a:lstStyle/>
                    <a:p>
                      <a:pPr algn="ctr"/>
                      <a:r>
                        <a:rPr lang="en-GB" sz="1400" b="1" dirty="0">
                          <a:latin typeface="+mn-lt"/>
                        </a:rPr>
                        <a:t>Mean (SD)</a:t>
                      </a:r>
                    </a:p>
                  </a:txBody>
                  <a:tcPr anchor="ctr"/>
                </a:tc>
                <a:extLst>
                  <a:ext uri="{0D108BD9-81ED-4DB2-BD59-A6C34878D82A}">
                    <a16:rowId xmlns:a16="http://schemas.microsoft.com/office/drawing/2014/main" xmlns="" val="3096736638"/>
                  </a:ext>
                </a:extLst>
              </a:tr>
              <a:tr h="218598">
                <a:tc rowSpan="3">
                  <a:txBody>
                    <a:bodyPr/>
                    <a:lstStyle/>
                    <a:p>
                      <a:pPr algn="r"/>
                      <a:r>
                        <a:rPr lang="en-GB" sz="1400" b="1" dirty="0">
                          <a:latin typeface="+mn-lt"/>
                        </a:rPr>
                        <a:t>12 items (primary)</a:t>
                      </a:r>
                    </a:p>
                  </a:txBody>
                  <a:tcPr anchor="ctr"/>
                </a:tc>
                <a:tc>
                  <a:txBody>
                    <a:bodyPr/>
                    <a:lstStyle/>
                    <a:p>
                      <a:r>
                        <a:rPr lang="en-GB" sz="1400" dirty="0">
                          <a:latin typeface="+mn-lt"/>
                        </a:rPr>
                        <a:t>Control</a:t>
                      </a:r>
                    </a:p>
                  </a:txBody>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108</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9.0 (2.68)</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8.6 (3.05)</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3746674301"/>
                  </a:ext>
                </a:extLst>
              </a:tr>
              <a:tr h="0">
                <a:tc vMerge="1">
                  <a:txBody>
                    <a:bodyPr/>
                    <a:lstStyle/>
                    <a:p>
                      <a:endParaRPr lang="en-GB" sz="1400" dirty="0">
                        <a:latin typeface="+mn-lt"/>
                      </a:endParaRPr>
                    </a:p>
                  </a:txBody>
                  <a:tcPr/>
                </a:tc>
                <a:tc>
                  <a:txBody>
                    <a:bodyPr/>
                    <a:lstStyle/>
                    <a:p>
                      <a:r>
                        <a:rPr lang="en-GB" sz="1400" dirty="0">
                          <a:latin typeface="+mn-lt"/>
                        </a:rPr>
                        <a:t>Health Check</a:t>
                      </a:r>
                    </a:p>
                  </a:txBody>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103</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8.8 (2.66)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9.0 (2.89)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458563729"/>
                  </a:ext>
                </a:extLst>
              </a:tr>
              <a:tr h="0">
                <a:tc vMerge="1">
                  <a:txBody>
                    <a:bodyPr/>
                    <a:lstStyle/>
                    <a:p>
                      <a:endParaRPr lang="en-GB" sz="1400" dirty="0">
                        <a:latin typeface="+mn-lt"/>
                      </a:endParaRPr>
                    </a:p>
                  </a:txBody>
                  <a:tcPr/>
                </a:tc>
                <a:tc>
                  <a:txBody>
                    <a:bodyPr/>
                    <a:lstStyle/>
                    <a:p>
                      <a:r>
                        <a:rPr lang="en-GB" sz="1400" dirty="0">
                          <a:latin typeface="+mn-lt"/>
                        </a:rPr>
                        <a:t>Total</a:t>
                      </a:r>
                    </a:p>
                  </a:txBody>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211</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8.9 (2.66)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a:effectLst/>
                          <a:latin typeface="+mn-lt"/>
                          <a:ea typeface="SimSun" panose="02010600030101010101" pitchFamily="2" charset="-122"/>
                          <a:cs typeface="Calibri Light" panose="020F0302020204030204" pitchFamily="34" charset="0"/>
                        </a:rPr>
                        <a:t>8.8 (2.97)</a:t>
                      </a:r>
                      <a:endParaRPr lang="en-GB" sz="140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2130464610"/>
                  </a:ext>
                </a:extLst>
              </a:tr>
              <a:tr h="0">
                <a:tc rowSpan="3">
                  <a:txBody>
                    <a:bodyPr/>
                    <a:lstStyle/>
                    <a:p>
                      <a:pPr algn="r"/>
                      <a:r>
                        <a:rPr lang="en-GB" sz="1400" b="1" dirty="0">
                          <a:latin typeface="+mn-lt"/>
                        </a:rPr>
                        <a:t>7 items (factor 1)</a:t>
                      </a:r>
                    </a:p>
                  </a:txBody>
                  <a:tcPr anchor="ctr">
                    <a:solidFill>
                      <a:schemeClr val="accent6">
                        <a:lumMod val="40000"/>
                        <a:lumOff val="60000"/>
                      </a:schemeClr>
                    </a:solidFill>
                  </a:tcPr>
                </a:tc>
                <a:tc>
                  <a:txBody>
                    <a:bodyPr/>
                    <a:lstStyle/>
                    <a:p>
                      <a:r>
                        <a:rPr lang="en-GB" sz="1400" dirty="0">
                          <a:latin typeface="+mn-lt"/>
                        </a:rPr>
                        <a:t>Control</a:t>
                      </a:r>
                    </a:p>
                  </a:txBody>
                  <a:tcPr>
                    <a:solidFill>
                      <a:schemeClr val="accent6">
                        <a:lumMod val="40000"/>
                        <a:lumOff val="60000"/>
                      </a:schemeClr>
                    </a:solidFill>
                  </a:tcPr>
                </a:tc>
                <a:tc>
                  <a:txBody>
                    <a:bodyPr/>
                    <a:lstStyle/>
                    <a:p>
                      <a:pPr algn="r"/>
                      <a:r>
                        <a:rPr lang="en-GB" sz="1400" dirty="0">
                          <a:latin typeface="+mn-lt"/>
                        </a:rPr>
                        <a:t>108</a:t>
                      </a:r>
                    </a:p>
                  </a:txBody>
                  <a:tcPr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(2.16)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4.2 (2.37)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xmlns="" val="3564191962"/>
                  </a:ext>
                </a:extLst>
              </a:tr>
              <a:tr h="137082">
                <a:tc vMerge="1">
                  <a:txBody>
                    <a:bodyPr/>
                    <a:lstStyle/>
                    <a:p>
                      <a:endParaRPr lang="en-GB" sz="1400" dirty="0">
                        <a:latin typeface="+mn-lt"/>
                      </a:endParaRPr>
                    </a:p>
                  </a:txBody>
                  <a:tcPr/>
                </a:tc>
                <a:tc>
                  <a:txBody>
                    <a:bodyPr/>
                    <a:lstStyle/>
                    <a:p>
                      <a:r>
                        <a:rPr lang="en-GB" sz="1400" dirty="0">
                          <a:latin typeface="+mn-lt"/>
                        </a:rPr>
                        <a:t>Health Check</a:t>
                      </a:r>
                    </a:p>
                  </a:txBody>
                  <a:tcPr>
                    <a:solidFill>
                      <a:schemeClr val="accent6">
                        <a:lumMod val="20000"/>
                        <a:lumOff val="80000"/>
                      </a:schemeClr>
                    </a:solidFill>
                  </a:tcPr>
                </a:tc>
                <a:tc>
                  <a:txBody>
                    <a:bodyPr/>
                    <a:lstStyle/>
                    <a:p>
                      <a:pPr algn="r"/>
                      <a:r>
                        <a:rPr lang="en-GB" sz="1400" dirty="0">
                          <a:latin typeface="+mn-lt"/>
                        </a:rPr>
                        <a:t>103</a:t>
                      </a:r>
                    </a:p>
                  </a:txBody>
                  <a:tcPr anchor="b">
                    <a:solidFill>
                      <a:schemeClr val="accent6">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4.3 (2.16)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4.6 (2.20)</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20000"/>
                        <a:lumOff val="80000"/>
                      </a:schemeClr>
                    </a:solidFill>
                  </a:tcPr>
                </a:tc>
                <a:extLst>
                  <a:ext uri="{0D108BD9-81ED-4DB2-BD59-A6C34878D82A}">
                    <a16:rowId xmlns:a16="http://schemas.microsoft.com/office/drawing/2014/main" xmlns="" val="1060429516"/>
                  </a:ext>
                </a:extLst>
              </a:tr>
              <a:tr h="0">
                <a:tc vMerge="1">
                  <a:txBody>
                    <a:bodyPr/>
                    <a:lstStyle/>
                    <a:p>
                      <a:endParaRPr lang="en-GB" sz="1400" dirty="0">
                        <a:latin typeface="+mn-lt"/>
                      </a:endParaRPr>
                    </a:p>
                  </a:txBody>
                  <a:tcPr/>
                </a:tc>
                <a:tc>
                  <a:txBody>
                    <a:bodyPr/>
                    <a:lstStyle/>
                    <a:p>
                      <a:r>
                        <a:rPr lang="en-GB" sz="1400" dirty="0">
                          <a:latin typeface="+mn-lt"/>
                        </a:rPr>
                        <a:t>Total</a:t>
                      </a:r>
                    </a:p>
                  </a:txBody>
                  <a:tcPr>
                    <a:solidFill>
                      <a:schemeClr val="accent6">
                        <a:lumMod val="40000"/>
                        <a:lumOff val="60000"/>
                      </a:schemeClr>
                    </a:solidFill>
                  </a:tcPr>
                </a:tc>
                <a:tc>
                  <a:txBody>
                    <a:bodyPr/>
                    <a:lstStyle/>
                    <a:p>
                      <a:pPr algn="r"/>
                      <a:r>
                        <a:rPr lang="en-GB" sz="1400" dirty="0">
                          <a:latin typeface="+mn-lt"/>
                        </a:rPr>
                        <a:t>211</a:t>
                      </a:r>
                    </a:p>
                  </a:txBody>
                  <a:tcPr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(2.16)</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(2.29)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xmlns="" val="4239341076"/>
                  </a:ext>
                </a:extLst>
              </a:tr>
              <a:tr h="0">
                <a:tc rowSpan="3">
                  <a:txBody>
                    <a:bodyPr/>
                    <a:lstStyle/>
                    <a:p>
                      <a:pPr algn="r"/>
                      <a:r>
                        <a:rPr lang="en-GB" sz="1400" b="1" dirty="0">
                          <a:latin typeface="+mn-lt"/>
                        </a:rPr>
                        <a:t>5 items (factor 2)</a:t>
                      </a:r>
                    </a:p>
                  </a:txBody>
                  <a:tcPr anchor="ctr">
                    <a:solidFill>
                      <a:schemeClr val="accent4">
                        <a:lumMod val="20000"/>
                        <a:lumOff val="80000"/>
                      </a:schemeClr>
                    </a:solidFill>
                  </a:tcPr>
                </a:tc>
                <a:tc>
                  <a:txBody>
                    <a:bodyPr/>
                    <a:lstStyle/>
                    <a:p>
                      <a:r>
                        <a:rPr lang="en-GB" sz="1400" dirty="0">
                          <a:latin typeface="+mn-lt"/>
                        </a:rPr>
                        <a:t>Control</a:t>
                      </a:r>
                    </a:p>
                  </a:txBody>
                  <a:tcPr>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4.5 (0.87)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(1.00)</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892495284"/>
                  </a:ext>
                </a:extLst>
              </a:tr>
              <a:tr h="0">
                <a:tc vMerge="1">
                  <a:txBody>
                    <a:bodyPr/>
                    <a:lstStyle/>
                    <a:p>
                      <a:endParaRPr lang="en-GB" sz="1400" dirty="0">
                        <a:latin typeface="+mn-lt"/>
                      </a:endParaRPr>
                    </a:p>
                  </a:txBody>
                  <a:tcPr/>
                </a:tc>
                <a:tc>
                  <a:txBody>
                    <a:bodyPr/>
                    <a:lstStyle/>
                    <a:p>
                      <a:r>
                        <a:rPr lang="en-GB" sz="1400" dirty="0">
                          <a:latin typeface="+mn-lt"/>
                        </a:rPr>
                        <a:t>Health Check</a:t>
                      </a:r>
                    </a:p>
                  </a:txBody>
                  <a:tcPr>
                    <a:solidFill>
                      <a:schemeClr val="accent4">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103</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4.5 (0.89)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(0.89)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extLst>
                  <a:ext uri="{0D108BD9-81ED-4DB2-BD59-A6C34878D82A}">
                    <a16:rowId xmlns:a16="http://schemas.microsoft.com/office/drawing/2014/main" xmlns="" val="1737133415"/>
                  </a:ext>
                </a:extLst>
              </a:tr>
              <a:tr h="0">
                <a:tc vMerge="1">
                  <a:txBody>
                    <a:bodyPr/>
                    <a:lstStyle/>
                    <a:p>
                      <a:endParaRPr lang="en-GB" sz="1400" dirty="0">
                        <a:latin typeface="+mn-lt"/>
                      </a:endParaRPr>
                    </a:p>
                  </a:txBody>
                  <a:tcPr/>
                </a:tc>
                <a:tc>
                  <a:txBody>
                    <a:bodyPr/>
                    <a:lstStyle/>
                    <a:p>
                      <a:r>
                        <a:rPr lang="en-GB" sz="1400" dirty="0">
                          <a:latin typeface="+mn-lt"/>
                        </a:rPr>
                        <a:t>Total</a:t>
                      </a:r>
                    </a:p>
                  </a:txBody>
                  <a:tcPr>
                    <a:solidFill>
                      <a:schemeClr val="accent4">
                        <a:lumMod val="20000"/>
                        <a:lumOff val="80000"/>
                      </a:schemeClr>
                    </a:solidFill>
                  </a:tcPr>
                </a:tc>
                <a:tc>
                  <a:txBody>
                    <a:bodyPr/>
                    <a:lstStyle/>
                    <a:p>
                      <a:pPr algn="r">
                        <a:lnSpc>
                          <a:spcPct val="107000"/>
                        </a:lnSpc>
                        <a:spcAft>
                          <a:spcPts val="0"/>
                        </a:spcAft>
                      </a:pPr>
                      <a:r>
                        <a:rPr lang="en-GB" sz="1400">
                          <a:effectLst/>
                          <a:latin typeface="+mn-lt"/>
                          <a:ea typeface="SimSun" panose="02010600030101010101" pitchFamily="2" charset="-122"/>
                          <a:cs typeface="Calibri Light" panose="020F0302020204030204" pitchFamily="34" charset="0"/>
                        </a:rPr>
                        <a:t>212</a:t>
                      </a:r>
                      <a:endParaRPr lang="en-GB" sz="140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4.5 (0.88)</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r>
                        <a:rPr lang="en-GB" sz="1400" dirty="0">
                          <a:effectLst/>
                          <a:latin typeface="+mn-lt"/>
                          <a:ea typeface="SimSun" panose="02010600030101010101" pitchFamily="2" charset="-122"/>
                          <a:cs typeface="Calibri Light" panose="020F0302020204030204" pitchFamily="34" charset="0"/>
                        </a:rPr>
                        <a:t>4.4 (0.95)</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888992360"/>
                  </a:ext>
                </a:extLst>
              </a:tr>
            </a:tbl>
          </a:graphicData>
        </a:graphic>
      </p:graphicFrame>
      <p:graphicFrame>
        <p:nvGraphicFramePr>
          <p:cNvPr id="9" name="Table 6">
            <a:extLst>
              <a:ext uri="{FF2B5EF4-FFF2-40B4-BE49-F238E27FC236}">
                <a16:creationId xmlns:a16="http://schemas.microsoft.com/office/drawing/2014/main" xmlns="" id="{F9FB5BF6-D848-4FD4-94C7-F898589DFDFB}"/>
              </a:ext>
            </a:extLst>
          </p:cNvPr>
          <p:cNvGraphicFramePr>
            <a:graphicFrameLocks noGrp="1"/>
          </p:cNvGraphicFramePr>
          <p:nvPr>
            <p:extLst>
              <p:ext uri="{D42A27DB-BD31-4B8C-83A1-F6EECF244321}">
                <p14:modId xmlns:p14="http://schemas.microsoft.com/office/powerpoint/2010/main" val="4144076229"/>
              </p:ext>
            </p:extLst>
          </p:nvPr>
        </p:nvGraphicFramePr>
        <p:xfrm>
          <a:off x="6391232" y="1724677"/>
          <a:ext cx="4315750" cy="3695048"/>
        </p:xfrm>
        <a:graphic>
          <a:graphicData uri="http://schemas.openxmlformats.org/drawingml/2006/table">
            <a:tbl>
              <a:tblPr firstRow="1" bandRow="1">
                <a:tableStyleId>{5C22544A-7EE6-4342-B048-85BDC9FD1C3A}</a:tableStyleId>
              </a:tblPr>
              <a:tblGrid>
                <a:gridCol w="1221680">
                  <a:extLst>
                    <a:ext uri="{9D8B030D-6E8A-4147-A177-3AD203B41FA5}">
                      <a16:colId xmlns:a16="http://schemas.microsoft.com/office/drawing/2014/main" xmlns="" val="797491280"/>
                    </a:ext>
                  </a:extLst>
                </a:gridCol>
                <a:gridCol w="936196">
                  <a:extLst>
                    <a:ext uri="{9D8B030D-6E8A-4147-A177-3AD203B41FA5}">
                      <a16:colId xmlns:a16="http://schemas.microsoft.com/office/drawing/2014/main" xmlns="" val="2543614179"/>
                    </a:ext>
                  </a:extLst>
                </a:gridCol>
                <a:gridCol w="1078937">
                  <a:extLst>
                    <a:ext uri="{9D8B030D-6E8A-4147-A177-3AD203B41FA5}">
                      <a16:colId xmlns:a16="http://schemas.microsoft.com/office/drawing/2014/main" xmlns="" val="3174039042"/>
                    </a:ext>
                  </a:extLst>
                </a:gridCol>
                <a:gridCol w="1078937">
                  <a:extLst>
                    <a:ext uri="{9D8B030D-6E8A-4147-A177-3AD203B41FA5}">
                      <a16:colId xmlns:a16="http://schemas.microsoft.com/office/drawing/2014/main" xmlns="" val="3631980377"/>
                    </a:ext>
                  </a:extLst>
                </a:gridCol>
              </a:tblGrid>
              <a:tr h="343136">
                <a:tc rowSpan="2">
                  <a:txBody>
                    <a:bodyPr/>
                    <a:lstStyle/>
                    <a:p>
                      <a:pPr algn="ctr"/>
                      <a:r>
                        <a:rPr lang="en-GB" sz="1400" b="1" kern="1200" dirty="0">
                          <a:solidFill>
                            <a:schemeClr val="lt1"/>
                          </a:solidFill>
                          <a:effectLst/>
                          <a:latin typeface="+mn-lt"/>
                          <a:ea typeface="+mn-ea"/>
                          <a:cs typeface="+mn-cs"/>
                        </a:rPr>
                        <a:t>Adjusted Coefficient</a:t>
                      </a:r>
                      <a:endParaRPr lang="en-GB" sz="1100" dirty="0">
                        <a:latin typeface="+mn-lt"/>
                      </a:endParaRPr>
                    </a:p>
                  </a:txBody>
                  <a:tcPr anchor="ctr"/>
                </a:tc>
                <a:tc gridSpan="2">
                  <a:txBody>
                    <a:bodyPr/>
                    <a:lstStyle/>
                    <a:p>
                      <a:pPr algn="ctr"/>
                      <a:r>
                        <a:rPr lang="en-GB" sz="1400" b="1" kern="1200" dirty="0">
                          <a:solidFill>
                            <a:schemeClr val="lt1"/>
                          </a:solidFill>
                          <a:effectLst/>
                          <a:latin typeface="+mn-lt"/>
                          <a:ea typeface="+mn-ea"/>
                          <a:cs typeface="+mn-cs"/>
                        </a:rPr>
                        <a:t>95% CI</a:t>
                      </a:r>
                      <a:endParaRPr lang="en-GB" dirty="0"/>
                    </a:p>
                  </a:txBody>
                  <a:tcPr anchor="ctr"/>
                </a:tc>
                <a:tc hMerge="1">
                  <a:txBody>
                    <a:bodyPr/>
                    <a:lstStyle/>
                    <a:p>
                      <a:endParaRPr lang="en-GB" sz="1100" dirty="0">
                        <a:latin typeface="+mn-lt"/>
                      </a:endParaRPr>
                    </a:p>
                  </a:txBody>
                  <a:tcPr/>
                </a:tc>
                <a:tc rowSpan="2">
                  <a:txBody>
                    <a:bodyPr/>
                    <a:lstStyle/>
                    <a:p>
                      <a:pPr algn="ctr"/>
                      <a:r>
                        <a:rPr lang="en-GB" sz="1400" b="1" kern="1200" dirty="0">
                          <a:solidFill>
                            <a:schemeClr val="lt1"/>
                          </a:solidFill>
                          <a:effectLst/>
                          <a:latin typeface="+mn-lt"/>
                          <a:ea typeface="+mn-ea"/>
                          <a:cs typeface="+mn-cs"/>
                        </a:rPr>
                        <a:t>P-value</a:t>
                      </a:r>
                    </a:p>
                  </a:txBody>
                  <a:tcPr anchor="ctr"/>
                </a:tc>
                <a:extLst>
                  <a:ext uri="{0D108BD9-81ED-4DB2-BD59-A6C34878D82A}">
                    <a16:rowId xmlns:a16="http://schemas.microsoft.com/office/drawing/2014/main" xmlns="" val="2003216439"/>
                  </a:ext>
                </a:extLst>
              </a:tr>
              <a:tr h="613079">
                <a:tc vMerge="1">
                  <a:txBody>
                    <a:bodyPr/>
                    <a:lstStyle/>
                    <a:p>
                      <a:endParaRPr lang="en-GB" sz="1400" dirty="0">
                        <a:latin typeface="+mn-lt"/>
                      </a:endParaRPr>
                    </a:p>
                  </a:txBody>
                  <a:tcPr/>
                </a:tc>
                <a:tc>
                  <a:txBody>
                    <a:bodyPr/>
                    <a:lstStyle/>
                    <a:p>
                      <a:pPr algn="ctr"/>
                      <a:r>
                        <a:rPr lang="en-GB" sz="1400" b="1" i="0" dirty="0">
                          <a:latin typeface="+mn-lt"/>
                        </a:rPr>
                        <a:t>Lower</a:t>
                      </a:r>
                    </a:p>
                  </a:txBody>
                  <a:tcPr anchor="ctr"/>
                </a:tc>
                <a:tc>
                  <a:txBody>
                    <a:bodyPr/>
                    <a:lstStyle/>
                    <a:p>
                      <a:pPr algn="ctr"/>
                      <a:r>
                        <a:rPr lang="en-GB" sz="1400" b="1" i="0" dirty="0">
                          <a:latin typeface="+mn-lt"/>
                        </a:rPr>
                        <a:t>Upper</a:t>
                      </a:r>
                    </a:p>
                  </a:txBody>
                  <a:tcPr anchor="ctr"/>
                </a:tc>
                <a:tc vMerge="1">
                  <a:txBody>
                    <a:bodyPr/>
                    <a:lstStyle/>
                    <a:p>
                      <a:endParaRPr lang="en-GB" sz="1400" dirty="0">
                        <a:latin typeface="+mn-lt"/>
                      </a:endParaRPr>
                    </a:p>
                  </a:txBody>
                  <a:tcPr/>
                </a:tc>
                <a:extLst>
                  <a:ext uri="{0D108BD9-81ED-4DB2-BD59-A6C34878D82A}">
                    <a16:rowId xmlns:a16="http://schemas.microsoft.com/office/drawing/2014/main" xmlns="" val="3096736638"/>
                  </a:ext>
                </a:extLst>
              </a:tr>
              <a:tr h="317102">
                <a:tc gridSpan="4">
                  <a:txBody>
                    <a:bodyPr/>
                    <a:lstStyle/>
                    <a:p>
                      <a:pPr algn="r">
                        <a:lnSpc>
                          <a:spcPct val="107000"/>
                        </a:lnSpc>
                        <a:spcAft>
                          <a:spcPts val="0"/>
                        </a:spcAft>
                      </a:pPr>
                      <a:r>
                        <a:rPr lang="en-GB" sz="1400" b="1" dirty="0">
                          <a:effectLst/>
                          <a:latin typeface="+mn-lt"/>
                          <a:ea typeface="SimSun" panose="02010600030101010101" pitchFamily="2" charset="-122"/>
                          <a:cs typeface="Times New Roman" panose="02020603050405020304" pitchFamily="18" charset="0"/>
                        </a:rPr>
                        <a:t>Reference category</a:t>
                      </a:r>
                    </a:p>
                  </a:txBody>
                  <a:tcPr marL="68580" marR="68580" marT="0" marB="0" anchor="b"/>
                </a:tc>
                <a:tc hMerge="1">
                  <a:txBody>
                    <a:bodyPr/>
                    <a:lstStyle/>
                    <a:p>
                      <a:endParaRPr lang="en-GB"/>
                    </a:p>
                  </a:txBody>
                  <a:tcPr/>
                </a:tc>
                <a:tc hMerge="1">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hMerge="1">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3746674301"/>
                  </a:ext>
                </a:extLst>
              </a:tr>
              <a:tr h="297656">
                <a:tc>
                  <a:txBody>
                    <a:bodyPr/>
                    <a:lstStyle/>
                    <a:p>
                      <a:pPr algn="r">
                        <a:lnSpc>
                          <a:spcPct val="107000"/>
                        </a:lnSpc>
                        <a:spcAft>
                          <a:spcPts val="0"/>
                        </a:spcAft>
                      </a:pPr>
                      <a:r>
                        <a:rPr lang="en-GB" sz="1400" dirty="0">
                          <a:effectLst/>
                          <a:latin typeface="+mn-lt"/>
                          <a:ea typeface="SimSun" panose="02010600030101010101" pitchFamily="2" charset="-122"/>
                          <a:cs typeface="Times New Roman" panose="02020603050405020304" pitchFamily="18" charset="0"/>
                        </a:rPr>
                        <a:t>0.57</a:t>
                      </a:r>
                    </a:p>
                  </a:txBody>
                  <a:tcPr marL="68580" marR="68580" marT="0" marB="0" anchor="b"/>
                </a:tc>
                <a:tc>
                  <a:txBody>
                    <a:bodyPr/>
                    <a:lstStyle/>
                    <a:p>
                      <a:pPr algn="r">
                        <a:lnSpc>
                          <a:spcPct val="107000"/>
                        </a:lnSpc>
                        <a:spcAft>
                          <a:spcPts val="0"/>
                        </a:spcAft>
                      </a:pPr>
                      <a:r>
                        <a:rPr lang="en-GB" sz="1400">
                          <a:effectLst/>
                          <a:latin typeface="+mn-lt"/>
                          <a:ea typeface="SimSun" panose="02010600030101010101" pitchFamily="2" charset="-122"/>
                          <a:cs typeface="Times New Roman" panose="02020603050405020304" pitchFamily="18" charset="0"/>
                        </a:rPr>
                        <a:t>-0.028</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Times New Roman" panose="02020603050405020304" pitchFamily="18" charset="0"/>
                        </a:rPr>
                        <a:t>1.172</a:t>
                      </a:r>
                    </a:p>
                  </a:txBody>
                  <a:tcPr marL="68580" marR="68580" marT="0" marB="0" anchor="b"/>
                </a:tc>
                <a:tc>
                  <a:txBody>
                    <a:bodyPr/>
                    <a:lstStyle/>
                    <a:p>
                      <a:pPr algn="r">
                        <a:lnSpc>
                          <a:spcPct val="107000"/>
                        </a:lnSpc>
                        <a:spcAft>
                          <a:spcPts val="0"/>
                        </a:spcAft>
                      </a:pPr>
                      <a:r>
                        <a:rPr lang="en-GB" sz="1400" dirty="0">
                          <a:effectLst/>
                          <a:latin typeface="+mn-lt"/>
                          <a:ea typeface="SimSun" panose="02010600030101010101" pitchFamily="2" charset="-122"/>
                          <a:cs typeface="Times New Roman" panose="02020603050405020304" pitchFamily="18" charset="0"/>
                        </a:rPr>
                        <a:t>0.062</a:t>
                      </a:r>
                    </a:p>
                  </a:txBody>
                  <a:tcPr marL="68580" marR="68580" marT="0" marB="0" anchor="b"/>
                </a:tc>
                <a:extLst>
                  <a:ext uri="{0D108BD9-81ED-4DB2-BD59-A6C34878D82A}">
                    <a16:rowId xmlns:a16="http://schemas.microsoft.com/office/drawing/2014/main" xmlns="" val="458563729"/>
                  </a:ext>
                </a:extLst>
              </a:tr>
              <a:tr h="311944">
                <a:tc>
                  <a:txBody>
                    <a:bodyPr/>
                    <a:lstStyle/>
                    <a:p>
                      <a:pPr algn="r"/>
                      <a:endParaRPr lang="en-GB" sz="1400" dirty="0">
                        <a:latin typeface="+mn-lt"/>
                      </a:endParaRPr>
                    </a:p>
                  </a:txBody>
                  <a:tcPr marL="68580" marR="68580" marT="0" marB="0" anchor="b"/>
                </a:tc>
                <a:tc>
                  <a:txBody>
                    <a:bodyPr/>
                    <a:lstStyle/>
                    <a:p>
                      <a:pPr algn="r"/>
                      <a:endParaRPr lang="en-GB" sz="1400" dirty="0">
                        <a:latin typeface="+mn-lt"/>
                      </a:endParaRPr>
                    </a:p>
                  </a:txBody>
                  <a:tcPr marL="68580" marR="68580" marT="0" marB="0" anchor="b"/>
                </a:tc>
                <a:tc>
                  <a:txBody>
                    <a:bodyPr/>
                    <a:lstStyle/>
                    <a:p>
                      <a:pPr algn="r"/>
                      <a:endParaRPr lang="en-GB" sz="1400">
                        <a:latin typeface="+mn-lt"/>
                      </a:endParaRPr>
                    </a:p>
                  </a:txBody>
                  <a:tcPr marL="68580" marR="68580" marT="0" marB="0" anchor="b"/>
                </a:tc>
                <a:tc>
                  <a:txBody>
                    <a:bodyPr/>
                    <a:lstStyle/>
                    <a:p>
                      <a:pPr algn="r"/>
                      <a:endParaRPr lang="en-GB" sz="1400" dirty="0">
                        <a:latin typeface="+mn-lt"/>
                      </a:endParaRPr>
                    </a:p>
                  </a:txBody>
                  <a:tcPr marL="68580" marR="68580" marT="0" marB="0" anchor="b"/>
                </a:tc>
                <a:extLst>
                  <a:ext uri="{0D108BD9-81ED-4DB2-BD59-A6C34878D82A}">
                    <a16:rowId xmlns:a16="http://schemas.microsoft.com/office/drawing/2014/main" xmlns="" val="2130464610"/>
                  </a:ext>
                </a:extLst>
              </a:tr>
              <a:tr h="299021">
                <a:tc gridSpan="4">
                  <a:txBody>
                    <a:bodyPr/>
                    <a:lstStyle/>
                    <a:p>
                      <a:pPr algn="r"/>
                      <a:r>
                        <a:rPr lang="en-GB" sz="1400" b="1" dirty="0">
                          <a:effectLst/>
                          <a:latin typeface="+mn-lt"/>
                          <a:ea typeface="SimSun" panose="02010600030101010101" pitchFamily="2" charset="-122"/>
                          <a:cs typeface="Times New Roman" panose="02020603050405020304" pitchFamily="18" charset="0"/>
                        </a:rPr>
                        <a:t>Reference category</a:t>
                      </a:r>
                      <a:endParaRPr lang="en-GB" sz="1400" b="1" dirty="0">
                        <a:latin typeface="+mn-lt"/>
                      </a:endParaRPr>
                    </a:p>
                  </a:txBody>
                  <a:tcPr marL="68580" marR="68580" marT="0" marB="0" anchor="b">
                    <a:solidFill>
                      <a:schemeClr val="accent6">
                        <a:lumMod val="40000"/>
                        <a:lumOff val="60000"/>
                      </a:schemeClr>
                    </a:solidFill>
                  </a:tcPr>
                </a:tc>
                <a:tc hMerge="1">
                  <a:txBody>
                    <a:bodyPr/>
                    <a:lstStyle/>
                    <a:p>
                      <a:endParaRPr lang="en-GB"/>
                    </a:p>
                  </a:txBody>
                  <a:tcPr/>
                </a:tc>
                <a:tc hMerge="1">
                  <a:txBody>
                    <a:bodyPr/>
                    <a:lstStyle/>
                    <a:p>
                      <a:endParaRPr lang="en-GB" dirty="0"/>
                    </a:p>
                  </a:txBody>
                  <a:tcPr marL="68580" marR="68580" marT="0" marB="0" anchor="b"/>
                </a:tc>
                <a:tc hMerge="1">
                  <a:txBody>
                    <a:bodyPr/>
                    <a:lstStyle/>
                    <a:p>
                      <a:endParaRPr lang="en-GB" dirty="0"/>
                    </a:p>
                  </a:txBody>
                  <a:tcPr marL="68580" marR="68580" marT="0" marB="0" anchor="b"/>
                </a:tc>
                <a:extLst>
                  <a:ext uri="{0D108BD9-81ED-4DB2-BD59-A6C34878D82A}">
                    <a16:rowId xmlns:a16="http://schemas.microsoft.com/office/drawing/2014/main" xmlns="" val="3564191962"/>
                  </a:ext>
                </a:extLst>
              </a:tr>
              <a:tr h="308197">
                <a:tc>
                  <a:txBody>
                    <a:bodyPr/>
                    <a:lstStyle/>
                    <a:p>
                      <a:pPr algn="r">
                        <a:lnSpc>
                          <a:spcPct val="107000"/>
                        </a:lnSpc>
                        <a:spcAft>
                          <a:spcPts val="0"/>
                        </a:spcAft>
                      </a:pPr>
                      <a:r>
                        <a:rPr lang="en-GB" sz="1400" dirty="0">
                          <a:effectLst/>
                          <a:latin typeface="+mn-lt"/>
                          <a:ea typeface="SimSun" panose="02010600030101010101" pitchFamily="2" charset="-122"/>
                          <a:cs typeface="Times New Roman" panose="02020603050405020304" pitchFamily="18" charset="0"/>
                        </a:rPr>
                        <a:t>0.50</a:t>
                      </a:r>
                    </a:p>
                  </a:txBody>
                  <a:tcPr marL="68580" marR="68580" marT="0" marB="0" anchor="b">
                    <a:solidFill>
                      <a:schemeClr val="accent6">
                        <a:lumMod val="20000"/>
                        <a:lumOff val="80000"/>
                      </a:schemeClr>
                    </a:solidFill>
                  </a:tcPr>
                </a:tc>
                <a:tc>
                  <a:txBody>
                    <a:bodyPr/>
                    <a:lstStyle/>
                    <a:p>
                      <a:pPr algn="r">
                        <a:lnSpc>
                          <a:spcPct val="107000"/>
                        </a:lnSpc>
                        <a:spcAft>
                          <a:spcPts val="0"/>
                        </a:spcAft>
                      </a:pPr>
                      <a:r>
                        <a:rPr lang="en-GB" sz="1400">
                          <a:solidFill>
                            <a:srgbClr val="000000"/>
                          </a:solidFill>
                          <a:effectLst/>
                          <a:latin typeface="+mn-lt"/>
                          <a:ea typeface="SimSun" panose="02010600030101010101" pitchFamily="2" charset="-122"/>
                          <a:cs typeface="Times New Roman" panose="02020603050405020304" pitchFamily="18" charset="0"/>
                        </a:rPr>
                        <a:t>0.030</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mn-lt"/>
                          <a:ea typeface="SimSun" panose="02010600030101010101" pitchFamily="2" charset="-122"/>
                          <a:cs typeface="Times New Roman" panose="02020603050405020304" pitchFamily="18" charset="0"/>
                        </a:rPr>
                        <a:t>0.967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20000"/>
                        <a:lumOff val="80000"/>
                      </a:schemeClr>
                    </a:solidFill>
                  </a:tcPr>
                </a:tc>
                <a:tc>
                  <a:txBody>
                    <a:bodyPr/>
                    <a:lstStyle/>
                    <a:p>
                      <a:pPr algn="r">
                        <a:lnSpc>
                          <a:spcPct val="107000"/>
                        </a:lnSpc>
                        <a:spcAft>
                          <a:spcPts val="0"/>
                        </a:spcAft>
                      </a:pPr>
                      <a:r>
                        <a:rPr lang="en-GB" sz="1400" dirty="0">
                          <a:solidFill>
                            <a:srgbClr val="000000"/>
                          </a:solidFill>
                          <a:effectLst/>
                          <a:latin typeface="+mn-lt"/>
                          <a:ea typeface="SimSun" panose="02010600030101010101" pitchFamily="2" charset="-122"/>
                          <a:cs typeface="Times New Roman" panose="02020603050405020304" pitchFamily="18" charset="0"/>
                        </a:rPr>
                        <a:t>0.037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20000"/>
                        <a:lumOff val="80000"/>
                      </a:schemeClr>
                    </a:solidFill>
                  </a:tcPr>
                </a:tc>
                <a:extLst>
                  <a:ext uri="{0D108BD9-81ED-4DB2-BD59-A6C34878D82A}">
                    <a16:rowId xmlns:a16="http://schemas.microsoft.com/office/drawing/2014/main" xmlns="" val="1060429516"/>
                  </a:ext>
                </a:extLst>
              </a:tr>
              <a:tr h="304800">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6">
                        <a:lumMod val="40000"/>
                        <a:lumOff val="60000"/>
                      </a:schemeClr>
                    </a:solidFill>
                  </a:tcPr>
                </a:tc>
                <a:extLst>
                  <a:ext uri="{0D108BD9-81ED-4DB2-BD59-A6C34878D82A}">
                    <a16:rowId xmlns:a16="http://schemas.microsoft.com/office/drawing/2014/main" xmlns="" val="4239341076"/>
                  </a:ext>
                </a:extLst>
              </a:tr>
              <a:tr h="307182">
                <a:tc gridSpan="4">
                  <a:txBody>
                    <a:bodyPr/>
                    <a:lstStyle/>
                    <a:p>
                      <a:pPr algn="r">
                        <a:lnSpc>
                          <a:spcPct val="107000"/>
                        </a:lnSpc>
                        <a:spcAft>
                          <a:spcPts val="0"/>
                        </a:spcAft>
                      </a:pPr>
                      <a:r>
                        <a:rPr lang="en-GB" sz="1400" b="1" dirty="0">
                          <a:effectLst/>
                          <a:latin typeface="+mn-lt"/>
                          <a:ea typeface="SimSun" panose="02010600030101010101" pitchFamily="2" charset="-122"/>
                          <a:cs typeface="Times New Roman" panose="02020603050405020304" pitchFamily="18" charset="0"/>
                        </a:rPr>
                        <a:t>Reference category</a:t>
                      </a:r>
                    </a:p>
                  </a:txBody>
                  <a:tcPr marL="68580" marR="68580" marT="0" marB="0" anchor="b">
                    <a:solidFill>
                      <a:schemeClr val="accent4">
                        <a:lumMod val="20000"/>
                        <a:lumOff val="80000"/>
                      </a:schemeClr>
                    </a:solidFill>
                  </a:tcPr>
                </a:tc>
                <a:tc hMerge="1">
                  <a:txBody>
                    <a:bodyPr/>
                    <a:lstStyle/>
                    <a:p>
                      <a:endParaRPr lang="en-GB"/>
                    </a:p>
                  </a:txBody>
                  <a:tcPr/>
                </a:tc>
                <a:tc hMerge="1">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tc hMerge="1">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xmlns="" val="1892495284"/>
                  </a:ext>
                </a:extLst>
              </a:tr>
              <a:tr h="302418">
                <a:tc>
                  <a:txBody>
                    <a:bodyPr/>
                    <a:lstStyle/>
                    <a:p>
                      <a:pPr algn="r">
                        <a:lnSpc>
                          <a:spcPct val="107000"/>
                        </a:lnSpc>
                        <a:spcAft>
                          <a:spcPts val="0"/>
                        </a:spcAft>
                      </a:pPr>
                      <a:r>
                        <a:rPr lang="en-GB" sz="1400" dirty="0">
                          <a:effectLst/>
                          <a:latin typeface="+mn-lt"/>
                          <a:ea typeface="SimSun" panose="02010600030101010101" pitchFamily="2" charset="-122"/>
                          <a:cs typeface="Times New Roman" panose="02020603050405020304" pitchFamily="18" charset="0"/>
                        </a:rPr>
                        <a:t>0.06</a:t>
                      </a:r>
                    </a:p>
                  </a:txBody>
                  <a:tcPr marL="68580" marR="68580" marT="0" marB="0" anchor="b">
                    <a:solidFill>
                      <a:schemeClr val="accent4">
                        <a:lumMod val="40000"/>
                        <a:lumOff val="60000"/>
                      </a:schemeClr>
                    </a:solidFill>
                  </a:tcPr>
                </a:tc>
                <a:tc>
                  <a:txBody>
                    <a:bodyPr/>
                    <a:lstStyle/>
                    <a:p>
                      <a:pPr algn="r">
                        <a:lnSpc>
                          <a:spcPct val="107000"/>
                        </a:lnSpc>
                        <a:spcAft>
                          <a:spcPts val="0"/>
                        </a:spcAft>
                      </a:pPr>
                      <a:r>
                        <a:rPr lang="en-GB" sz="1400">
                          <a:solidFill>
                            <a:srgbClr val="000000"/>
                          </a:solidFill>
                          <a:effectLst/>
                          <a:latin typeface="+mn-lt"/>
                          <a:ea typeface="SimSun" panose="02010600030101010101" pitchFamily="2" charset="-122"/>
                          <a:cs typeface="Times New Roman" panose="02020603050405020304" pitchFamily="18" charset="0"/>
                        </a:rPr>
                        <a:t>-0.157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r">
                        <a:lnSpc>
                          <a:spcPct val="107000"/>
                        </a:lnSpc>
                        <a:spcAft>
                          <a:spcPts val="0"/>
                        </a:spcAft>
                      </a:pPr>
                      <a:r>
                        <a:rPr lang="en-GB" sz="1400" dirty="0">
                          <a:solidFill>
                            <a:srgbClr val="000000"/>
                          </a:solidFill>
                          <a:effectLst/>
                          <a:latin typeface="+mn-lt"/>
                          <a:ea typeface="SimSun" panose="02010600030101010101" pitchFamily="2" charset="-122"/>
                          <a:cs typeface="Times New Roman" panose="02020603050405020304" pitchFamily="18" charset="0"/>
                        </a:rPr>
                        <a:t>0.269</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r">
                        <a:lnSpc>
                          <a:spcPct val="107000"/>
                        </a:lnSpc>
                        <a:spcAft>
                          <a:spcPts val="0"/>
                        </a:spcAft>
                      </a:pPr>
                      <a:r>
                        <a:rPr lang="en-GB" sz="1400" dirty="0">
                          <a:solidFill>
                            <a:srgbClr val="000000"/>
                          </a:solidFill>
                          <a:effectLst/>
                          <a:latin typeface="+mn-lt"/>
                          <a:ea typeface="SimSun" panose="02010600030101010101" pitchFamily="2" charset="-122"/>
                          <a:cs typeface="Times New Roman" panose="02020603050405020304" pitchFamily="18" charset="0"/>
                        </a:rPr>
                        <a:t>0.607</a:t>
                      </a: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40000"/>
                        <a:lumOff val="60000"/>
                      </a:schemeClr>
                    </a:solidFill>
                  </a:tcPr>
                </a:tc>
                <a:extLst>
                  <a:ext uri="{0D108BD9-81ED-4DB2-BD59-A6C34878D82A}">
                    <a16:rowId xmlns:a16="http://schemas.microsoft.com/office/drawing/2014/main" xmlns="" val="1737133415"/>
                  </a:ext>
                </a:extLst>
              </a:tr>
              <a:tr h="290513">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r">
                        <a:lnSpc>
                          <a:spcPct val="107000"/>
                        </a:lnSpc>
                        <a:spcAft>
                          <a:spcPts val="0"/>
                        </a:spcAft>
                      </a:pPr>
                      <a:endParaRPr lang="en-GB" sz="1400" dirty="0">
                        <a:effectLst/>
                        <a:latin typeface="+mn-lt"/>
                        <a:ea typeface="SimSun" panose="02010600030101010101" pitchFamily="2" charset="-122"/>
                        <a:cs typeface="Times New Roman" panose="02020603050405020304" pitchFamily="18" charset="0"/>
                      </a:endParaRPr>
                    </a:p>
                  </a:txBody>
                  <a:tcPr marL="68580" marR="68580" marT="0" marB="0" anchor="b">
                    <a:solidFill>
                      <a:schemeClr val="accent4">
                        <a:lumMod val="20000"/>
                        <a:lumOff val="80000"/>
                      </a:schemeClr>
                    </a:solidFill>
                  </a:tcPr>
                </a:tc>
                <a:extLst>
                  <a:ext uri="{0D108BD9-81ED-4DB2-BD59-A6C34878D82A}">
                    <a16:rowId xmlns:a16="http://schemas.microsoft.com/office/drawing/2014/main" xmlns="" val="1888992360"/>
                  </a:ext>
                </a:extLst>
              </a:tr>
            </a:tbl>
          </a:graphicData>
        </a:graphic>
      </p:graphicFrame>
      <p:sp>
        <p:nvSpPr>
          <p:cNvPr id="5" name="Rectangle 4">
            <a:extLst>
              <a:ext uri="{FF2B5EF4-FFF2-40B4-BE49-F238E27FC236}">
                <a16:creationId xmlns:a16="http://schemas.microsoft.com/office/drawing/2014/main" xmlns="" id="{C8B9DD46-7DF7-4FFF-9704-306831A45CE0}"/>
              </a:ext>
            </a:extLst>
          </p:cNvPr>
          <p:cNvSpPr/>
          <p:nvPr/>
        </p:nvSpPr>
        <p:spPr>
          <a:xfrm>
            <a:off x="476248" y="4500880"/>
            <a:ext cx="5914982" cy="92881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6FC79C88-6641-4E78-9EA0-F0B00BCC3386}"/>
              </a:ext>
            </a:extLst>
          </p:cNvPr>
          <p:cNvSpPr/>
          <p:nvPr/>
        </p:nvSpPr>
        <p:spPr>
          <a:xfrm>
            <a:off x="6391230" y="2661920"/>
            <a:ext cx="4315750" cy="94488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609426D-6D62-43F0-A5F1-2CFDBE205236}"/>
              </a:ext>
            </a:extLst>
          </p:cNvPr>
          <p:cNvSpPr/>
          <p:nvPr/>
        </p:nvSpPr>
        <p:spPr>
          <a:xfrm>
            <a:off x="6391230" y="3606800"/>
            <a:ext cx="4315750" cy="89408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F91C81E1-A8E0-4578-BB92-D5128F82D612}"/>
              </a:ext>
            </a:extLst>
          </p:cNvPr>
          <p:cNvSpPr/>
          <p:nvPr/>
        </p:nvSpPr>
        <p:spPr>
          <a:xfrm>
            <a:off x="6391230" y="4521392"/>
            <a:ext cx="4315750" cy="89408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11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CA85239-E271-43FC-8528-0683FDCD572A}"/>
              </a:ext>
            </a:extLst>
          </p:cNvPr>
          <p:cNvSpPr>
            <a:spLocks noGrp="1"/>
          </p:cNvSpPr>
          <p:nvPr>
            <p:ph type="title"/>
          </p:nvPr>
        </p:nvSpPr>
        <p:spPr>
          <a:xfrm>
            <a:off x="4586261" y="459377"/>
            <a:ext cx="5993134" cy="576470"/>
          </a:xfrm>
        </p:spPr>
        <p:txBody>
          <a:bodyPr anchor="b" anchorCtr="0">
            <a:noAutofit/>
          </a:bodyPr>
          <a:lstStyle/>
          <a:p>
            <a:pPr algn="r"/>
            <a:r>
              <a:rPr lang="en-GB" sz="2800" i="1" dirty="0"/>
              <a:t>ABACus3 - Cancer Symptom Recognition</a:t>
            </a:r>
            <a:endParaRPr lang="en-US" sz="2800" i="1" dirty="0">
              <a:latin typeface="Franklin Gothic Book"/>
              <a:cs typeface="Franklin Gothic Book"/>
            </a:endParaRPr>
          </a:p>
        </p:txBody>
      </p:sp>
      <p:sp>
        <p:nvSpPr>
          <p:cNvPr id="4" name="TextBox 3">
            <a:extLst>
              <a:ext uri="{FF2B5EF4-FFF2-40B4-BE49-F238E27FC236}">
                <a16:creationId xmlns:a16="http://schemas.microsoft.com/office/drawing/2014/main" xmlns="" id="{970EDE4E-40AF-45F2-9ADB-590DF3902273}"/>
              </a:ext>
            </a:extLst>
          </p:cNvPr>
          <p:cNvSpPr txBox="1"/>
          <p:nvPr/>
        </p:nvSpPr>
        <p:spPr>
          <a:xfrm>
            <a:off x="981075" y="1370727"/>
            <a:ext cx="9906665"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t>Item “Do you think a change in bowel or bladder habits could be a sign of cancer?” should split into two items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Item “Do you think an unexplained lump or swelling could be a sign of cancer?” should split into two items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adapted measures in ABACus3 are comparable to CAM and ABC</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Factor analysis suggested that the 12 items cancer symptom recognition should summarised into two summery scores instead of one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Trial outcomes are driven by seven cancer symptoms (factor 1)</a:t>
            </a:r>
            <a:endParaRPr lang="en-GB" sz="2000" i="1"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five cancer symptoms (factor 2) are well known in UK – </a:t>
            </a:r>
            <a:r>
              <a:rPr lang="en-GB" sz="2000" i="1" dirty="0"/>
              <a:t>C</a:t>
            </a:r>
            <a:r>
              <a:rPr lang="en-GB" sz="2000" i="1" dirty="0">
                <a:solidFill>
                  <a:srgbClr val="000000"/>
                </a:solidFill>
                <a:ea typeface="Times New Roman" panose="02020603050405020304" pitchFamily="18" charset="0"/>
                <a:cs typeface="Times New Roman" panose="02020603050405020304" pitchFamily="18" charset="0"/>
              </a:rPr>
              <a:t>ough, unusual lump, change in skin looks, blood in poo, and unexplained bleeding</a:t>
            </a:r>
          </a:p>
        </p:txBody>
      </p:sp>
    </p:spTree>
    <p:extLst>
      <p:ext uri="{BB962C8B-B14F-4D97-AF65-F5344CB8AC3E}">
        <p14:creationId xmlns:p14="http://schemas.microsoft.com/office/powerpoint/2010/main" val="111833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70EDE4E-40AF-45F2-9ADB-590DF3902273}"/>
              </a:ext>
            </a:extLst>
          </p:cNvPr>
          <p:cNvSpPr txBox="1"/>
          <p:nvPr/>
        </p:nvSpPr>
        <p:spPr>
          <a:xfrm>
            <a:off x="4354505" y="2921168"/>
            <a:ext cx="3482990" cy="101566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6000" b="0" i="1" u="none" strike="noStrike" kern="1200" cap="none" spc="0" normalizeH="0" baseline="0" noProof="0" dirty="0">
                <a:ln>
                  <a:noFill/>
                </a:ln>
                <a:solidFill>
                  <a:prstClr val="black"/>
                </a:solidFill>
                <a:effectLst/>
                <a:uLnTx/>
                <a:uFillTx/>
                <a:latin typeface="Calibri"/>
                <a:ea typeface="+mn-ea"/>
                <a:cs typeface="+mn-cs"/>
              </a:rPr>
              <a:t>Thank you</a:t>
            </a:r>
          </a:p>
        </p:txBody>
      </p:sp>
      <p:pic>
        <p:nvPicPr>
          <p:cNvPr id="7" name="Picture 6">
            <a:extLst>
              <a:ext uri="{FF2B5EF4-FFF2-40B4-BE49-F238E27FC236}">
                <a16:creationId xmlns:a16="http://schemas.microsoft.com/office/drawing/2014/main" xmlns="" id="{147ABE64-AB57-4195-A5D8-673D72834B85}"/>
              </a:ext>
            </a:extLst>
          </p:cNvPr>
          <p:cNvPicPr>
            <a:picLocks noChangeAspect="1"/>
          </p:cNvPicPr>
          <p:nvPr/>
        </p:nvPicPr>
        <p:blipFill rotWithShape="1">
          <a:blip r:embed="rId4"/>
          <a:srcRect l="22955" t="22774" r="7216" b="14842"/>
          <a:stretch/>
        </p:blipFill>
        <p:spPr>
          <a:xfrm>
            <a:off x="6308174" y="13328"/>
            <a:ext cx="2094145" cy="103039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4147" y="59530"/>
            <a:ext cx="2008930" cy="972000"/>
          </a:xfrm>
          <a:prstGeom prst="rect">
            <a:avLst/>
          </a:prstGeom>
        </p:spPr>
      </p:pic>
    </p:spTree>
    <p:extLst>
      <p:ext uri="{BB962C8B-B14F-4D97-AF65-F5344CB8AC3E}">
        <p14:creationId xmlns:p14="http://schemas.microsoft.com/office/powerpoint/2010/main" val="319966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2BA048D4-8A3A-4076-83BF-C7252E60B81E}"/>
              </a:ext>
            </a:extLst>
          </p:cNvPr>
          <p:cNvSpPr>
            <a:spLocks noGrp="1"/>
          </p:cNvSpPr>
          <p:nvPr>
            <p:ph idx="1"/>
          </p:nvPr>
        </p:nvSpPr>
        <p:spPr>
          <a:xfrm>
            <a:off x="2383465" y="2799021"/>
            <a:ext cx="7425070" cy="1259957"/>
          </a:xfrm>
        </p:spPr>
        <p:txBody>
          <a:bodyPr>
            <a:normAutofit fontScale="92500"/>
          </a:bodyPr>
          <a:lstStyle/>
          <a:p>
            <a:pPr marL="0" indent="0" algn="ctr">
              <a:buNone/>
            </a:pPr>
            <a:r>
              <a:rPr lang="en-GB" sz="4000" i="1" dirty="0"/>
              <a:t>Development of the awareness and beliefs about cancer measure(ABC) </a:t>
            </a:r>
          </a:p>
          <a:p>
            <a:pPr marL="0" indent="0">
              <a:buNone/>
            </a:pPr>
            <a:endParaRPr lang="en-GB" dirty="0"/>
          </a:p>
        </p:txBody>
      </p:sp>
    </p:spTree>
    <p:extLst>
      <p:ext uri="{BB962C8B-B14F-4D97-AF65-F5344CB8AC3E}">
        <p14:creationId xmlns:p14="http://schemas.microsoft.com/office/powerpoint/2010/main" val="240229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1432" y="383966"/>
            <a:ext cx="5706139" cy="576470"/>
          </a:xfrm>
        </p:spPr>
        <p:txBody>
          <a:bodyPr anchor="b" anchorCtr="0">
            <a:noAutofit/>
          </a:bodyPr>
          <a:lstStyle/>
          <a:p>
            <a:r>
              <a:rPr lang="en-GB" sz="2800" i="1" dirty="0"/>
              <a:t>Development of the </a:t>
            </a:r>
            <a:r>
              <a:rPr lang="en-GB" sz="2800" i="1" dirty="0">
                <a:ea typeface="SimSun" panose="02010600030101010101" pitchFamily="2" charset="-122"/>
                <a:cs typeface="Times New Roman" panose="02020603050405020304" pitchFamily="18" charset="0"/>
              </a:rPr>
              <a:t>awareness and beliefs about cancer measure</a:t>
            </a:r>
            <a:endParaRPr lang="en-US" sz="2800" i="1" dirty="0">
              <a:latin typeface="Franklin Gothic Book"/>
              <a:cs typeface="Franklin Gothic Book"/>
            </a:endParaRPr>
          </a:p>
        </p:txBody>
      </p:sp>
      <p:pic>
        <p:nvPicPr>
          <p:cNvPr id="9" name="Picture 8">
            <a:extLst>
              <a:ext uri="{FF2B5EF4-FFF2-40B4-BE49-F238E27FC236}">
                <a16:creationId xmlns:a16="http://schemas.microsoft.com/office/drawing/2014/main" xmlns="" id="{07013315-51DB-45C6-8070-01D06B7220E4}"/>
              </a:ext>
            </a:extLst>
          </p:cNvPr>
          <p:cNvPicPr>
            <a:picLocks noChangeAspect="1"/>
          </p:cNvPicPr>
          <p:nvPr/>
        </p:nvPicPr>
        <p:blipFill>
          <a:blip r:embed="rId4"/>
          <a:stretch>
            <a:fillRect/>
          </a:stretch>
        </p:blipFill>
        <p:spPr>
          <a:xfrm>
            <a:off x="331141" y="1326673"/>
            <a:ext cx="6080291" cy="1729141"/>
          </a:xfrm>
          <a:prstGeom prst="rect">
            <a:avLst/>
          </a:prstGeom>
        </p:spPr>
      </p:pic>
      <p:sp>
        <p:nvSpPr>
          <p:cNvPr id="10" name="TextBox 9">
            <a:extLst>
              <a:ext uri="{FF2B5EF4-FFF2-40B4-BE49-F238E27FC236}">
                <a16:creationId xmlns:a16="http://schemas.microsoft.com/office/drawing/2014/main" xmlns="" id="{92C7C07B-076E-4390-B9AE-70A54D83D2D5}"/>
              </a:ext>
            </a:extLst>
          </p:cNvPr>
          <p:cNvSpPr txBox="1"/>
          <p:nvPr/>
        </p:nvSpPr>
        <p:spPr>
          <a:xfrm>
            <a:off x="526261" y="3592335"/>
            <a:ext cx="5374619" cy="1938992"/>
          </a:xfrm>
          <a:prstGeom prst="rect">
            <a:avLst/>
          </a:prstGeom>
          <a:noFill/>
        </p:spPr>
        <p:txBody>
          <a:bodyPr wrap="square" rtlCol="0">
            <a:spAutoFit/>
          </a:bodyPr>
          <a:lstStyle/>
          <a:p>
            <a:r>
              <a:rPr lang="en-GB" sz="2000" b="1" dirty="0"/>
              <a:t>Reason for develop a cancer awareness measure: </a:t>
            </a:r>
          </a:p>
          <a:p>
            <a:pPr marL="285750" indent="-285750">
              <a:buFont typeface="Arial" panose="020B0604020202020204" pitchFamily="34" charset="0"/>
              <a:buChar char="•"/>
            </a:pPr>
            <a:r>
              <a:rPr lang="en-GB" sz="2000" dirty="0"/>
              <a:t>Lack of agreement to measure cancer awareness</a:t>
            </a:r>
          </a:p>
          <a:p>
            <a:pPr marL="285750" indent="-285750">
              <a:buFont typeface="Arial" panose="020B0604020202020204" pitchFamily="34" charset="0"/>
              <a:buChar char="•"/>
            </a:pPr>
            <a:r>
              <a:rPr lang="en-GB" sz="2000" dirty="0"/>
              <a:t>Different question formats were used</a:t>
            </a:r>
          </a:p>
          <a:p>
            <a:pPr marL="285750" indent="-285750">
              <a:buFont typeface="Arial" panose="020B0604020202020204" pitchFamily="34" charset="0"/>
              <a:buChar char="•"/>
            </a:pPr>
            <a:r>
              <a:rPr lang="en-GB" sz="2000" dirty="0"/>
              <a:t>Difficult to establish current levels of awareness or make comparison across studies</a:t>
            </a:r>
          </a:p>
        </p:txBody>
      </p:sp>
      <p:pic>
        <p:nvPicPr>
          <p:cNvPr id="3" name="Picture 2">
            <a:extLst>
              <a:ext uri="{FF2B5EF4-FFF2-40B4-BE49-F238E27FC236}">
                <a16:creationId xmlns:a16="http://schemas.microsoft.com/office/drawing/2014/main" xmlns="" id="{4BD514CB-8E1D-4E3B-AE79-F68B5EC28DE7}"/>
              </a:ext>
            </a:extLst>
          </p:cNvPr>
          <p:cNvPicPr>
            <a:picLocks noChangeAspect="1"/>
          </p:cNvPicPr>
          <p:nvPr/>
        </p:nvPicPr>
        <p:blipFill>
          <a:blip r:embed="rId5"/>
          <a:stretch>
            <a:fillRect/>
          </a:stretch>
        </p:blipFill>
        <p:spPr>
          <a:xfrm>
            <a:off x="6038571" y="3055814"/>
            <a:ext cx="6079000" cy="1938992"/>
          </a:xfrm>
          <a:prstGeom prst="rect">
            <a:avLst/>
          </a:prstGeom>
        </p:spPr>
      </p:pic>
    </p:spTree>
    <p:extLst>
      <p:ext uri="{BB962C8B-B14F-4D97-AF65-F5344CB8AC3E}">
        <p14:creationId xmlns:p14="http://schemas.microsoft.com/office/powerpoint/2010/main" val="7145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1432" y="383966"/>
            <a:ext cx="5706139" cy="576470"/>
          </a:xfrm>
        </p:spPr>
        <p:txBody>
          <a:bodyPr anchor="b" anchorCtr="0">
            <a:noAutofit/>
          </a:bodyPr>
          <a:lstStyle/>
          <a:p>
            <a:r>
              <a:rPr lang="en-GB" sz="2800" i="1" dirty="0"/>
              <a:t>Development of the </a:t>
            </a:r>
            <a:r>
              <a:rPr lang="en-GB" sz="2800" i="1" dirty="0">
                <a:ea typeface="SimSun" panose="02010600030101010101" pitchFamily="2" charset="-122"/>
                <a:cs typeface="Times New Roman" panose="02020603050405020304" pitchFamily="18" charset="0"/>
              </a:rPr>
              <a:t>awareness and beliefs about cancer measure</a:t>
            </a:r>
            <a:endParaRPr lang="en-US" sz="2800" i="1" dirty="0">
              <a:latin typeface="Franklin Gothic Book"/>
              <a:cs typeface="Franklin Gothic Book"/>
            </a:endParaRPr>
          </a:p>
        </p:txBody>
      </p:sp>
      <p:sp>
        <p:nvSpPr>
          <p:cNvPr id="11" name="TextBox 10">
            <a:extLst>
              <a:ext uri="{FF2B5EF4-FFF2-40B4-BE49-F238E27FC236}">
                <a16:creationId xmlns:a16="http://schemas.microsoft.com/office/drawing/2014/main" xmlns="" id="{4A670B4D-ACE6-43D0-8473-2CCB8BA1FC86}"/>
              </a:ext>
            </a:extLst>
          </p:cNvPr>
          <p:cNvSpPr txBox="1"/>
          <p:nvPr/>
        </p:nvSpPr>
        <p:spPr>
          <a:xfrm>
            <a:off x="982121" y="1389460"/>
            <a:ext cx="1036198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Cancer Awareness Measure (CAM - 2009):</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Awareness of cancer warning signs: 9 recognition items and 1 open-ended question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Anticipated time to seek medical advice: 9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Barriers to seeking medical advice: 10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Awareness of cancer risk factors: 11 recognition items, 1 open-ended question and one ranking the importance of risk factor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Cancer incidence: 7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Awareness of NHS screening programmes: 6 items</a:t>
            </a:r>
          </a:p>
        </p:txBody>
      </p:sp>
    </p:spTree>
    <p:extLst>
      <p:ext uri="{BB962C8B-B14F-4D97-AF65-F5344CB8AC3E}">
        <p14:creationId xmlns:p14="http://schemas.microsoft.com/office/powerpoint/2010/main" val="353758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4778645-24C5-4986-911E-3476977EBFB3}"/>
              </a:ext>
            </a:extLst>
          </p:cNvPr>
          <p:cNvPicPr>
            <a:picLocks noChangeAspect="1"/>
          </p:cNvPicPr>
          <p:nvPr/>
        </p:nvPicPr>
        <p:blipFill>
          <a:blip r:embed="rId4"/>
          <a:stretch>
            <a:fillRect/>
          </a:stretch>
        </p:blipFill>
        <p:spPr>
          <a:xfrm>
            <a:off x="295498" y="1275399"/>
            <a:ext cx="6551429" cy="2215925"/>
          </a:xfrm>
          <a:prstGeom prst="rect">
            <a:avLst/>
          </a:prstGeom>
        </p:spPr>
      </p:pic>
      <p:pic>
        <p:nvPicPr>
          <p:cNvPr id="13" name="Picture 12">
            <a:extLst>
              <a:ext uri="{FF2B5EF4-FFF2-40B4-BE49-F238E27FC236}">
                <a16:creationId xmlns:a16="http://schemas.microsoft.com/office/drawing/2014/main" xmlns="" id="{1BDE04C2-7064-466A-BFB8-C015CA9ACAD0}"/>
              </a:ext>
            </a:extLst>
          </p:cNvPr>
          <p:cNvPicPr>
            <a:picLocks noChangeAspect="1"/>
          </p:cNvPicPr>
          <p:nvPr/>
        </p:nvPicPr>
        <p:blipFill>
          <a:blip r:embed="rId5"/>
          <a:stretch>
            <a:fillRect/>
          </a:stretch>
        </p:blipFill>
        <p:spPr>
          <a:xfrm>
            <a:off x="5636613" y="3429000"/>
            <a:ext cx="6194128" cy="2007752"/>
          </a:xfrm>
          <a:prstGeom prst="rect">
            <a:avLst/>
          </a:prstGeom>
        </p:spPr>
      </p:pic>
      <p:sp>
        <p:nvSpPr>
          <p:cNvPr id="16" name="Title 1">
            <a:extLst>
              <a:ext uri="{FF2B5EF4-FFF2-40B4-BE49-F238E27FC236}">
                <a16:creationId xmlns:a16="http://schemas.microsoft.com/office/drawing/2014/main" xmlns="" id="{A39751CA-376D-4E82-B402-FE75AB1CDC9D}"/>
              </a:ext>
            </a:extLst>
          </p:cNvPr>
          <p:cNvSpPr>
            <a:spLocks noGrp="1"/>
          </p:cNvSpPr>
          <p:nvPr>
            <p:ph type="title"/>
          </p:nvPr>
        </p:nvSpPr>
        <p:spPr>
          <a:xfrm>
            <a:off x="6411432" y="383966"/>
            <a:ext cx="5706139" cy="576470"/>
          </a:xfrm>
        </p:spPr>
        <p:txBody>
          <a:bodyPr anchor="b" anchorCtr="0">
            <a:noAutofit/>
          </a:bodyPr>
          <a:lstStyle/>
          <a:p>
            <a:r>
              <a:rPr lang="en-GB" sz="2800" i="1" dirty="0"/>
              <a:t>Development of the </a:t>
            </a:r>
            <a:r>
              <a:rPr lang="en-GB" sz="2800" i="1" dirty="0">
                <a:ea typeface="SimSun" panose="02010600030101010101" pitchFamily="2" charset="-122"/>
                <a:cs typeface="Times New Roman" panose="02020603050405020304" pitchFamily="18" charset="0"/>
              </a:rPr>
              <a:t>awareness and beliefs about cancer measure</a:t>
            </a:r>
            <a:endParaRPr lang="en-US" sz="2800" i="1" dirty="0">
              <a:latin typeface="Franklin Gothic Book"/>
              <a:cs typeface="Franklin Gothic Book"/>
            </a:endParaRPr>
          </a:p>
        </p:txBody>
      </p:sp>
      <p:pic>
        <p:nvPicPr>
          <p:cNvPr id="10" name="Picture 9">
            <a:extLst>
              <a:ext uri="{FF2B5EF4-FFF2-40B4-BE49-F238E27FC236}">
                <a16:creationId xmlns:a16="http://schemas.microsoft.com/office/drawing/2014/main" xmlns="" id="{D1EE181A-DB1E-4331-BA15-B2518E3B0B52}"/>
              </a:ext>
            </a:extLst>
          </p:cNvPr>
          <p:cNvPicPr>
            <a:picLocks noChangeAspect="1"/>
          </p:cNvPicPr>
          <p:nvPr/>
        </p:nvPicPr>
        <p:blipFill>
          <a:blip r:embed="rId6"/>
          <a:stretch>
            <a:fillRect/>
          </a:stretch>
        </p:blipFill>
        <p:spPr>
          <a:xfrm>
            <a:off x="6096000" y="1212605"/>
            <a:ext cx="5931197" cy="2520988"/>
          </a:xfrm>
          <a:prstGeom prst="rect">
            <a:avLst/>
          </a:prstGeom>
        </p:spPr>
      </p:pic>
      <p:pic>
        <p:nvPicPr>
          <p:cNvPr id="12" name="Picture 11">
            <a:extLst>
              <a:ext uri="{FF2B5EF4-FFF2-40B4-BE49-F238E27FC236}">
                <a16:creationId xmlns:a16="http://schemas.microsoft.com/office/drawing/2014/main" xmlns="" id="{CD283076-CE7C-4658-97F9-202B3F18EF96}"/>
              </a:ext>
            </a:extLst>
          </p:cNvPr>
          <p:cNvPicPr>
            <a:picLocks noChangeAspect="1"/>
          </p:cNvPicPr>
          <p:nvPr/>
        </p:nvPicPr>
        <p:blipFill>
          <a:blip r:embed="rId7"/>
          <a:stretch>
            <a:fillRect/>
          </a:stretch>
        </p:blipFill>
        <p:spPr>
          <a:xfrm>
            <a:off x="308198" y="3176831"/>
            <a:ext cx="6764411" cy="1908637"/>
          </a:xfrm>
          <a:prstGeom prst="rect">
            <a:avLst/>
          </a:prstGeom>
        </p:spPr>
      </p:pic>
      <p:pic>
        <p:nvPicPr>
          <p:cNvPr id="11" name="Picture 10">
            <a:extLst>
              <a:ext uri="{FF2B5EF4-FFF2-40B4-BE49-F238E27FC236}">
                <a16:creationId xmlns:a16="http://schemas.microsoft.com/office/drawing/2014/main" xmlns="" id="{FC71EBB8-4DD4-4029-8C3A-6A3A4057B1D9}"/>
              </a:ext>
            </a:extLst>
          </p:cNvPr>
          <p:cNvPicPr>
            <a:picLocks noChangeAspect="1"/>
          </p:cNvPicPr>
          <p:nvPr/>
        </p:nvPicPr>
        <p:blipFill>
          <a:blip r:embed="rId8"/>
          <a:stretch>
            <a:fillRect/>
          </a:stretch>
        </p:blipFill>
        <p:spPr>
          <a:xfrm>
            <a:off x="4591085" y="4131149"/>
            <a:ext cx="7292717" cy="1644613"/>
          </a:xfrm>
          <a:prstGeom prst="rect">
            <a:avLst/>
          </a:prstGeom>
        </p:spPr>
      </p:pic>
    </p:spTree>
    <p:extLst>
      <p:ext uri="{BB962C8B-B14F-4D97-AF65-F5344CB8AC3E}">
        <p14:creationId xmlns:p14="http://schemas.microsoft.com/office/powerpoint/2010/main" val="305709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B0DE86B-B1C5-4BD8-BCC1-7FB0A25FADB8}"/>
              </a:ext>
            </a:extLst>
          </p:cNvPr>
          <p:cNvSpPr>
            <a:spLocks noGrp="1"/>
          </p:cNvSpPr>
          <p:nvPr>
            <p:ph type="title"/>
          </p:nvPr>
        </p:nvSpPr>
        <p:spPr>
          <a:xfrm>
            <a:off x="6411432" y="383966"/>
            <a:ext cx="5706139" cy="576470"/>
          </a:xfrm>
        </p:spPr>
        <p:txBody>
          <a:bodyPr anchor="b" anchorCtr="0">
            <a:noAutofit/>
          </a:bodyPr>
          <a:lstStyle/>
          <a:p>
            <a:r>
              <a:rPr lang="en-GB" sz="2800" i="1" dirty="0"/>
              <a:t>Development of the </a:t>
            </a:r>
            <a:r>
              <a:rPr lang="en-GB" sz="2800" i="1" dirty="0">
                <a:ea typeface="SimSun" panose="02010600030101010101" pitchFamily="2" charset="-122"/>
                <a:cs typeface="Times New Roman" panose="02020603050405020304" pitchFamily="18" charset="0"/>
              </a:rPr>
              <a:t>awareness and beliefs about cancer measure</a:t>
            </a:r>
            <a:endParaRPr lang="en-US" sz="2800" i="1" dirty="0">
              <a:latin typeface="Franklin Gothic Book"/>
              <a:cs typeface="Franklin Gothic Book"/>
            </a:endParaRPr>
          </a:p>
        </p:txBody>
      </p:sp>
      <p:pic>
        <p:nvPicPr>
          <p:cNvPr id="8" name="Picture 7">
            <a:extLst>
              <a:ext uri="{FF2B5EF4-FFF2-40B4-BE49-F238E27FC236}">
                <a16:creationId xmlns:a16="http://schemas.microsoft.com/office/drawing/2014/main" xmlns="" id="{2D9A9FD4-AC1E-4CBD-9EA8-0B461EB4F99D}"/>
              </a:ext>
            </a:extLst>
          </p:cNvPr>
          <p:cNvPicPr>
            <a:picLocks noChangeAspect="1"/>
          </p:cNvPicPr>
          <p:nvPr/>
        </p:nvPicPr>
        <p:blipFill>
          <a:blip r:embed="rId4"/>
          <a:stretch>
            <a:fillRect/>
          </a:stretch>
        </p:blipFill>
        <p:spPr>
          <a:xfrm>
            <a:off x="5092700" y="1280166"/>
            <a:ext cx="6772643" cy="1889836"/>
          </a:xfrm>
          <a:prstGeom prst="rect">
            <a:avLst/>
          </a:prstGeom>
        </p:spPr>
      </p:pic>
      <p:sp>
        <p:nvSpPr>
          <p:cNvPr id="9" name="TextBox 8">
            <a:extLst>
              <a:ext uri="{FF2B5EF4-FFF2-40B4-BE49-F238E27FC236}">
                <a16:creationId xmlns:a16="http://schemas.microsoft.com/office/drawing/2014/main" xmlns="" id="{4AAD4A8E-0412-482F-B713-0E77FD04BD26}"/>
              </a:ext>
            </a:extLst>
          </p:cNvPr>
          <p:cNvSpPr txBox="1"/>
          <p:nvPr/>
        </p:nvSpPr>
        <p:spPr>
          <a:xfrm>
            <a:off x="606940" y="2987289"/>
            <a:ext cx="5692260" cy="2554545"/>
          </a:xfrm>
          <a:prstGeom prst="rect">
            <a:avLst/>
          </a:prstGeom>
          <a:noFill/>
        </p:spPr>
        <p:txBody>
          <a:bodyPr wrap="square" rtlCol="0">
            <a:spAutoFit/>
          </a:bodyPr>
          <a:lstStyle/>
          <a:p>
            <a:r>
              <a:rPr lang="en-GB" sz="2000" b="1" dirty="0"/>
              <a:t>Reason for developing a internationally validated measure: </a:t>
            </a:r>
          </a:p>
          <a:p>
            <a:pPr marL="285750" indent="-285750">
              <a:buFont typeface="Arial" panose="020B0604020202020204" pitchFamily="34" charset="0"/>
              <a:buChar char="•"/>
            </a:pPr>
            <a:r>
              <a:rPr lang="en-GB" sz="2000" dirty="0"/>
              <a:t>Lack of awareness of possible early cancer symptoms</a:t>
            </a:r>
          </a:p>
          <a:p>
            <a:pPr marL="285750" indent="-285750">
              <a:buFont typeface="Arial" panose="020B0604020202020204" pitchFamily="34" charset="0"/>
              <a:buChar char="•"/>
            </a:pPr>
            <a:r>
              <a:rPr lang="en-GB" sz="2000" dirty="0"/>
              <a:t>Variations in cultural attitudes to cancer</a:t>
            </a:r>
          </a:p>
          <a:p>
            <a:pPr marL="285750" indent="-285750">
              <a:buFont typeface="Arial" panose="020B0604020202020204" pitchFamily="34" charset="0"/>
              <a:buChar char="•"/>
            </a:pPr>
            <a:r>
              <a:rPr lang="en-GB" sz="2000" dirty="0"/>
              <a:t>Lead to differences in early detection behaviours</a:t>
            </a:r>
          </a:p>
          <a:p>
            <a:pPr marL="285750" indent="-285750">
              <a:buFont typeface="Arial" panose="020B0604020202020204" pitchFamily="34" charset="0"/>
              <a:buChar char="•"/>
            </a:pPr>
            <a:r>
              <a:rPr lang="en-GB" sz="2000" dirty="0"/>
              <a:t>International differences in the proportion of cancers diagnosed at an early stage</a:t>
            </a:r>
          </a:p>
        </p:txBody>
      </p:sp>
      <p:sp>
        <p:nvSpPr>
          <p:cNvPr id="2" name="TextBox 1">
            <a:extLst>
              <a:ext uri="{FF2B5EF4-FFF2-40B4-BE49-F238E27FC236}">
                <a16:creationId xmlns:a16="http://schemas.microsoft.com/office/drawing/2014/main" xmlns="" id="{F84E8C48-D0F0-4223-8EDF-D4E77EBF5773}"/>
              </a:ext>
            </a:extLst>
          </p:cNvPr>
          <p:cNvSpPr txBox="1"/>
          <p:nvPr/>
        </p:nvSpPr>
        <p:spPr>
          <a:xfrm>
            <a:off x="606940" y="1472008"/>
            <a:ext cx="4485760" cy="1323439"/>
          </a:xfrm>
          <a:prstGeom prst="rect">
            <a:avLst/>
          </a:prstGeom>
          <a:noFill/>
        </p:spPr>
        <p:txBody>
          <a:bodyPr wrap="square" rtlCol="0">
            <a:spAutoFit/>
          </a:bodyPr>
          <a:lstStyle/>
          <a:p>
            <a:r>
              <a:rPr lang="en-GB" sz="2000" b="1" dirty="0"/>
              <a:t>International Cancer Benchmarking Partnership (ICBP):</a:t>
            </a:r>
          </a:p>
          <a:p>
            <a:pPr marL="342900" indent="-342900">
              <a:buFont typeface="Arial" panose="020B0604020202020204" pitchFamily="34" charset="0"/>
              <a:buChar char="•"/>
            </a:pPr>
            <a:r>
              <a:rPr lang="en-GB" sz="2000" dirty="0"/>
              <a:t>Australia, Canada, Denmark, Norway, Sweden and the UK</a:t>
            </a:r>
          </a:p>
        </p:txBody>
      </p:sp>
      <p:pic>
        <p:nvPicPr>
          <p:cNvPr id="3" name="Picture 2">
            <a:extLst>
              <a:ext uri="{FF2B5EF4-FFF2-40B4-BE49-F238E27FC236}">
                <a16:creationId xmlns:a16="http://schemas.microsoft.com/office/drawing/2014/main" xmlns="" id="{76374489-4EAD-4E1C-B2BA-083FBD565B69}"/>
              </a:ext>
            </a:extLst>
          </p:cNvPr>
          <p:cNvPicPr>
            <a:picLocks noChangeAspect="1"/>
          </p:cNvPicPr>
          <p:nvPr/>
        </p:nvPicPr>
        <p:blipFill>
          <a:blip r:embed="rId5"/>
          <a:stretch>
            <a:fillRect/>
          </a:stretch>
        </p:blipFill>
        <p:spPr>
          <a:xfrm>
            <a:off x="6543041" y="3332481"/>
            <a:ext cx="5179574" cy="2710848"/>
          </a:xfrm>
          <a:prstGeom prst="rect">
            <a:avLst/>
          </a:prstGeom>
        </p:spPr>
      </p:pic>
    </p:spTree>
    <p:extLst>
      <p:ext uri="{BB962C8B-B14F-4D97-AF65-F5344CB8AC3E}">
        <p14:creationId xmlns:p14="http://schemas.microsoft.com/office/powerpoint/2010/main" val="17805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B0DE86B-B1C5-4BD8-BCC1-7FB0A25FADB8}"/>
              </a:ext>
            </a:extLst>
          </p:cNvPr>
          <p:cNvSpPr>
            <a:spLocks noGrp="1"/>
          </p:cNvSpPr>
          <p:nvPr>
            <p:ph type="title"/>
          </p:nvPr>
        </p:nvSpPr>
        <p:spPr>
          <a:xfrm>
            <a:off x="6411432" y="383966"/>
            <a:ext cx="5706139" cy="576470"/>
          </a:xfrm>
        </p:spPr>
        <p:txBody>
          <a:bodyPr anchor="b" anchorCtr="0">
            <a:noAutofit/>
          </a:bodyPr>
          <a:lstStyle/>
          <a:p>
            <a:r>
              <a:rPr lang="en-GB" sz="2800" i="1" dirty="0"/>
              <a:t>Development of the </a:t>
            </a:r>
            <a:r>
              <a:rPr lang="en-GB" sz="2800" i="1" dirty="0">
                <a:ea typeface="SimSun" panose="02010600030101010101" pitchFamily="2" charset="-122"/>
                <a:cs typeface="Times New Roman" panose="02020603050405020304" pitchFamily="18" charset="0"/>
              </a:rPr>
              <a:t>awareness and beliefs about cancer measure</a:t>
            </a:r>
            <a:endParaRPr lang="en-US" sz="2800" i="1" dirty="0">
              <a:latin typeface="Franklin Gothic Book"/>
              <a:cs typeface="Franklin Gothic Book"/>
            </a:endParaRPr>
          </a:p>
        </p:txBody>
      </p:sp>
      <p:sp>
        <p:nvSpPr>
          <p:cNvPr id="10" name="TextBox 9">
            <a:extLst>
              <a:ext uri="{FF2B5EF4-FFF2-40B4-BE49-F238E27FC236}">
                <a16:creationId xmlns:a16="http://schemas.microsoft.com/office/drawing/2014/main" xmlns="" id="{DC7D5D7E-8F5A-4FFD-A318-A08BB0B823EF}"/>
              </a:ext>
            </a:extLst>
          </p:cNvPr>
          <p:cNvSpPr txBox="1"/>
          <p:nvPr/>
        </p:nvSpPr>
        <p:spPr>
          <a:xfrm>
            <a:off x="985339" y="1404321"/>
            <a:ext cx="924678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Awareness and beliefs about cancer (ABC):</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Awareness of cancer symptoms: 11 recognition items and 1 open-ended question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Awareness of cancer outcomes: 4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Help-seeking intentions: 4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Beliefs about cancer: 6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Beliefs about barriers to symptomatic presentation: 5 items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Estimated age at which people are most likely to develop cancer: 1 item</a:t>
            </a:r>
          </a:p>
        </p:txBody>
      </p:sp>
    </p:spTree>
    <p:extLst>
      <p:ext uri="{BB962C8B-B14F-4D97-AF65-F5344CB8AC3E}">
        <p14:creationId xmlns:p14="http://schemas.microsoft.com/office/powerpoint/2010/main" val="36664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0">
                                            <p:txEl>
                                              <p:pRg st="2" end="2"/>
                                            </p:txEl>
                                          </p:spTgt>
                                        </p:tgtEl>
                                        <p:attrNameLst>
                                          <p:attrName>style.opacity</p:attrName>
                                        </p:attrNameLst>
                                      </p:cBhvr>
                                      <p:to>
                                        <p:strVal val="0.25"/>
                                      </p:to>
                                    </p:set>
                                    <p:animEffect filter="image" prLst="opacity: 0.25">
                                      <p:cBhvr rctx="IE">
                                        <p:cTn id="7" dur="indefinite"/>
                                        <p:tgtEl>
                                          <p:spTgt spid="10">
                                            <p:txEl>
                                              <p:pRg st="2" end="2"/>
                                            </p:txEl>
                                          </p:spTgt>
                                        </p:tgtEl>
                                      </p:cBhvr>
                                    </p:animEffect>
                                  </p:childTnLst>
                                </p:cTn>
                              </p:par>
                              <p:par>
                                <p:cTn id="8" presetID="9" presetClass="emph" presetSubtype="0" nodeType="withEffect">
                                  <p:stCondLst>
                                    <p:cond delay="0"/>
                                  </p:stCondLst>
                                  <p:childTnLst>
                                    <p:set>
                                      <p:cBhvr>
                                        <p:cTn id="9" dur="indefinite"/>
                                        <p:tgtEl>
                                          <p:spTgt spid="10">
                                            <p:txEl>
                                              <p:pRg st="4" end="4"/>
                                            </p:txEl>
                                          </p:spTgt>
                                        </p:tgtEl>
                                        <p:attrNameLst>
                                          <p:attrName>style.opacity</p:attrName>
                                        </p:attrNameLst>
                                      </p:cBhvr>
                                      <p:to>
                                        <p:strVal val="0.25"/>
                                      </p:to>
                                    </p:set>
                                    <p:animEffect filter="image" prLst="opacity: 0.25">
                                      <p:cBhvr rctx="IE">
                                        <p:cTn id="10" dur="indefinite"/>
                                        <p:tgtEl>
                                          <p:spTgt spid="10">
                                            <p:txEl>
                                              <p:pRg st="4" end="4"/>
                                            </p:txEl>
                                          </p:spTgt>
                                        </p:tgtEl>
                                      </p:cBhvr>
                                    </p:animEffect>
                                  </p:childTnLst>
                                </p:cTn>
                              </p:par>
                              <p:par>
                                <p:cTn id="11" presetID="9" presetClass="emph" presetSubtype="0" nodeType="withEffect">
                                  <p:stCondLst>
                                    <p:cond delay="0"/>
                                  </p:stCondLst>
                                  <p:childTnLst>
                                    <p:set>
                                      <p:cBhvr>
                                        <p:cTn id="12" dur="indefinite"/>
                                        <p:tgtEl>
                                          <p:spTgt spid="10">
                                            <p:txEl>
                                              <p:pRg st="6" end="6"/>
                                            </p:txEl>
                                          </p:spTgt>
                                        </p:tgtEl>
                                        <p:attrNameLst>
                                          <p:attrName>style.opacity</p:attrName>
                                        </p:attrNameLst>
                                      </p:cBhvr>
                                      <p:to>
                                        <p:strVal val="0.25"/>
                                      </p:to>
                                    </p:set>
                                    <p:animEffect filter="image" prLst="opacity: 0.25">
                                      <p:cBhvr rctx="IE">
                                        <p:cTn id="13" dur="indefinite"/>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005093" y="1413058"/>
            <a:ext cx="10210988" cy="2969141"/>
          </a:xfrm>
        </p:spPr>
        <p:txBody>
          <a:bodyPr>
            <a:normAutofit/>
          </a:bodyPr>
          <a:lstStyle/>
          <a:p>
            <a:pPr marL="0" indent="0">
              <a:buNone/>
            </a:pPr>
            <a:r>
              <a:rPr lang="en-GB" sz="2000" b="1" dirty="0"/>
              <a:t>Change of wordings in Awareness of Cancer Symptoms (ABC):</a:t>
            </a:r>
          </a:p>
          <a:p>
            <a:pPr marL="0" indent="0">
              <a:buNone/>
            </a:pPr>
            <a:r>
              <a:rPr lang="en-GB" sz="2000" dirty="0"/>
              <a:t>CAM: Do you think a persistent change in bowel or bladder habits could be a sign of cancer?</a:t>
            </a:r>
          </a:p>
          <a:p>
            <a:pPr marL="0" indent="0">
              <a:buNone/>
            </a:pPr>
            <a:r>
              <a:rPr lang="en-GB" sz="2000" dirty="0"/>
              <a:t>ABC: Do you think a change in bowel or bladder habits could be a sign of cancer?</a:t>
            </a:r>
          </a:p>
          <a:p>
            <a:pPr marL="0" indent="0">
              <a:buNone/>
            </a:pPr>
            <a:endParaRPr lang="en-GB" sz="2000" dirty="0"/>
          </a:p>
          <a:p>
            <a:pPr marL="0" indent="0">
              <a:buNone/>
            </a:pPr>
            <a:r>
              <a:rPr lang="en-GB" sz="2000" b="1" dirty="0"/>
              <a:t>Additional items in ABC:</a:t>
            </a:r>
          </a:p>
          <a:p>
            <a:pPr marL="0" indent="0">
              <a:buNone/>
            </a:pPr>
            <a:r>
              <a:rPr lang="en-GB" sz="2000" dirty="0"/>
              <a:t>Do you think unexplained tiredness could be a sign of cancer?</a:t>
            </a:r>
          </a:p>
          <a:p>
            <a:pPr marL="0" indent="0">
              <a:buNone/>
            </a:pPr>
            <a:r>
              <a:rPr lang="en-GB" sz="2000" dirty="0"/>
              <a:t>Do you think a persistent unexplained pain could be a sign of cancer?</a:t>
            </a:r>
          </a:p>
        </p:txBody>
      </p:sp>
      <p:sp>
        <p:nvSpPr>
          <p:cNvPr id="7" name="Title 1">
            <a:extLst>
              <a:ext uri="{FF2B5EF4-FFF2-40B4-BE49-F238E27FC236}">
                <a16:creationId xmlns:a16="http://schemas.microsoft.com/office/drawing/2014/main" xmlns="" id="{B481AAA3-0E08-496C-AB39-9B2627DD76E4}"/>
              </a:ext>
            </a:extLst>
          </p:cNvPr>
          <p:cNvSpPr>
            <a:spLocks noGrp="1"/>
          </p:cNvSpPr>
          <p:nvPr>
            <p:ph type="title"/>
          </p:nvPr>
        </p:nvSpPr>
        <p:spPr>
          <a:xfrm>
            <a:off x="6411432" y="383966"/>
            <a:ext cx="5706139" cy="576470"/>
          </a:xfrm>
        </p:spPr>
        <p:txBody>
          <a:bodyPr anchor="b" anchorCtr="0">
            <a:noAutofit/>
          </a:bodyPr>
          <a:lstStyle/>
          <a:p>
            <a:r>
              <a:rPr lang="en-GB" sz="2800" i="1" dirty="0"/>
              <a:t>Development of the </a:t>
            </a:r>
            <a:r>
              <a:rPr lang="en-GB" sz="2800" i="1" dirty="0">
                <a:ea typeface="SimSun" panose="02010600030101010101" pitchFamily="2" charset="-122"/>
                <a:cs typeface="Times New Roman" panose="02020603050405020304" pitchFamily="18" charset="0"/>
              </a:rPr>
              <a:t>awareness and beliefs about cancer measure</a:t>
            </a:r>
            <a:endParaRPr lang="en-US" sz="2800" i="1" dirty="0">
              <a:latin typeface="Franklin Gothic Book"/>
              <a:cs typeface="Franklin Gothic Book"/>
            </a:endParaRPr>
          </a:p>
        </p:txBody>
      </p:sp>
    </p:spTree>
    <p:extLst>
      <p:ext uri="{BB962C8B-B14F-4D97-AF65-F5344CB8AC3E}">
        <p14:creationId xmlns:p14="http://schemas.microsoft.com/office/powerpoint/2010/main" val="38826368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4986</TotalTime>
  <Words>2685</Words>
  <Application>Microsoft Office PowerPoint</Application>
  <PresentationFormat>Custom</PresentationFormat>
  <Paragraphs>587</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1_Office Theme</vt:lpstr>
      <vt:lpstr>6_Office Theme</vt:lpstr>
      <vt:lpstr>Psychometric testing for validating a cancer symptom recognition measure</vt:lpstr>
      <vt:lpstr>Overview</vt:lpstr>
      <vt:lpstr>PowerPoint Presentation</vt:lpstr>
      <vt:lpstr>Development of the awareness and beliefs about cancer measure</vt:lpstr>
      <vt:lpstr>Development of the awareness and beliefs about cancer measure</vt:lpstr>
      <vt:lpstr>Development of the awareness and beliefs about cancer measure</vt:lpstr>
      <vt:lpstr>Development of the awareness and beliefs about cancer measure</vt:lpstr>
      <vt:lpstr>Development of the awareness and beliefs about cancer measure</vt:lpstr>
      <vt:lpstr>Development of the awareness and beliefs about cancer measure</vt:lpstr>
      <vt:lpstr>PowerPoint Presentation</vt:lpstr>
      <vt:lpstr>PowerPoint Presentation</vt:lpstr>
      <vt:lpstr>Development of the awareness and beliefs about cancer measure</vt:lpstr>
      <vt:lpstr>Adapted ABC measures</vt:lpstr>
      <vt:lpstr>PowerPoint Presentation</vt:lpstr>
      <vt:lpstr>Psychometric tests </vt:lpstr>
      <vt:lpstr>Psychometric testing - Reliability</vt:lpstr>
      <vt:lpstr>Psychometric testing - Reliability</vt:lpstr>
      <vt:lpstr>Adapted ABC measures</vt:lpstr>
      <vt:lpstr>Psychometric testing - Validity</vt:lpstr>
      <vt:lpstr>Psychometric testing - Validity</vt:lpstr>
      <vt:lpstr>Factor analysis - Cancer Symptom Recognition</vt:lpstr>
      <vt:lpstr>Factor analysis - Cancer Symptom Recognition</vt:lpstr>
      <vt:lpstr>PowerPoint Presentation</vt:lpstr>
      <vt:lpstr>ABACus3 - Cancer Symptom Recognition</vt:lpstr>
      <vt:lpstr>ABACus3 - Cancer Symptom Recognition</vt:lpstr>
      <vt:lpstr>ABACus3 - Cancer Symptom Recognition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Psychometric testing for validating a cancer symptom recognition measure</dc:title>
  <dc:creator>Tin Lau</dc:creator>
  <cp:lastModifiedBy>rtrubey</cp:lastModifiedBy>
  <cp:revision>158</cp:revision>
  <dcterms:created xsi:type="dcterms:W3CDTF">2019-12-20T08:03:12Z</dcterms:created>
  <dcterms:modified xsi:type="dcterms:W3CDTF">2020-01-15T15:22:39Z</dcterms:modified>
</cp:coreProperties>
</file>