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319" r:id="rId4"/>
    <p:sldId id="333" r:id="rId5"/>
    <p:sldId id="334" r:id="rId6"/>
    <p:sldId id="335" r:id="rId7"/>
    <p:sldId id="336" r:id="rId8"/>
    <p:sldId id="337" r:id="rId9"/>
    <p:sldId id="274" r:id="rId10"/>
    <p:sldId id="320" r:id="rId11"/>
    <p:sldId id="258" r:id="rId12"/>
    <p:sldId id="277" r:id="rId13"/>
    <p:sldId id="276" r:id="rId14"/>
    <p:sldId id="259" r:id="rId15"/>
    <p:sldId id="305" r:id="rId16"/>
    <p:sldId id="270" r:id="rId17"/>
    <p:sldId id="273" r:id="rId18"/>
    <p:sldId id="272" r:id="rId19"/>
    <p:sldId id="278" r:id="rId20"/>
    <p:sldId id="280" r:id="rId21"/>
    <p:sldId id="281" r:id="rId22"/>
    <p:sldId id="282" r:id="rId23"/>
    <p:sldId id="279" r:id="rId24"/>
    <p:sldId id="262" r:id="rId25"/>
    <p:sldId id="312" r:id="rId26"/>
    <p:sldId id="283" r:id="rId27"/>
    <p:sldId id="321" r:id="rId28"/>
    <p:sldId id="263" r:id="rId29"/>
    <p:sldId id="286" r:id="rId30"/>
    <p:sldId id="285" r:id="rId31"/>
    <p:sldId id="287" r:id="rId32"/>
    <p:sldId id="338" r:id="rId33"/>
    <p:sldId id="322" r:id="rId34"/>
    <p:sldId id="323" r:id="rId35"/>
    <p:sldId id="288" r:id="rId36"/>
    <p:sldId id="289" r:id="rId37"/>
    <p:sldId id="290" r:id="rId38"/>
    <p:sldId id="291" r:id="rId39"/>
    <p:sldId id="299" r:id="rId40"/>
    <p:sldId id="300" r:id="rId41"/>
    <p:sldId id="265" r:id="rId42"/>
    <p:sldId id="324" r:id="rId43"/>
    <p:sldId id="306" r:id="rId44"/>
    <p:sldId id="294" r:id="rId45"/>
    <p:sldId id="307" r:id="rId46"/>
    <p:sldId id="295" r:id="rId47"/>
    <p:sldId id="266" r:id="rId48"/>
    <p:sldId id="267" r:id="rId49"/>
    <p:sldId id="308" r:id="rId50"/>
    <p:sldId id="325" r:id="rId51"/>
    <p:sldId id="297" r:id="rId52"/>
    <p:sldId id="298" r:id="rId53"/>
    <p:sldId id="268" r:id="rId54"/>
    <p:sldId id="269" r:id="rId55"/>
    <p:sldId id="303" r:id="rId56"/>
    <p:sldId id="301" r:id="rId57"/>
    <p:sldId id="304" r:id="rId58"/>
    <p:sldId id="326" r:id="rId59"/>
    <p:sldId id="309" r:id="rId60"/>
    <p:sldId id="311" r:id="rId61"/>
    <p:sldId id="339" r:id="rId62"/>
    <p:sldId id="314" r:id="rId63"/>
    <p:sldId id="315" r:id="rId64"/>
    <p:sldId id="316" r:id="rId65"/>
    <p:sldId id="317" r:id="rId66"/>
    <p:sldId id="318" r:id="rId67"/>
    <p:sldId id="313" r:id="rId68"/>
    <p:sldId id="31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" initials="i" lastIdx="2" clrIdx="0">
    <p:extLst>
      <p:ext uri="{19B8F6BF-5375-455C-9EA6-DF929625EA0E}">
        <p15:presenceInfo xmlns:p15="http://schemas.microsoft.com/office/powerpoint/2012/main" userId="Bec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58"/>
    <a:srgbClr val="EE4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4" autoAdjust="0"/>
    <p:restoredTop sz="95316" autoAdjust="0"/>
  </p:normalViewPr>
  <p:slideViewPr>
    <p:cSldViewPr snapToGrid="0">
      <p:cViewPr varScale="1">
        <p:scale>
          <a:sx n="74" d="100"/>
          <a:sy n="74" d="100"/>
        </p:scale>
        <p:origin x="6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46205-B640-48CF-A1AA-32B8CC97E64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B6951-5E23-4EE6-9F1E-7717B67DB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B6951-5E23-4EE6-9F1E-7717B67DBB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7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B6951-5E23-4EE6-9F1E-7717B67DBB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9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7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5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4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15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2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7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4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7E7C-DBFC-4B76-9363-7276D4B8606E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F9DE-96C8-41E0-837A-91D18BDC9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2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466491"/>
            <a:ext cx="12192000" cy="47962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922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Designing studies for </a:t>
            </a:r>
            <a:r>
              <a:rPr lang="en-GB" b="1" dirty="0">
                <a:solidFill>
                  <a:schemeClr val="bg1"/>
                </a:solidFill>
              </a:rPr>
              <a:t>i</a:t>
            </a:r>
            <a:r>
              <a:rPr lang="en-GB" b="1" dirty="0" smtClean="0">
                <a:solidFill>
                  <a:schemeClr val="bg1"/>
                </a:solidFill>
              </a:rPr>
              <a:t>ndividual participant data (IPD) </a:t>
            </a:r>
            <a:r>
              <a:rPr lang="en-GB" b="1" dirty="0" smtClean="0">
                <a:solidFill>
                  <a:schemeClr val="bg1"/>
                </a:solidFill>
              </a:rPr>
              <a:t>meta-analysis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97876"/>
            <a:ext cx="9144000" cy="16557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Dr Rebecca Playle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Centre for Trials Research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1794294"/>
            <a:chOff x="0" y="0"/>
            <a:chExt cx="12192000" cy="1794294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146649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5723" y="83553"/>
              <a:ext cx="3049543" cy="1261884"/>
              <a:chOff x="165723" y="83553"/>
              <a:chExt cx="3049543" cy="1261884"/>
            </a:xfrm>
          </p:grpSpPr>
          <p:pic>
            <p:nvPicPr>
              <p:cNvPr id="5" name="Picture 4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286468" y="83553"/>
                <a:ext cx="1928798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423175" y="683717"/>
                <a:ext cx="1708458" cy="1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Isosceles Triangle 13"/>
            <p:cNvSpPr/>
            <p:nvPr/>
          </p:nvSpPr>
          <p:spPr>
            <a:xfrm rot="10800000">
              <a:off x="415888" y="1466491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262777"/>
            <a:ext cx="12192000" cy="595223"/>
          </a:xfrm>
          <a:prstGeom prst="rect">
            <a:avLst/>
          </a:prstGeom>
          <a:solidFill>
            <a:srgbClr val="F13F58"/>
          </a:solidFill>
          <a:ln>
            <a:solidFill>
              <a:srgbClr val="EE4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@</a:t>
            </a:r>
            <a:r>
              <a:rPr lang="en-GB" dirty="0" err="1" smtClean="0"/>
              <a:t>CTRCardiffUni</a:t>
            </a:r>
            <a:r>
              <a:rPr lang="en-GB" dirty="0" smtClean="0"/>
              <a:t>								College of Biomedical and Life Sciences</a:t>
            </a:r>
            <a:endParaRPr lang="en-GB" dirty="0"/>
          </a:p>
        </p:txBody>
      </p:sp>
      <p:sp>
        <p:nvSpPr>
          <p:cNvPr id="16" name="Isosceles Triangle 15"/>
          <p:cNvSpPr/>
          <p:nvPr/>
        </p:nvSpPr>
        <p:spPr>
          <a:xfrm>
            <a:off x="11194212" y="5934974"/>
            <a:ext cx="638355" cy="327803"/>
          </a:xfrm>
          <a:prstGeom prst="triangle">
            <a:avLst/>
          </a:prstGeom>
          <a:solidFill>
            <a:srgbClr val="F13F58"/>
          </a:solidFill>
          <a:ln>
            <a:solidFill>
              <a:srgbClr val="EE4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2" name="Rectangle 11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15" name="Picture 14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dirty="0" smtClean="0"/>
              <a:t>			The trouble with IPD meta-analysis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Extensive </a:t>
            </a:r>
            <a:r>
              <a:rPr lang="en-GB" strike="sngStrike" dirty="0" smtClean="0"/>
              <a:t>persuasion</a:t>
            </a:r>
            <a:r>
              <a:rPr lang="en-GB" dirty="0" smtClean="0"/>
              <a:t> </a:t>
            </a:r>
            <a:r>
              <a:rPr lang="en-GB" strike="sngStrike" dirty="0" smtClean="0"/>
              <a:t>bribery</a:t>
            </a:r>
            <a:r>
              <a:rPr lang="en-GB" dirty="0" smtClean="0"/>
              <a:t> collaboration is required in order collate data sets from each study team often long after the original study was completed</a:t>
            </a:r>
          </a:p>
          <a:p>
            <a:r>
              <a:rPr lang="en-GB" dirty="0" smtClean="0"/>
              <a:t>The data needs to be checked for consistency with published results</a:t>
            </a:r>
          </a:p>
          <a:p>
            <a:r>
              <a:rPr lang="en-GB" dirty="0" smtClean="0"/>
              <a:t>Not all data sets will have all the covariates required</a:t>
            </a:r>
          </a:p>
          <a:p>
            <a:r>
              <a:rPr lang="en-GB" dirty="0" smtClean="0"/>
              <a:t>Designing studies with IPD meta-analysis in mind may offer a way to avoid this post hoc data collation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0" name="Rectangle 9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5" name="Picture 4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The BRAINTRAIN Study</a:t>
            </a:r>
            <a:endParaRPr lang="en-GB" dirty="0"/>
          </a:p>
        </p:txBody>
      </p:sp>
      <p:pic>
        <p:nvPicPr>
          <p:cNvPr id="4" name="Picture 3" descr="C:\Users\Laptop\Downloads\BRAINTRAIN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793" y="2326565"/>
            <a:ext cx="4072414" cy="3605088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1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11" name="Picture 1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dirty="0" smtClean="0"/>
              <a:t>		The BRAINTRAIN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12024" cy="4351338"/>
          </a:xfrm>
        </p:spPr>
        <p:txBody>
          <a:bodyPr/>
          <a:lstStyle/>
          <a:p>
            <a:r>
              <a:rPr lang="en-GB" dirty="0" smtClean="0"/>
              <a:t>In 2013 David Linden (Professor of Translational Neuroscience) came to the CTR to discuss an idea about using neurofeedback to treat a range of clinical conditions</a:t>
            </a:r>
          </a:p>
          <a:p>
            <a:r>
              <a:rPr lang="en-GB" dirty="0" smtClean="0"/>
              <a:t>That’s him with the Queen at CUBRIC</a:t>
            </a:r>
          </a:p>
        </p:txBody>
      </p:sp>
      <p:pic>
        <p:nvPicPr>
          <p:cNvPr id="6" name="Picture 5" descr="CUBR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24" y="1825625"/>
            <a:ext cx="4724029" cy="26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576" y="3617259"/>
            <a:ext cx="3536043" cy="311198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9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7" name="Rectangle 6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10" name="Picture 9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The BRAINTRAIN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2818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David had already begun setting up a consortium with partners across Europe </a:t>
            </a:r>
            <a:r>
              <a:rPr lang="en-GB" dirty="0" smtClean="0"/>
              <a:t>in Cardiff, </a:t>
            </a:r>
            <a:r>
              <a:rPr lang="en-GB" dirty="0" smtClean="0"/>
              <a:t>Coimbra, Tubingen, Oxford and Tel Aviv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384" y="1598613"/>
            <a:ext cx="6443046" cy="509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12" name="Picture 11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A little bit more about neurofeedback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0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7" name="Rectangle 6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11" name="Picture 1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A little bit more about neurofeedback</a:t>
            </a:r>
            <a:endParaRPr lang="en-GB" dirty="0"/>
          </a:p>
        </p:txBody>
      </p:sp>
      <p:pic>
        <p:nvPicPr>
          <p:cNvPr id="6" name="Picture 2" descr="Magnetic Resonance Imaging M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59" y="2299447"/>
            <a:ext cx="7271509" cy="40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99329" cy="4351338"/>
          </a:xfrm>
        </p:spPr>
        <p:txBody>
          <a:bodyPr/>
          <a:lstStyle/>
          <a:p>
            <a:r>
              <a:rPr lang="en-GB" dirty="0" smtClean="0"/>
              <a:t>MRI scanners in CUBRIC scan brain activity </a:t>
            </a:r>
          </a:p>
          <a:p>
            <a:r>
              <a:rPr lang="en-GB" dirty="0" smtClean="0"/>
              <a:t>Patients with depression and addiction have been studied in Cardiff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0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4" name="Rectangle 13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17" name="Picture 16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A </a:t>
            </a:r>
            <a:r>
              <a:rPr lang="en-GB" dirty="0"/>
              <a:t>little bit more about neurofeedback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3600" y="1825625"/>
            <a:ext cx="5170200" cy="4351338"/>
          </a:xfrm>
        </p:spPr>
        <p:txBody>
          <a:bodyPr/>
          <a:lstStyle/>
          <a:p>
            <a:r>
              <a:rPr lang="en-GB" dirty="0" smtClean="0"/>
              <a:t>Using an MRI scanner brain activity is monitored in real-time</a:t>
            </a:r>
          </a:p>
          <a:p>
            <a:r>
              <a:rPr lang="en-GB" dirty="0" smtClean="0"/>
              <a:t>Areas of interest in those with  addiction are involved in reward and craving</a:t>
            </a:r>
          </a:p>
          <a:p>
            <a:r>
              <a:rPr lang="en-GB" dirty="0" smtClean="0"/>
              <a:t>Monitor changes in brain activity in response to seeing images </a:t>
            </a:r>
            <a:r>
              <a:rPr lang="en-GB" dirty="0" err="1" smtClean="0"/>
              <a:t>eg</a:t>
            </a:r>
            <a:r>
              <a:rPr lang="en-GB" dirty="0" smtClean="0"/>
              <a:t> alcohol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2508" y="2106936"/>
            <a:ext cx="4533146" cy="3922959"/>
            <a:chOff x="-99078" y="999061"/>
            <a:chExt cx="6134697" cy="5241916"/>
          </a:xfrm>
        </p:grpSpPr>
        <p:pic>
          <p:nvPicPr>
            <p:cNvPr id="5" name="fMRI_alc1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24073" y="2213865"/>
              <a:ext cx="3572331" cy="3274642"/>
            </a:xfrm>
            <a:prstGeom prst="rect">
              <a:avLst/>
            </a:prstGeom>
            <a:ln w="12700">
              <a:miter lim="400000"/>
            </a:ln>
            <a:effectLst>
              <a:outerShdw blurRad="127000" dist="1778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6" name="Shape 79"/>
            <p:cNvSpPr/>
            <p:nvPr/>
          </p:nvSpPr>
          <p:spPr>
            <a:xfrm>
              <a:off x="1133220" y="2304381"/>
              <a:ext cx="625078" cy="553641"/>
            </a:xfrm>
            <a:prstGeom prst="line">
              <a:avLst/>
            </a:pr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7" name="Shape 80"/>
            <p:cNvSpPr/>
            <p:nvPr/>
          </p:nvSpPr>
          <p:spPr>
            <a:xfrm>
              <a:off x="3073938" y="3911724"/>
              <a:ext cx="1068587" cy="1576783"/>
            </a:xfrm>
            <a:prstGeom prst="line">
              <a:avLst/>
            </a:pr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8" name="Shape 81"/>
            <p:cNvSpPr/>
            <p:nvPr/>
          </p:nvSpPr>
          <p:spPr>
            <a:xfrm flipV="1">
              <a:off x="2544110" y="1880221"/>
              <a:ext cx="529828" cy="1611809"/>
            </a:xfrm>
            <a:prstGeom prst="line">
              <a:avLst/>
            </a:pr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9" name="Shape 82"/>
            <p:cNvSpPr/>
            <p:nvPr/>
          </p:nvSpPr>
          <p:spPr>
            <a:xfrm>
              <a:off x="-99078" y="1754193"/>
              <a:ext cx="1857376" cy="3894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l">
                <a:spcBef>
                  <a:spcPts val="1400"/>
                </a:spcBef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31" dirty="0"/>
                <a:t>Right Insula</a:t>
              </a:r>
            </a:p>
          </p:txBody>
        </p:sp>
        <p:sp>
          <p:nvSpPr>
            <p:cNvPr id="10" name="Shape 83"/>
            <p:cNvSpPr/>
            <p:nvPr/>
          </p:nvSpPr>
          <p:spPr>
            <a:xfrm>
              <a:off x="4178244" y="5441198"/>
              <a:ext cx="1857375" cy="3894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l">
                <a:spcBef>
                  <a:spcPts val="1400"/>
                </a:spcBef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31" dirty="0"/>
                <a:t>Left Insula</a:t>
              </a:r>
            </a:p>
          </p:txBody>
        </p:sp>
        <p:sp>
          <p:nvSpPr>
            <p:cNvPr id="11" name="Shape 84"/>
            <p:cNvSpPr/>
            <p:nvPr/>
          </p:nvSpPr>
          <p:spPr>
            <a:xfrm>
              <a:off x="2506865" y="999061"/>
              <a:ext cx="2125266" cy="7789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l">
                <a:spcBef>
                  <a:spcPts val="1400"/>
                </a:spcBef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31" dirty="0"/>
                <a:t>Ventral Striatum</a:t>
              </a:r>
            </a:p>
          </p:txBody>
        </p:sp>
        <p:sp>
          <p:nvSpPr>
            <p:cNvPr id="12" name="Shape 93"/>
            <p:cNvSpPr/>
            <p:nvPr/>
          </p:nvSpPr>
          <p:spPr>
            <a:xfrm>
              <a:off x="134792" y="5808295"/>
              <a:ext cx="2621933" cy="4326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ts val="984"/>
                </a:spcBef>
                <a:defRPr sz="1800"/>
              </a:pPr>
              <a:r>
                <a:rPr sz="1406" dirty="0">
                  <a:solidFill>
                    <a:srgbClr val="535353"/>
                  </a:solidFill>
                  <a:latin typeface="Gill Sans"/>
                  <a:ea typeface="Gill Sans"/>
                  <a:cs typeface="Gill Sans"/>
                  <a:sym typeface="Gill Sans"/>
                </a:rPr>
                <a:t>Ihssen et al. (2011). </a:t>
              </a:r>
              <a:r>
                <a:rPr sz="1406" i="1" dirty="0">
                  <a:solidFill>
                    <a:srgbClr val="535353"/>
                  </a:solidFill>
                  <a:latin typeface="Gill Sans"/>
                  <a:ea typeface="Gill Sans"/>
                  <a:cs typeface="Gill Sans"/>
                  <a:sym typeface="Gill Sans"/>
                </a:rPr>
                <a:t>Cerebral Cortex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4" name="Rectangle 13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17" name="Picture 16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A </a:t>
            </a:r>
            <a:r>
              <a:rPr lang="en-GB" dirty="0"/>
              <a:t>little bit </a:t>
            </a:r>
            <a:r>
              <a:rPr lang="en-GB" dirty="0" smtClean="0"/>
              <a:t>more about </a:t>
            </a:r>
            <a:r>
              <a:rPr lang="en-GB" dirty="0"/>
              <a:t>neurofeedback</a:t>
            </a:r>
          </a:p>
        </p:txBody>
      </p:sp>
      <p:pic>
        <p:nvPicPr>
          <p:cNvPr id="4" name="Picture 5" descr="Figure1-Protocol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3903" y="1896961"/>
            <a:ext cx="4079597" cy="3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724902" y="1919192"/>
            <a:ext cx="3580804" cy="3247429"/>
            <a:chOff x="205383" y="2563951"/>
            <a:chExt cx="3580804" cy="3247429"/>
          </a:xfrm>
        </p:grpSpPr>
        <p:sp>
          <p:nvSpPr>
            <p:cNvPr id="6" name="Shape 85"/>
            <p:cNvSpPr/>
            <p:nvPr/>
          </p:nvSpPr>
          <p:spPr>
            <a:xfrm>
              <a:off x="321469" y="3403341"/>
              <a:ext cx="2530079" cy="2408039"/>
            </a:xfrm>
            <a:prstGeom prst="line">
              <a:avLst/>
            </a:prstGeom>
            <a:ln w="38100">
              <a:solidFill>
                <a:srgbClr val="535353"/>
              </a:solidFill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7" name="Shape 86"/>
            <p:cNvSpPr/>
            <p:nvPr/>
          </p:nvSpPr>
          <p:spPr>
            <a:xfrm>
              <a:off x="205383" y="4370890"/>
              <a:ext cx="1464469" cy="10384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l">
                <a:spcBef>
                  <a:spcPts val="1400"/>
                </a:spcBef>
                <a:defRPr sz="24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87"/>
                <a:t>8-sec picture viewing blocks (2 sec per item)</a:t>
              </a:r>
            </a:p>
          </p:txBody>
        </p:sp>
        <p:pic>
          <p:nvPicPr>
            <p:cNvPr id="8" name="A006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3274" y="2563951"/>
              <a:ext cx="1250156" cy="937618"/>
            </a:xfrm>
            <a:prstGeom prst="rect">
              <a:avLst/>
            </a:prstGeom>
            <a:ln w="12700">
              <a:solidFill/>
              <a:miter lim="400000"/>
            </a:ln>
            <a:effectLst>
              <a:outerShdw blurRad="127000" dist="1778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9" name="A004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60860" y="3206888"/>
              <a:ext cx="1250156" cy="937618"/>
            </a:xfrm>
            <a:prstGeom prst="rect">
              <a:avLst/>
            </a:prstGeom>
            <a:ln w="12700">
              <a:solidFill/>
              <a:miter lim="400000"/>
            </a:ln>
            <a:effectLst>
              <a:outerShdw blurRad="127000" dist="1778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10" name="A009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48445" y="3858755"/>
              <a:ext cx="1250156" cy="937618"/>
            </a:xfrm>
            <a:prstGeom prst="rect">
              <a:avLst/>
            </a:prstGeom>
            <a:ln w="12700">
              <a:solidFill/>
              <a:miter lim="400000"/>
            </a:ln>
            <a:effectLst>
              <a:outerShdw blurRad="127000" dist="1778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11" name="A005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36031" y="4519552"/>
              <a:ext cx="1250156" cy="937618"/>
            </a:xfrm>
            <a:prstGeom prst="rect">
              <a:avLst/>
            </a:prstGeom>
            <a:ln w="12700">
              <a:solidFill/>
              <a:miter lim="400000"/>
            </a:ln>
            <a:effectLst>
              <a:outerShdw blurRad="127000" dist="177800" dir="2700000" rotWithShape="0">
                <a:srgbClr val="000000">
                  <a:alpha val="75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277569" y="5604090"/>
            <a:ext cx="302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Brain responses to visual cues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53903" y="5419424"/>
            <a:ext cx="372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Real time feedback as ‘thermometer’</a:t>
            </a:r>
            <a:endParaRPr lang="en-GB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8" name="Rectangle 1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21" name="Picture 2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A little bit about neurofeedback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414141"/>
                </a:solidFill>
                <a:ea typeface="Gill Sans"/>
                <a:cs typeface="Gill Sans"/>
                <a:sym typeface="Gill Sans"/>
              </a:rPr>
              <a:t>In alcohol addiction there are dysfunctional </a:t>
            </a:r>
            <a:r>
              <a:rPr lang="en-GB" dirty="0">
                <a:solidFill>
                  <a:srgbClr val="414141"/>
                </a:solidFill>
                <a:ea typeface="Gill Sans"/>
                <a:cs typeface="Gill Sans"/>
                <a:sym typeface="Gill Sans"/>
              </a:rPr>
              <a:t>responses (craving) to environmental alcohol cues </a:t>
            </a:r>
            <a:r>
              <a:rPr lang="en-GB" dirty="0" smtClean="0">
                <a:solidFill>
                  <a:srgbClr val="414141"/>
                </a:solidFill>
                <a:ea typeface="Gill Sans"/>
                <a:cs typeface="Gill Sans"/>
                <a:sym typeface="Gill Sans"/>
              </a:rPr>
              <a:t>even after </a:t>
            </a:r>
            <a:r>
              <a:rPr lang="en-GB" dirty="0">
                <a:solidFill>
                  <a:srgbClr val="414141"/>
                </a:solidFill>
                <a:ea typeface="Gill Sans"/>
                <a:cs typeface="Gill Sans"/>
                <a:sym typeface="Gill Sans"/>
              </a:rPr>
              <a:t>treatment </a:t>
            </a:r>
            <a:endParaRPr lang="en-GB" dirty="0" smtClean="0">
              <a:solidFill>
                <a:srgbClr val="414141"/>
              </a:solidFill>
              <a:ea typeface="Gill Sans"/>
              <a:cs typeface="Gill Sans"/>
              <a:sym typeface="Gill Sans"/>
            </a:endParaRPr>
          </a:p>
          <a:p>
            <a:r>
              <a:rPr lang="en-GB" dirty="0">
                <a:solidFill>
                  <a:srgbClr val="414141"/>
                </a:solidFill>
                <a:ea typeface="Gill Sans"/>
                <a:cs typeface="Gill Sans"/>
                <a:sym typeface="Gill Sans"/>
              </a:rPr>
              <a:t>Can neurofeedback help patients to control cue reactivity and craving?</a:t>
            </a:r>
          </a:p>
          <a:p>
            <a:r>
              <a:rPr lang="en-GB" dirty="0" smtClean="0"/>
              <a:t>Patients are taught to self regulate their own brain activity using feedback of brain imaging signals</a:t>
            </a:r>
          </a:p>
          <a:p>
            <a:r>
              <a:rPr lang="en-GB" dirty="0" smtClean="0"/>
              <a:t>Previous studies had suggested that the technique may help those with depression and Parkinson’s disease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8044227" y="2044961"/>
            <a:ext cx="4332752" cy="3064921"/>
            <a:chOff x="9025864" y="2327349"/>
            <a:chExt cx="3163508" cy="2321719"/>
          </a:xfrm>
        </p:grpSpPr>
        <p:grpSp>
          <p:nvGrpSpPr>
            <p:cNvPr id="5" name="Group 4"/>
            <p:cNvGrpSpPr/>
            <p:nvPr/>
          </p:nvGrpSpPr>
          <p:grpSpPr>
            <a:xfrm>
              <a:off x="9025864" y="2327349"/>
              <a:ext cx="3163508" cy="2321719"/>
              <a:chOff x="234714" y="2214156"/>
              <a:chExt cx="3163508" cy="2321719"/>
            </a:xfrm>
          </p:grpSpPr>
          <p:sp>
            <p:nvSpPr>
              <p:cNvPr id="7" name="Shape 209"/>
              <p:cNvSpPr/>
              <p:nvPr/>
            </p:nvSpPr>
            <p:spPr>
              <a:xfrm>
                <a:off x="234714" y="2214156"/>
                <a:ext cx="2794993" cy="2321719"/>
              </a:xfrm>
              <a:prstGeom prst="roundRect">
                <a:avLst>
                  <a:gd name="adj" fmla="val 5769"/>
                </a:avLst>
              </a:prstGeom>
              <a:solidFill>
                <a:srgbClr val="80878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>
                    <a:solidFill>
                      <a:srgbClr val="FFFFFF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/>
              </a:p>
            </p:txBody>
          </p:sp>
          <p:sp>
            <p:nvSpPr>
              <p:cNvPr id="8" name="Shape 212"/>
              <p:cNvSpPr/>
              <p:nvPr/>
            </p:nvSpPr>
            <p:spPr>
              <a:xfrm>
                <a:off x="359730" y="2767796"/>
                <a:ext cx="321469" cy="428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735"/>
                    </a:moveTo>
                    <a:lnTo>
                      <a:pt x="434" y="20635"/>
                    </a:lnTo>
                    <a:lnTo>
                      <a:pt x="806" y="20235"/>
                    </a:lnTo>
                    <a:lnTo>
                      <a:pt x="992" y="19869"/>
                    </a:lnTo>
                    <a:lnTo>
                      <a:pt x="1178" y="19270"/>
                    </a:lnTo>
                    <a:lnTo>
                      <a:pt x="1364" y="18538"/>
                    </a:lnTo>
                    <a:lnTo>
                      <a:pt x="1580" y="17739"/>
                    </a:lnTo>
                    <a:lnTo>
                      <a:pt x="1704" y="16841"/>
                    </a:lnTo>
                    <a:lnTo>
                      <a:pt x="2045" y="14910"/>
                    </a:lnTo>
                    <a:lnTo>
                      <a:pt x="2262" y="13180"/>
                    </a:lnTo>
                    <a:lnTo>
                      <a:pt x="2541" y="10950"/>
                    </a:lnTo>
                    <a:lnTo>
                      <a:pt x="2882" y="8487"/>
                    </a:lnTo>
                    <a:lnTo>
                      <a:pt x="3161" y="6823"/>
                    </a:lnTo>
                    <a:lnTo>
                      <a:pt x="3564" y="3794"/>
                    </a:lnTo>
                    <a:lnTo>
                      <a:pt x="3967" y="2197"/>
                    </a:lnTo>
                    <a:lnTo>
                      <a:pt x="4277" y="1365"/>
                    </a:lnTo>
                    <a:lnTo>
                      <a:pt x="4494" y="732"/>
                    </a:lnTo>
                    <a:lnTo>
                      <a:pt x="4710" y="266"/>
                    </a:lnTo>
                    <a:lnTo>
                      <a:pt x="4958" y="0"/>
                    </a:lnTo>
                    <a:lnTo>
                      <a:pt x="5268" y="200"/>
                    </a:lnTo>
                    <a:lnTo>
                      <a:pt x="5547" y="566"/>
                    </a:lnTo>
                    <a:lnTo>
                      <a:pt x="5857" y="1198"/>
                    </a:lnTo>
                    <a:lnTo>
                      <a:pt x="6136" y="1997"/>
                    </a:lnTo>
                    <a:lnTo>
                      <a:pt x="6477" y="3195"/>
                    </a:lnTo>
                    <a:lnTo>
                      <a:pt x="6911" y="4826"/>
                    </a:lnTo>
                    <a:lnTo>
                      <a:pt x="7407" y="6856"/>
                    </a:lnTo>
                    <a:lnTo>
                      <a:pt x="8615" y="11516"/>
                    </a:lnTo>
                    <a:lnTo>
                      <a:pt x="9111" y="13346"/>
                    </a:lnTo>
                    <a:lnTo>
                      <a:pt x="9669" y="15077"/>
                    </a:lnTo>
                    <a:lnTo>
                      <a:pt x="10475" y="16907"/>
                    </a:lnTo>
                    <a:lnTo>
                      <a:pt x="11311" y="18505"/>
                    </a:lnTo>
                    <a:lnTo>
                      <a:pt x="12210" y="20003"/>
                    </a:lnTo>
                    <a:lnTo>
                      <a:pt x="12830" y="20668"/>
                    </a:lnTo>
                    <a:lnTo>
                      <a:pt x="13543" y="21167"/>
                    </a:lnTo>
                    <a:lnTo>
                      <a:pt x="14255" y="21400"/>
                    </a:lnTo>
                    <a:lnTo>
                      <a:pt x="15216" y="21567"/>
                    </a:lnTo>
                    <a:lnTo>
                      <a:pt x="16239" y="21600"/>
                    </a:lnTo>
                    <a:lnTo>
                      <a:pt x="17354" y="21434"/>
                    </a:lnTo>
                    <a:lnTo>
                      <a:pt x="18253" y="21068"/>
                    </a:lnTo>
                    <a:lnTo>
                      <a:pt x="19276" y="20668"/>
                    </a:lnTo>
                    <a:lnTo>
                      <a:pt x="20546" y="20568"/>
                    </a:lnTo>
                    <a:lnTo>
                      <a:pt x="21600" y="20568"/>
                    </a:lnTo>
                  </a:path>
                </a:pathLst>
              </a:custGeom>
              <a:ln w="63500">
                <a:solidFill>
                  <a:srgbClr val="D9500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2953"/>
              </a:p>
            </p:txBody>
          </p:sp>
          <p:sp>
            <p:nvSpPr>
              <p:cNvPr id="9" name="Shape 213"/>
              <p:cNvSpPr/>
              <p:nvPr/>
            </p:nvSpPr>
            <p:spPr>
              <a:xfrm>
                <a:off x="359730" y="3383945"/>
                <a:ext cx="276821" cy="294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735"/>
                    </a:moveTo>
                    <a:lnTo>
                      <a:pt x="434" y="20635"/>
                    </a:lnTo>
                    <a:lnTo>
                      <a:pt x="806" y="20235"/>
                    </a:lnTo>
                    <a:lnTo>
                      <a:pt x="992" y="19869"/>
                    </a:lnTo>
                    <a:lnTo>
                      <a:pt x="1178" y="19270"/>
                    </a:lnTo>
                    <a:lnTo>
                      <a:pt x="1364" y="18538"/>
                    </a:lnTo>
                    <a:lnTo>
                      <a:pt x="1580" y="17739"/>
                    </a:lnTo>
                    <a:lnTo>
                      <a:pt x="1704" y="16841"/>
                    </a:lnTo>
                    <a:lnTo>
                      <a:pt x="2045" y="14910"/>
                    </a:lnTo>
                    <a:lnTo>
                      <a:pt x="2262" y="13180"/>
                    </a:lnTo>
                    <a:lnTo>
                      <a:pt x="2541" y="10950"/>
                    </a:lnTo>
                    <a:lnTo>
                      <a:pt x="2882" y="8487"/>
                    </a:lnTo>
                    <a:lnTo>
                      <a:pt x="3161" y="6823"/>
                    </a:lnTo>
                    <a:lnTo>
                      <a:pt x="3564" y="3794"/>
                    </a:lnTo>
                    <a:lnTo>
                      <a:pt x="3967" y="2197"/>
                    </a:lnTo>
                    <a:lnTo>
                      <a:pt x="4277" y="1365"/>
                    </a:lnTo>
                    <a:lnTo>
                      <a:pt x="4494" y="732"/>
                    </a:lnTo>
                    <a:lnTo>
                      <a:pt x="4710" y="266"/>
                    </a:lnTo>
                    <a:lnTo>
                      <a:pt x="4958" y="0"/>
                    </a:lnTo>
                    <a:lnTo>
                      <a:pt x="5268" y="200"/>
                    </a:lnTo>
                    <a:lnTo>
                      <a:pt x="5547" y="566"/>
                    </a:lnTo>
                    <a:lnTo>
                      <a:pt x="5857" y="1198"/>
                    </a:lnTo>
                    <a:lnTo>
                      <a:pt x="6136" y="1997"/>
                    </a:lnTo>
                    <a:lnTo>
                      <a:pt x="6477" y="3195"/>
                    </a:lnTo>
                    <a:lnTo>
                      <a:pt x="6911" y="4826"/>
                    </a:lnTo>
                    <a:lnTo>
                      <a:pt x="7407" y="6856"/>
                    </a:lnTo>
                    <a:lnTo>
                      <a:pt x="8615" y="11516"/>
                    </a:lnTo>
                    <a:lnTo>
                      <a:pt x="9111" y="13346"/>
                    </a:lnTo>
                    <a:lnTo>
                      <a:pt x="9669" y="15077"/>
                    </a:lnTo>
                    <a:lnTo>
                      <a:pt x="10475" y="16907"/>
                    </a:lnTo>
                    <a:lnTo>
                      <a:pt x="11311" y="18505"/>
                    </a:lnTo>
                    <a:lnTo>
                      <a:pt x="12210" y="20003"/>
                    </a:lnTo>
                    <a:lnTo>
                      <a:pt x="12830" y="20668"/>
                    </a:lnTo>
                    <a:lnTo>
                      <a:pt x="13543" y="21167"/>
                    </a:lnTo>
                    <a:lnTo>
                      <a:pt x="14255" y="21400"/>
                    </a:lnTo>
                    <a:lnTo>
                      <a:pt x="15216" y="21567"/>
                    </a:lnTo>
                    <a:lnTo>
                      <a:pt x="16239" y="21600"/>
                    </a:lnTo>
                    <a:lnTo>
                      <a:pt x="17354" y="21434"/>
                    </a:lnTo>
                    <a:lnTo>
                      <a:pt x="18253" y="21068"/>
                    </a:lnTo>
                    <a:lnTo>
                      <a:pt x="19276" y="20668"/>
                    </a:lnTo>
                    <a:lnTo>
                      <a:pt x="20546" y="20568"/>
                    </a:lnTo>
                    <a:lnTo>
                      <a:pt x="21600" y="20568"/>
                    </a:lnTo>
                  </a:path>
                </a:pathLst>
              </a:custGeom>
              <a:ln w="63500">
                <a:solidFill>
                  <a:srgbClr val="D9500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2953"/>
              </a:p>
            </p:txBody>
          </p:sp>
          <p:sp>
            <p:nvSpPr>
              <p:cNvPr id="10" name="Shape 215"/>
              <p:cNvSpPr/>
              <p:nvPr/>
            </p:nvSpPr>
            <p:spPr>
              <a:xfrm>
                <a:off x="359730" y="4160827"/>
                <a:ext cx="276821" cy="232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735"/>
                    </a:moveTo>
                    <a:lnTo>
                      <a:pt x="434" y="20635"/>
                    </a:lnTo>
                    <a:lnTo>
                      <a:pt x="806" y="20235"/>
                    </a:lnTo>
                    <a:lnTo>
                      <a:pt x="992" y="19869"/>
                    </a:lnTo>
                    <a:lnTo>
                      <a:pt x="1178" y="19270"/>
                    </a:lnTo>
                    <a:lnTo>
                      <a:pt x="1364" y="18538"/>
                    </a:lnTo>
                    <a:lnTo>
                      <a:pt x="1580" y="17739"/>
                    </a:lnTo>
                    <a:lnTo>
                      <a:pt x="1704" y="16841"/>
                    </a:lnTo>
                    <a:lnTo>
                      <a:pt x="2045" y="14910"/>
                    </a:lnTo>
                    <a:lnTo>
                      <a:pt x="2262" y="13180"/>
                    </a:lnTo>
                    <a:lnTo>
                      <a:pt x="2541" y="10950"/>
                    </a:lnTo>
                    <a:lnTo>
                      <a:pt x="2882" y="8487"/>
                    </a:lnTo>
                    <a:lnTo>
                      <a:pt x="3161" y="6823"/>
                    </a:lnTo>
                    <a:lnTo>
                      <a:pt x="3564" y="3794"/>
                    </a:lnTo>
                    <a:lnTo>
                      <a:pt x="3967" y="2197"/>
                    </a:lnTo>
                    <a:lnTo>
                      <a:pt x="4277" y="1365"/>
                    </a:lnTo>
                    <a:lnTo>
                      <a:pt x="4494" y="732"/>
                    </a:lnTo>
                    <a:lnTo>
                      <a:pt x="4710" y="266"/>
                    </a:lnTo>
                    <a:lnTo>
                      <a:pt x="4958" y="0"/>
                    </a:lnTo>
                    <a:lnTo>
                      <a:pt x="5268" y="200"/>
                    </a:lnTo>
                    <a:lnTo>
                      <a:pt x="5547" y="566"/>
                    </a:lnTo>
                    <a:lnTo>
                      <a:pt x="5857" y="1198"/>
                    </a:lnTo>
                    <a:lnTo>
                      <a:pt x="6136" y="1997"/>
                    </a:lnTo>
                    <a:lnTo>
                      <a:pt x="6477" y="3195"/>
                    </a:lnTo>
                    <a:lnTo>
                      <a:pt x="6911" y="4826"/>
                    </a:lnTo>
                    <a:lnTo>
                      <a:pt x="7407" y="6856"/>
                    </a:lnTo>
                    <a:lnTo>
                      <a:pt x="8615" y="11516"/>
                    </a:lnTo>
                    <a:lnTo>
                      <a:pt x="9111" y="13346"/>
                    </a:lnTo>
                    <a:lnTo>
                      <a:pt x="9669" y="15077"/>
                    </a:lnTo>
                    <a:lnTo>
                      <a:pt x="10475" y="16907"/>
                    </a:lnTo>
                    <a:lnTo>
                      <a:pt x="11311" y="18505"/>
                    </a:lnTo>
                    <a:lnTo>
                      <a:pt x="12210" y="20003"/>
                    </a:lnTo>
                    <a:lnTo>
                      <a:pt x="12830" y="20668"/>
                    </a:lnTo>
                    <a:lnTo>
                      <a:pt x="13543" y="21167"/>
                    </a:lnTo>
                    <a:lnTo>
                      <a:pt x="14255" y="21400"/>
                    </a:lnTo>
                    <a:lnTo>
                      <a:pt x="15216" y="21567"/>
                    </a:lnTo>
                    <a:lnTo>
                      <a:pt x="16239" y="21600"/>
                    </a:lnTo>
                    <a:lnTo>
                      <a:pt x="17354" y="21434"/>
                    </a:lnTo>
                    <a:lnTo>
                      <a:pt x="18253" y="21068"/>
                    </a:lnTo>
                    <a:lnTo>
                      <a:pt x="19276" y="20668"/>
                    </a:lnTo>
                    <a:lnTo>
                      <a:pt x="20546" y="20568"/>
                    </a:lnTo>
                    <a:lnTo>
                      <a:pt x="21600" y="20568"/>
                    </a:lnTo>
                  </a:path>
                </a:pathLst>
              </a:custGeom>
              <a:ln w="63500">
                <a:solidFill>
                  <a:srgbClr val="D9500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2953"/>
              </a:p>
            </p:txBody>
          </p:sp>
          <p:sp>
            <p:nvSpPr>
              <p:cNvPr id="11" name="Shape 216"/>
              <p:cNvSpPr/>
              <p:nvPr/>
            </p:nvSpPr>
            <p:spPr>
              <a:xfrm>
                <a:off x="520464" y="2257935"/>
                <a:ext cx="2877758" cy="3245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defRPr sz="30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109" dirty="0"/>
                  <a:t>20 sec down-regulation</a:t>
                </a:r>
              </a:p>
            </p:txBody>
          </p:sp>
          <p:pic>
            <p:nvPicPr>
              <p:cNvPr id="12" name="A009.jp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52725" y="2649389"/>
                <a:ext cx="1250157" cy="937618"/>
              </a:xfrm>
              <a:prstGeom prst="rect">
                <a:avLst/>
              </a:prstGeom>
              <a:ln w="12700">
                <a:solidFill/>
                <a:miter lim="400000"/>
              </a:ln>
              <a:effectLst>
                <a:outerShdw blurRad="127000" dist="177800" dir="2700000" rotWithShape="0">
                  <a:srgbClr val="000000">
                    <a:alpha val="75000"/>
                  </a:srgbClr>
                </a:outerShdw>
              </a:effectLst>
            </p:spPr>
          </p:pic>
          <p:pic>
            <p:nvPicPr>
              <p:cNvPr id="13" name="A009.jp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395662" y="3203029"/>
                <a:ext cx="919759" cy="689819"/>
              </a:xfrm>
              <a:prstGeom prst="rect">
                <a:avLst/>
              </a:prstGeom>
              <a:ln w="12700">
                <a:solidFill/>
                <a:miter lim="400000"/>
              </a:ln>
              <a:effectLst>
                <a:outerShdw blurRad="127000" dist="177800" dir="2700000" rotWithShape="0">
                  <a:srgbClr val="000000">
                    <a:alpha val="75000"/>
                  </a:srgbClr>
                </a:outerShdw>
              </a:effectLst>
            </p:spPr>
          </p:pic>
          <p:pic>
            <p:nvPicPr>
              <p:cNvPr id="14" name="A009.jp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065389" y="3676302"/>
                <a:ext cx="383977" cy="287983"/>
              </a:xfrm>
              <a:prstGeom prst="rect">
                <a:avLst/>
              </a:prstGeom>
              <a:ln w="12700">
                <a:solidFill/>
                <a:miter lim="400000"/>
              </a:ln>
              <a:effectLst>
                <a:outerShdw blurRad="127000" dist="177800" dir="2700000" rotWithShape="0">
                  <a:srgbClr val="000000">
                    <a:alpha val="75000"/>
                  </a:srgbClr>
                </a:outerShdw>
              </a:effectLst>
            </p:spPr>
          </p:pic>
          <p:pic>
            <p:nvPicPr>
              <p:cNvPr id="15" name="A009.jp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270772" y="3854896"/>
                <a:ext cx="634009" cy="475507"/>
              </a:xfrm>
              <a:prstGeom prst="rect">
                <a:avLst/>
              </a:prstGeom>
              <a:ln w="12700">
                <a:solidFill/>
                <a:miter lim="400000"/>
              </a:ln>
              <a:effectLst>
                <a:outerShdw blurRad="127000" dist="177800" dir="2700000" rotWithShape="0">
                  <a:srgbClr val="000000">
                    <a:alpha val="75000"/>
                  </a:srgbClr>
                </a:outerShdw>
              </a:effectLst>
            </p:spPr>
          </p:pic>
        </p:grpSp>
        <p:sp>
          <p:nvSpPr>
            <p:cNvPr id="6" name="Shape 214"/>
            <p:cNvSpPr/>
            <p:nvPr/>
          </p:nvSpPr>
          <p:spPr>
            <a:xfrm>
              <a:off x="9132470" y="3961391"/>
              <a:ext cx="276821" cy="11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35"/>
                  </a:moveTo>
                  <a:lnTo>
                    <a:pt x="434" y="20635"/>
                  </a:lnTo>
                  <a:lnTo>
                    <a:pt x="806" y="20235"/>
                  </a:lnTo>
                  <a:lnTo>
                    <a:pt x="992" y="19869"/>
                  </a:lnTo>
                  <a:lnTo>
                    <a:pt x="1178" y="19270"/>
                  </a:lnTo>
                  <a:lnTo>
                    <a:pt x="1364" y="18538"/>
                  </a:lnTo>
                  <a:lnTo>
                    <a:pt x="1580" y="17739"/>
                  </a:lnTo>
                  <a:lnTo>
                    <a:pt x="1704" y="16841"/>
                  </a:lnTo>
                  <a:lnTo>
                    <a:pt x="2045" y="14910"/>
                  </a:lnTo>
                  <a:lnTo>
                    <a:pt x="2262" y="13180"/>
                  </a:lnTo>
                  <a:lnTo>
                    <a:pt x="2541" y="10950"/>
                  </a:lnTo>
                  <a:lnTo>
                    <a:pt x="2882" y="8487"/>
                  </a:lnTo>
                  <a:lnTo>
                    <a:pt x="3161" y="6823"/>
                  </a:lnTo>
                  <a:lnTo>
                    <a:pt x="3564" y="3794"/>
                  </a:lnTo>
                  <a:lnTo>
                    <a:pt x="3967" y="2197"/>
                  </a:lnTo>
                  <a:lnTo>
                    <a:pt x="4277" y="1365"/>
                  </a:lnTo>
                  <a:lnTo>
                    <a:pt x="4494" y="732"/>
                  </a:lnTo>
                  <a:lnTo>
                    <a:pt x="4710" y="266"/>
                  </a:lnTo>
                  <a:lnTo>
                    <a:pt x="4958" y="0"/>
                  </a:lnTo>
                  <a:lnTo>
                    <a:pt x="5268" y="200"/>
                  </a:lnTo>
                  <a:lnTo>
                    <a:pt x="5547" y="566"/>
                  </a:lnTo>
                  <a:lnTo>
                    <a:pt x="5857" y="1198"/>
                  </a:lnTo>
                  <a:lnTo>
                    <a:pt x="6136" y="1997"/>
                  </a:lnTo>
                  <a:lnTo>
                    <a:pt x="6477" y="3195"/>
                  </a:lnTo>
                  <a:lnTo>
                    <a:pt x="6911" y="4826"/>
                  </a:lnTo>
                  <a:lnTo>
                    <a:pt x="7407" y="6856"/>
                  </a:lnTo>
                  <a:lnTo>
                    <a:pt x="8615" y="11516"/>
                  </a:lnTo>
                  <a:lnTo>
                    <a:pt x="9111" y="13346"/>
                  </a:lnTo>
                  <a:lnTo>
                    <a:pt x="9669" y="15077"/>
                  </a:lnTo>
                  <a:lnTo>
                    <a:pt x="10475" y="16907"/>
                  </a:lnTo>
                  <a:lnTo>
                    <a:pt x="11311" y="18505"/>
                  </a:lnTo>
                  <a:lnTo>
                    <a:pt x="12210" y="20003"/>
                  </a:lnTo>
                  <a:lnTo>
                    <a:pt x="12830" y="20668"/>
                  </a:lnTo>
                  <a:lnTo>
                    <a:pt x="13543" y="21167"/>
                  </a:lnTo>
                  <a:lnTo>
                    <a:pt x="14255" y="21400"/>
                  </a:lnTo>
                  <a:lnTo>
                    <a:pt x="15216" y="21567"/>
                  </a:lnTo>
                  <a:lnTo>
                    <a:pt x="16239" y="21600"/>
                  </a:lnTo>
                  <a:lnTo>
                    <a:pt x="17354" y="21434"/>
                  </a:lnTo>
                  <a:lnTo>
                    <a:pt x="18253" y="21068"/>
                  </a:lnTo>
                  <a:lnTo>
                    <a:pt x="19276" y="20668"/>
                  </a:lnTo>
                  <a:lnTo>
                    <a:pt x="20546" y="20568"/>
                  </a:lnTo>
                  <a:lnTo>
                    <a:pt x="21600" y="20568"/>
                  </a:lnTo>
                </a:path>
              </a:pathLst>
            </a:custGeom>
            <a:ln w="63500">
              <a:solidFill>
                <a:srgbClr val="D95000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2953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777626" y="5258128"/>
            <a:ext cx="257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Real time feedback  using picture size variation</a:t>
            </a:r>
            <a:endParaRPr lang="en-GB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11" name="Picture 1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The BRAINTRAIN consortium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Across the consortium other teams were developing the use of fMRI and neurofeedback in other conditions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Imagem 9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8644"/>
            <a:ext cx="5731510" cy="3696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4377" y="3615983"/>
            <a:ext cx="45854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University of Coimbra </a:t>
            </a:r>
            <a:r>
              <a:rPr lang="en-GB" sz="2400" dirty="0"/>
              <a:t>were using neurofeedback </a:t>
            </a:r>
            <a:r>
              <a:rPr lang="en-GB" sz="2400" dirty="0" smtClean="0"/>
              <a:t>with the aim of improving social </a:t>
            </a:r>
            <a:r>
              <a:rPr lang="en-GB" sz="2400" dirty="0"/>
              <a:t>attention </a:t>
            </a:r>
            <a:r>
              <a:rPr lang="en-GB" sz="2400" dirty="0" smtClean="0"/>
              <a:t>in subjects with Autism measured by </a:t>
            </a:r>
            <a:r>
              <a:rPr lang="en-GB" sz="2400" dirty="0"/>
              <a:t>monitoring eye </a:t>
            </a:r>
            <a:r>
              <a:rPr lang="en-GB" sz="2400" dirty="0" smtClean="0"/>
              <a:t>tracking in virtual scenarios</a:t>
            </a:r>
            <a:endParaRPr lang="en-GB" sz="2400" dirty="0"/>
          </a:p>
          <a:p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8" name="Rectangle 1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21" name="Picture 2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/>
              <a:t>i</a:t>
            </a:r>
            <a:r>
              <a:rPr lang="en-GB" dirty="0" smtClean="0"/>
              <a:t>ndividual participant data (IPD) meta-analysis?</a:t>
            </a:r>
          </a:p>
          <a:p>
            <a:r>
              <a:rPr lang="en-GB" dirty="0" smtClean="0"/>
              <a:t>What is the BRAINTRAIN study?</a:t>
            </a:r>
          </a:p>
          <a:p>
            <a:pPr lvl="1"/>
            <a:r>
              <a:rPr lang="en-GB" dirty="0" smtClean="0"/>
              <a:t>What is Neurofeedback?</a:t>
            </a:r>
          </a:p>
          <a:p>
            <a:pPr lvl="1"/>
            <a:r>
              <a:rPr lang="en-GB" dirty="0" smtClean="0"/>
              <a:t>Designing a study with IPD meta-analysis in mind</a:t>
            </a:r>
          </a:p>
          <a:p>
            <a:pPr lvl="1"/>
            <a:r>
              <a:rPr lang="en-GB" dirty="0" smtClean="0"/>
              <a:t>Statistical challenges</a:t>
            </a:r>
          </a:p>
          <a:p>
            <a:pPr lvl="1"/>
            <a:r>
              <a:rPr lang="en-GB" dirty="0" smtClean="0"/>
              <a:t>Lessons learnt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32241" y="2955806"/>
            <a:ext cx="3074504" cy="38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4" name="Picture 13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6" name="Straight Connector 1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The BRAINTRAIN consortium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Across the consortium other teams were developing the use of fMRI and neurofeedback in other conditions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74377" y="3615983"/>
            <a:ext cx="4585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University of Tubingen were using neurofeedback with the aim of reducing food cravings</a:t>
            </a:r>
            <a:endParaRPr lang="en-GB" sz="2400" dirty="0"/>
          </a:p>
          <a:p>
            <a:endParaRPr lang="en-GB" dirty="0"/>
          </a:p>
        </p:txBody>
      </p:sp>
      <p:pic>
        <p:nvPicPr>
          <p:cNvPr id="7" name="Grafik 32" descr="C:\Users\Simon Kohl\AppData\Local\Microsoft\Windows\INetCache\Content.Word\Design.jpg"/>
          <p:cNvPicPr/>
          <p:nvPr/>
        </p:nvPicPr>
        <p:blipFill rotWithShape="1">
          <a:blip r:embed="rId4" cstate="print"/>
          <a:srcRect l="31913" t="38012" r="33324" b="1541"/>
          <a:stretch/>
        </p:blipFill>
        <p:spPr>
          <a:xfrm>
            <a:off x="7254605" y="2471468"/>
            <a:ext cx="4217893" cy="414169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3174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4" name="Picture 13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0" name="Straight Connector 9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The BRAINTRAIN consortium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Across the consortium other teams were developing the use of fMRI and neurofeedback in other conditions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74377" y="3615983"/>
            <a:ext cx="4585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University of Oxford / KCL were using neurofeedback with the aim of reducing anxiety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2" y="2687600"/>
            <a:ext cx="4428565" cy="39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4" name="Picture 13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0" name="Straight Connector 9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The BRAINTRAIN consortium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Across the consortium other teams were developing the use of fMRI and neurofeedback in other conditions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74377" y="3615983"/>
            <a:ext cx="4585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Tele Aviv University were using neurofeedback with the aim of reducing symptoms of PTSD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64" y="2554941"/>
            <a:ext cx="5629835" cy="4179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5" name="Picture 14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1" name="Straight Connector 10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The BRAINTRAIN grant 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89681" cy="4351338"/>
          </a:xfrm>
        </p:spPr>
        <p:txBody>
          <a:bodyPr/>
          <a:lstStyle/>
          <a:p>
            <a:r>
              <a:rPr lang="en-GB" dirty="0" smtClean="0"/>
              <a:t>Series of work packages with the aim of developing neurofeedback methods, brain imaging and the software required</a:t>
            </a:r>
          </a:p>
          <a:p>
            <a:r>
              <a:rPr lang="en-GB" dirty="0" smtClean="0"/>
              <a:t>WP4 was the clinical trials work package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CTR to provide advice and oversight of study design and statistics; design and host the central database; carry out IPD meta-analysis</a:t>
            </a:r>
          </a:p>
          <a:p>
            <a:r>
              <a:rPr lang="en-GB" dirty="0" smtClean="0"/>
              <a:t>Individual teams were responsible for the design and analysis of their own studies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8465764" y="1825625"/>
            <a:ext cx="3112154" cy="4222376"/>
            <a:chOff x="349623" y="645457"/>
            <a:chExt cx="3112154" cy="4222376"/>
          </a:xfrm>
        </p:grpSpPr>
        <p:sp>
          <p:nvSpPr>
            <p:cNvPr id="5" name="Rectangle 4"/>
            <p:cNvSpPr/>
            <p:nvPr/>
          </p:nvSpPr>
          <p:spPr>
            <a:xfrm>
              <a:off x="409294" y="645457"/>
              <a:ext cx="3052483" cy="4222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9623" y="841257"/>
              <a:ext cx="3052483" cy="3419693"/>
              <a:chOff x="349623" y="841257"/>
              <a:chExt cx="3052483" cy="3419693"/>
            </a:xfrm>
          </p:grpSpPr>
          <p:pic>
            <p:nvPicPr>
              <p:cNvPr id="7" name="Picture 1" descr="Description: FP7-coo-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5461" y="841257"/>
                <a:ext cx="1200150" cy="1038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49623" y="1891070"/>
                <a:ext cx="3052483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Taking imaging into the therapeutic domain: </a:t>
                </a:r>
                <a:endParaRPr kumimoji="0" lang="en-GB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Self-regulation of brain systems for mental disorders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altLang="en-US" sz="2000" b="1" i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zh-CN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BRAINTRAIN </a:t>
                </a:r>
                <a:endParaRPr kumimoji="0" lang="en-GB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02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WP4 study design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early grant application drafts we wrote: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 </a:t>
            </a:r>
            <a:r>
              <a:rPr lang="en-GB" dirty="0" smtClean="0">
                <a:solidFill>
                  <a:schemeClr val="accent1"/>
                </a:solidFill>
              </a:rPr>
              <a:t>5 feasibility randomised trials will be carried out in the each of the following conditions; Alcohol dependence, binge eating, PTSD, Autism and Anxiety </a:t>
            </a:r>
            <a:r>
              <a:rPr lang="en-GB" dirty="0" smtClean="0"/>
              <a:t>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 </a:t>
            </a:r>
            <a:r>
              <a:rPr lang="en-GB" dirty="0" smtClean="0">
                <a:solidFill>
                  <a:schemeClr val="accent1"/>
                </a:solidFill>
              </a:rPr>
              <a:t>a meta-analysis will combine the results of the five trials for the standardised effects of each primary clinical outcome and common core secondary outcomes 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8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Meta-analysis of feasibility trials?!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1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Meta-analysis of feasibility trials?!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Meta-analysis generally used to combine the results of definitive trials to give a pooled effect</a:t>
            </a:r>
          </a:p>
          <a:p>
            <a:r>
              <a:rPr lang="en-GB" dirty="0" smtClean="0"/>
              <a:t>Here we wanted to combine the results of 5 small feasibility trials to pool their effects</a:t>
            </a:r>
          </a:p>
          <a:p>
            <a:pPr lvl="1"/>
            <a:r>
              <a:rPr lang="en-GB" dirty="0" smtClean="0"/>
              <a:t>Is this sensible?</a:t>
            </a:r>
          </a:p>
          <a:p>
            <a:pPr lvl="1"/>
            <a:r>
              <a:rPr lang="en-GB" dirty="0" smtClean="0"/>
              <a:t>What would it tell us?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9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Statistical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Difficult to balance the </a:t>
            </a:r>
            <a:r>
              <a:rPr lang="en-GB" i="1" dirty="0" smtClean="0">
                <a:solidFill>
                  <a:srgbClr val="FF0000"/>
                </a:solidFill>
              </a:rPr>
              <a:t>feasibility</a:t>
            </a:r>
            <a:r>
              <a:rPr lang="en-GB" dirty="0" smtClean="0">
                <a:solidFill>
                  <a:srgbClr val="FF0000"/>
                </a:solidFill>
              </a:rPr>
              <a:t> objectives of individual trials with statistical analysis of combined effects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The teams had their own ideas…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i="1" dirty="0"/>
              <a:t>having all the </a:t>
            </a:r>
            <a:r>
              <a:rPr lang="en-GB" i="1" dirty="0" smtClean="0"/>
              <a:t>teams </a:t>
            </a:r>
            <a:r>
              <a:rPr lang="en-GB" i="1" dirty="0"/>
              <a:t>carry out RCTs is not set in stone and some teams may want to do one group </a:t>
            </a:r>
            <a:r>
              <a:rPr lang="en-GB" i="1" dirty="0" smtClean="0"/>
              <a:t>feasibility work”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 smtClean="0"/>
              <a:t>The submitted grant:</a:t>
            </a:r>
          </a:p>
          <a:p>
            <a:pPr marL="0" indent="0">
              <a:buNone/>
            </a:pPr>
            <a:r>
              <a:rPr lang="en-GB" dirty="0" smtClean="0"/>
              <a:t>Cardiff (Alcohol dependence): Feasibility RCT</a:t>
            </a:r>
          </a:p>
          <a:p>
            <a:pPr marL="0" indent="0">
              <a:buNone/>
            </a:pPr>
            <a:r>
              <a:rPr lang="en-GB" dirty="0" smtClean="0"/>
              <a:t>Oxford (Anxiety): Single group (before / after) study</a:t>
            </a:r>
          </a:p>
          <a:p>
            <a:pPr marL="0" indent="0">
              <a:buNone/>
            </a:pPr>
            <a:r>
              <a:rPr lang="en-GB" dirty="0" smtClean="0"/>
              <a:t>Tel Aviv (PTSD): Feasibility RCT </a:t>
            </a:r>
          </a:p>
          <a:p>
            <a:pPr marL="0" indent="0">
              <a:buNone/>
            </a:pPr>
            <a:r>
              <a:rPr lang="en-GB" dirty="0" smtClean="0"/>
              <a:t>Coimbra (Autism): Single group study</a:t>
            </a:r>
          </a:p>
          <a:p>
            <a:pPr marL="0" indent="0">
              <a:buNone/>
            </a:pPr>
            <a:r>
              <a:rPr lang="en-GB" dirty="0" smtClean="0"/>
              <a:t>Tubingen (Binge eating): Feasibility RCT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5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The teams had their own ideas…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i="1" dirty="0"/>
              <a:t>having all the </a:t>
            </a:r>
            <a:r>
              <a:rPr lang="en-GB" i="1" dirty="0" smtClean="0"/>
              <a:t>teams </a:t>
            </a:r>
            <a:r>
              <a:rPr lang="en-GB" i="1" dirty="0"/>
              <a:t>carry out RCTs is not set in stone and some teams may want to do one group </a:t>
            </a:r>
            <a:r>
              <a:rPr lang="en-GB" i="1" dirty="0" smtClean="0"/>
              <a:t>feasibility work”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 smtClean="0"/>
              <a:t>The submitted grant:</a:t>
            </a:r>
          </a:p>
          <a:p>
            <a:pPr marL="0" indent="0">
              <a:buNone/>
            </a:pPr>
            <a:r>
              <a:rPr lang="en-GB" dirty="0" smtClean="0"/>
              <a:t>Cardiff (Alcohol dependence): Feasibility RCT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Oxford (Anxiety): Single group (before / after) study</a:t>
            </a:r>
          </a:p>
          <a:p>
            <a:pPr marL="0" indent="0">
              <a:buNone/>
            </a:pPr>
            <a:r>
              <a:rPr lang="en-GB" dirty="0" smtClean="0"/>
              <a:t>Tel Aviv (PTSD): </a:t>
            </a:r>
            <a:r>
              <a:rPr lang="en-GB" dirty="0" smtClean="0"/>
              <a:t>Two Feasibility RCTs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Coimbra (Autism): </a:t>
            </a:r>
            <a:r>
              <a:rPr lang="en-GB" dirty="0" smtClean="0">
                <a:solidFill>
                  <a:srgbClr val="FF0000"/>
                </a:solidFill>
              </a:rPr>
              <a:t>Two single </a:t>
            </a:r>
            <a:r>
              <a:rPr lang="en-GB" dirty="0" smtClean="0">
                <a:solidFill>
                  <a:srgbClr val="FF0000"/>
                </a:solidFill>
              </a:rPr>
              <a:t>group </a:t>
            </a:r>
            <a:r>
              <a:rPr lang="en-GB" dirty="0" smtClean="0">
                <a:solidFill>
                  <a:srgbClr val="FF0000"/>
                </a:solidFill>
              </a:rPr>
              <a:t>studies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Tubingen (Binge eating): Feasibility RCT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5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8" name="Rectangle 1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21" name="Picture 2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56" y="2907450"/>
            <a:ext cx="4084674" cy="384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Meta-analysis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Meta-analyses that are based on individual participant data (IPD) use the same basic approach as traditional meta-analyses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5" y="2907450"/>
            <a:ext cx="5328366" cy="3950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7156" y="6364939"/>
            <a:ext cx="39247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j-lt"/>
              </a:rPr>
              <a:t>One stage or two stage IPD meta-analysis</a:t>
            </a:r>
            <a:endParaRPr lang="en-GB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2241" y="2955806"/>
            <a:ext cx="3074504" cy="38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196166" y="2966706"/>
            <a:ext cx="17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j-lt"/>
              </a:rPr>
              <a:t>IPD meta-analysis</a:t>
            </a:r>
            <a:endParaRPr lang="en-GB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8858" y="2909869"/>
            <a:ext cx="33001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j-lt"/>
              </a:rPr>
              <a:t>Aggregate data (AD) meta-analysis</a:t>
            </a:r>
            <a:endParaRPr lang="en-GB" b="1" dirty="0">
              <a:latin typeface="+mj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Study design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on in the study we invited the teams to Cardiff for a workshop on study design</a:t>
            </a:r>
          </a:p>
          <a:p>
            <a:r>
              <a:rPr lang="en-GB" dirty="0" smtClean="0"/>
              <a:t>We covered:</a:t>
            </a:r>
          </a:p>
          <a:p>
            <a:pPr lvl="1"/>
            <a:r>
              <a:rPr lang="en-GB" dirty="0" smtClean="0"/>
              <a:t>Early phase designs</a:t>
            </a:r>
          </a:p>
          <a:p>
            <a:pPr lvl="1"/>
            <a:r>
              <a:rPr lang="en-GB" dirty="0" smtClean="0"/>
              <a:t>Protocol writing and approvals</a:t>
            </a:r>
          </a:p>
          <a:p>
            <a:pPr lvl="1"/>
            <a:r>
              <a:rPr lang="en-GB" dirty="0" smtClean="0"/>
              <a:t>Sample size estimation (briefly)</a:t>
            </a:r>
          </a:p>
          <a:p>
            <a:pPr lvl="1"/>
            <a:r>
              <a:rPr lang="en-GB" dirty="0" smtClean="0"/>
              <a:t>Randomisation (briefly)</a:t>
            </a:r>
          </a:p>
          <a:p>
            <a:pPr lvl="1"/>
            <a:r>
              <a:rPr lang="en-GB" dirty="0" smtClean="0"/>
              <a:t>Statistical analysis and SAPs (briefly)</a:t>
            </a:r>
          </a:p>
          <a:p>
            <a:pPr lvl="1"/>
            <a:r>
              <a:rPr lang="en-GB" dirty="0" smtClean="0"/>
              <a:t>SOPs and templates provided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5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Study design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on in the study we invited the teams to Cardiff for a workshop on study design</a:t>
            </a:r>
          </a:p>
          <a:p>
            <a:r>
              <a:rPr lang="en-GB" dirty="0" smtClean="0"/>
              <a:t>We covered:</a:t>
            </a:r>
          </a:p>
          <a:p>
            <a:pPr lvl="1"/>
            <a:r>
              <a:rPr lang="en-GB" dirty="0" smtClean="0"/>
              <a:t>Early phase designs</a:t>
            </a:r>
          </a:p>
          <a:p>
            <a:pPr lvl="1"/>
            <a:r>
              <a:rPr lang="en-GB" dirty="0" smtClean="0"/>
              <a:t>Protocol writing and approvals</a:t>
            </a:r>
          </a:p>
          <a:p>
            <a:pPr lvl="1"/>
            <a:r>
              <a:rPr lang="en-GB" dirty="0" smtClean="0"/>
              <a:t>Sample size estimation (briefly)</a:t>
            </a:r>
          </a:p>
          <a:p>
            <a:pPr lvl="1"/>
            <a:r>
              <a:rPr lang="en-GB" dirty="0" smtClean="0"/>
              <a:t>Randomisation (briefly)</a:t>
            </a:r>
          </a:p>
          <a:p>
            <a:pPr lvl="1"/>
            <a:r>
              <a:rPr lang="en-GB" dirty="0" smtClean="0"/>
              <a:t>Statistical analysis and SAPs (briefly)</a:t>
            </a:r>
          </a:p>
          <a:p>
            <a:pPr lvl="1"/>
            <a:r>
              <a:rPr lang="en-GB" dirty="0" smtClean="0"/>
              <a:t>SOPs and templates provided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We were not able to persuade Oxford and Coimbra to </a:t>
            </a:r>
            <a:r>
              <a:rPr lang="en-GB" dirty="0" smtClean="0">
                <a:solidFill>
                  <a:srgbClr val="FF0000"/>
                </a:solidFill>
              </a:rPr>
              <a:t>randomise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Study design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on in the study we invited the teams to Cardiff for a workshop on study design</a:t>
            </a:r>
          </a:p>
          <a:p>
            <a:r>
              <a:rPr lang="en-GB" dirty="0" smtClean="0"/>
              <a:t>We covered:</a:t>
            </a:r>
          </a:p>
          <a:p>
            <a:pPr lvl="1"/>
            <a:r>
              <a:rPr lang="en-GB" dirty="0" smtClean="0"/>
              <a:t>Early phase designs</a:t>
            </a:r>
          </a:p>
          <a:p>
            <a:pPr lvl="1"/>
            <a:r>
              <a:rPr lang="en-GB" dirty="0" smtClean="0"/>
              <a:t>Protocol writing and approvals</a:t>
            </a:r>
          </a:p>
          <a:p>
            <a:pPr lvl="1"/>
            <a:r>
              <a:rPr lang="en-GB" dirty="0" smtClean="0"/>
              <a:t>Sample size estimation (briefly)</a:t>
            </a:r>
          </a:p>
          <a:p>
            <a:pPr lvl="1"/>
            <a:r>
              <a:rPr lang="en-GB" dirty="0" smtClean="0"/>
              <a:t>Randomisation (briefly)</a:t>
            </a:r>
          </a:p>
          <a:p>
            <a:pPr lvl="1"/>
            <a:r>
              <a:rPr lang="en-GB" dirty="0" smtClean="0"/>
              <a:t>Statistical analysis and SAPs (briefly)</a:t>
            </a:r>
          </a:p>
          <a:p>
            <a:pPr lvl="1"/>
            <a:r>
              <a:rPr lang="en-GB" dirty="0" smtClean="0"/>
              <a:t>SOPs and templates provided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Tel Aviv wanted to run  a two arm RCT and a three arm RCT!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1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Statistical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Difficult to balance the </a:t>
            </a:r>
            <a:r>
              <a:rPr lang="en-GB" i="1" dirty="0" smtClean="0"/>
              <a:t>feasibility</a:t>
            </a:r>
            <a:r>
              <a:rPr lang="en-GB" dirty="0" smtClean="0"/>
              <a:t> objectives of individual trials with statistical analysis of combined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How to combine the results of randomised and non randomised studies?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Statistical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Difficult to balance the </a:t>
            </a:r>
            <a:r>
              <a:rPr lang="en-GB" i="1" dirty="0" smtClean="0"/>
              <a:t>feasibility</a:t>
            </a:r>
            <a:r>
              <a:rPr lang="en-GB" dirty="0" smtClean="0"/>
              <a:t> objectives of individual trials with statistical analysis of combined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to combine the results of randomised and non randomised studies?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How to combine the result of two and three arm RCTs?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Sample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the study design workshop we provided each team with our standard template for sample size estimation</a:t>
            </a:r>
          </a:p>
          <a:p>
            <a:r>
              <a:rPr lang="en-GB" dirty="0" smtClean="0"/>
              <a:t>This template was designed with a RCT in mind</a:t>
            </a:r>
          </a:p>
          <a:p>
            <a:r>
              <a:rPr lang="en-GB" dirty="0" smtClean="0"/>
              <a:t>Primary outcome and difference are stated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734" t="19020" r="66913" b="16274"/>
          <a:stretch/>
        </p:blipFill>
        <p:spPr>
          <a:xfrm>
            <a:off x="8857129" y="2420471"/>
            <a:ext cx="3334871" cy="4437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35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Sample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the study design workshop we provided each team with our standard template for sample size estimation</a:t>
            </a:r>
          </a:p>
          <a:p>
            <a:r>
              <a:rPr lang="en-GB" dirty="0" smtClean="0"/>
              <a:t>This template was designed with a RCT in mind</a:t>
            </a:r>
          </a:p>
          <a:p>
            <a:r>
              <a:rPr lang="en-GB" dirty="0" smtClean="0"/>
              <a:t>Primary outcome and difference are stated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Lesson learnt: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Amend for feasibility to reduce the temptation to test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for efficacy!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734" t="19020" r="66913" b="16274"/>
          <a:stretch/>
        </p:blipFill>
        <p:spPr>
          <a:xfrm>
            <a:off x="8857129" y="2420471"/>
            <a:ext cx="3334871" cy="4437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76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Randomisation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teams were provided our template for randomisation</a:t>
            </a:r>
          </a:p>
          <a:p>
            <a:r>
              <a:rPr lang="en-GB" dirty="0"/>
              <a:t>Required support</a:t>
            </a:r>
          </a:p>
          <a:p>
            <a:pPr lvl="1"/>
            <a:r>
              <a:rPr lang="en-GB" dirty="0"/>
              <a:t>Method?</a:t>
            </a:r>
          </a:p>
          <a:p>
            <a:pPr lvl="1"/>
            <a:r>
              <a:rPr lang="en-GB" dirty="0"/>
              <a:t>Minimisation – balancing factors</a:t>
            </a:r>
          </a:p>
          <a:p>
            <a:pPr lvl="1"/>
            <a:r>
              <a:rPr lang="en-GB" dirty="0"/>
              <a:t>Back up procedures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625" t="23529" r="67794" b="12157"/>
          <a:stretch/>
        </p:blipFill>
        <p:spPr>
          <a:xfrm>
            <a:off x="8834717" y="2326341"/>
            <a:ext cx="3240741" cy="4410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55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Randomisation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teams were provided our template for randomisation</a:t>
            </a:r>
          </a:p>
          <a:p>
            <a:r>
              <a:rPr lang="en-GB" dirty="0" smtClean="0"/>
              <a:t>Required support</a:t>
            </a:r>
          </a:p>
          <a:p>
            <a:pPr lvl="1"/>
            <a:r>
              <a:rPr lang="en-GB" dirty="0" smtClean="0"/>
              <a:t>Method?</a:t>
            </a:r>
          </a:p>
          <a:p>
            <a:pPr lvl="1"/>
            <a:r>
              <a:rPr lang="en-GB" dirty="0" smtClean="0"/>
              <a:t>Minimisation – balancing factors</a:t>
            </a:r>
          </a:p>
          <a:p>
            <a:pPr lvl="1"/>
            <a:r>
              <a:rPr lang="en-GB" dirty="0" smtClean="0"/>
              <a:t>Back up procedures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CTR wrote the randomisation protocol for each RCT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Each RCT used age and gender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1 other condition specific factor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Important to have a consistent approach across studies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625" t="23529" r="67794" b="12157"/>
          <a:stretch/>
        </p:blipFill>
        <p:spPr>
          <a:xfrm>
            <a:off x="8834717" y="2326341"/>
            <a:ext cx="3240741" cy="4410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78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Statistical analysis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 smtClean="0"/>
              <a:t>The teams were provided with </a:t>
            </a:r>
            <a:r>
              <a:rPr lang="en-GB" sz="2600" dirty="0"/>
              <a:t>our template SAP and later on template tables for the report</a:t>
            </a:r>
          </a:p>
          <a:p>
            <a:r>
              <a:rPr lang="en-GB" dirty="0" smtClean="0"/>
              <a:t>Needed support</a:t>
            </a:r>
          </a:p>
          <a:p>
            <a:pPr lvl="1"/>
            <a:r>
              <a:rPr lang="en-GB" dirty="0" smtClean="0"/>
              <a:t>Completing the relevant </a:t>
            </a:r>
            <a:r>
              <a:rPr lang="en-GB" dirty="0"/>
              <a:t>s</a:t>
            </a:r>
            <a:r>
              <a:rPr lang="en-GB" dirty="0" smtClean="0"/>
              <a:t>ections</a:t>
            </a:r>
          </a:p>
          <a:p>
            <a:pPr lvl="1"/>
            <a:r>
              <a:rPr lang="en-GB" dirty="0" smtClean="0"/>
              <a:t>CONSORT charts</a:t>
            </a:r>
          </a:p>
          <a:p>
            <a:pPr lvl="1"/>
            <a:r>
              <a:rPr lang="en-GB" dirty="0" smtClean="0"/>
              <a:t>Methods of analysis</a:t>
            </a:r>
          </a:p>
          <a:p>
            <a:pPr lvl="1"/>
            <a:r>
              <a:rPr lang="en-GB" dirty="0" smtClean="0"/>
              <a:t>Presentation of results</a:t>
            </a:r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118" t="20131" r="64412" b="13987"/>
          <a:stretch/>
        </p:blipFill>
        <p:spPr>
          <a:xfrm>
            <a:off x="7516906" y="2339788"/>
            <a:ext cx="3836894" cy="4518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72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8" name="Rectangle 1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21" name="Picture 2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Meta-analysis </a:t>
            </a:r>
            <a:r>
              <a:rPr lang="en-GB" dirty="0" smtClean="0"/>
              <a:t>interpretation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32241" y="2955806"/>
            <a:ext cx="3074504" cy="38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8081" y="2150983"/>
            <a:ext cx="4474991" cy="3462497"/>
            <a:chOff x="3792052" y="3007631"/>
            <a:chExt cx="4474991" cy="3462497"/>
          </a:xfrm>
        </p:grpSpPr>
        <p:cxnSp>
          <p:nvCxnSpPr>
            <p:cNvPr id="12" name="Straight Connector 11"/>
            <p:cNvCxnSpPr>
              <a:stCxn id="15" idx="2"/>
            </p:cNvCxnSpPr>
            <p:nvPr/>
          </p:nvCxnSpPr>
          <p:spPr>
            <a:xfrm>
              <a:off x="5823284" y="3376963"/>
              <a:ext cx="19251" cy="25907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386313" y="5967663"/>
              <a:ext cx="291244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19318" y="5946908"/>
              <a:ext cx="3207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5"/>
                  </a:solidFill>
                </a:rPr>
                <a:t>-1.5     -1.0     -0.5      0       0.5      1.0      1.5</a:t>
              </a:r>
            </a:p>
            <a:p>
              <a:pPr algn="ctr"/>
              <a:r>
                <a:rPr lang="en-GB" sz="1400" dirty="0" smtClean="0">
                  <a:solidFill>
                    <a:schemeClr val="accent5"/>
                  </a:solidFill>
                </a:rPr>
                <a:t>Standardised mean difference</a:t>
              </a:r>
              <a:endParaRPr lang="en-GB" sz="14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7159" y="3007631"/>
              <a:ext cx="1192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Forest plot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19408" y="3561347"/>
              <a:ext cx="789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984026" y="3881335"/>
              <a:ext cx="454634" cy="1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11343" y="4244640"/>
              <a:ext cx="843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78334" y="4670708"/>
              <a:ext cx="1045464" cy="1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589069" y="4947385"/>
              <a:ext cx="1044262" cy="8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iamond 26"/>
            <p:cNvSpPr/>
            <p:nvPr/>
          </p:nvSpPr>
          <p:spPr>
            <a:xfrm>
              <a:off x="6338998" y="5385786"/>
              <a:ext cx="231648" cy="13345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Diamond 27"/>
            <p:cNvSpPr/>
            <p:nvPr/>
          </p:nvSpPr>
          <p:spPr>
            <a:xfrm>
              <a:off x="5926915" y="5605112"/>
              <a:ext cx="706415" cy="1574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6760022" y="3500600"/>
              <a:ext cx="112416" cy="1281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6153791" y="3802213"/>
              <a:ext cx="147487" cy="1477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6635593" y="4215864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815839" y="4637822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076428" y="4927281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1460" y="4264091"/>
              <a:ext cx="955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Favours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Control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2052" y="4264090"/>
              <a:ext cx="1344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Favours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Intervention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537242" y="1940483"/>
            <a:ext cx="6128951" cy="4007285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/>
              <a:t>Summary data are calculated for each individual study and combined </a:t>
            </a:r>
            <a:r>
              <a:rPr lang="en-GB" sz="2600" dirty="0"/>
              <a:t>using </a:t>
            </a:r>
            <a:r>
              <a:rPr lang="en-GB" sz="2600" dirty="0" smtClean="0"/>
              <a:t>a weighted </a:t>
            </a:r>
            <a:r>
              <a:rPr lang="en-GB" sz="2600" dirty="0"/>
              <a:t>average of the common measure of </a:t>
            </a:r>
            <a:r>
              <a:rPr lang="en-GB" sz="2600" dirty="0" smtClean="0"/>
              <a:t>effect </a:t>
            </a:r>
            <a:endParaRPr lang="en-GB" sz="2600" dirty="0"/>
          </a:p>
          <a:p>
            <a:r>
              <a:rPr lang="en-GB" sz="2600" dirty="0" smtClean="0"/>
              <a:t>An </a:t>
            </a:r>
            <a:r>
              <a:rPr lang="en-GB" sz="2600" dirty="0"/>
              <a:t>overall estimate of effect size is produced</a:t>
            </a:r>
          </a:p>
          <a:p>
            <a:r>
              <a:rPr lang="en-GB" sz="2600" dirty="0" smtClean="0"/>
              <a:t>Fixed effect or random effect models are used depending the variability of the individual trial results</a:t>
            </a:r>
          </a:p>
          <a:p>
            <a:r>
              <a:rPr lang="en-GB" sz="2600" dirty="0" smtClean="0"/>
              <a:t>Where trials vary greatly this may be a reason NOT to combine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8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Statistical analysis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teams were provided </a:t>
            </a:r>
            <a:r>
              <a:rPr lang="en-GB" dirty="0"/>
              <a:t>with our </a:t>
            </a:r>
            <a:r>
              <a:rPr lang="en-GB" dirty="0" smtClean="0"/>
              <a:t>template SAP and later on template tables for the report</a:t>
            </a:r>
          </a:p>
          <a:p>
            <a:r>
              <a:rPr lang="en-GB" sz="3000" dirty="0" smtClean="0"/>
              <a:t>Needed support</a:t>
            </a:r>
          </a:p>
          <a:p>
            <a:pPr lvl="1"/>
            <a:r>
              <a:rPr lang="en-GB" dirty="0" smtClean="0"/>
              <a:t>Completing the relevant sections</a:t>
            </a:r>
          </a:p>
          <a:p>
            <a:pPr lvl="1"/>
            <a:r>
              <a:rPr lang="en-GB" dirty="0" smtClean="0"/>
              <a:t>CONSORT charts</a:t>
            </a:r>
          </a:p>
          <a:p>
            <a:pPr lvl="1"/>
            <a:r>
              <a:rPr lang="en-GB" dirty="0" smtClean="0"/>
              <a:t>Methods of analysis</a:t>
            </a:r>
          </a:p>
          <a:p>
            <a:pPr lvl="1"/>
            <a:r>
              <a:rPr lang="en-GB" dirty="0" smtClean="0"/>
              <a:t>Presentation of results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Lesson leant: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Amend for feasibility to reduce the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temptation to perform lots of hypothesis tests</a:t>
            </a:r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118" t="20131" r="64412" b="13987"/>
          <a:stretch/>
        </p:blipFill>
        <p:spPr>
          <a:xfrm>
            <a:off x="7516906" y="2339788"/>
            <a:ext cx="3836894" cy="4518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38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RCT comparator group?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on, discussions with teams about the RCTs often centred on the type of comparator to use as control</a:t>
            </a:r>
          </a:p>
          <a:p>
            <a:r>
              <a:rPr lang="en-GB" dirty="0" smtClean="0"/>
              <a:t>Options were:</a:t>
            </a:r>
          </a:p>
          <a:p>
            <a:pPr lvl="1"/>
            <a:r>
              <a:rPr lang="en-GB" dirty="0" smtClean="0"/>
              <a:t>A sham neurofeedback </a:t>
            </a:r>
          </a:p>
          <a:p>
            <a:pPr lvl="1"/>
            <a:r>
              <a:rPr lang="en-GB" dirty="0" smtClean="0"/>
              <a:t>Treatment as usual (TAU)</a:t>
            </a:r>
          </a:p>
          <a:p>
            <a:pPr lvl="1"/>
            <a:endParaRPr lang="en-GB" dirty="0"/>
          </a:p>
          <a:p>
            <a:r>
              <a:rPr lang="en-GB" dirty="0" smtClean="0"/>
              <a:t>Cardiff and Tel Aviv opted for TAU while Tubingen opted for sham neurofeedback</a:t>
            </a:r>
          </a:p>
          <a:p>
            <a:r>
              <a:rPr lang="en-GB" dirty="0" smtClean="0"/>
              <a:t>Additionally Tel Aviv opted for one a 3 arm trial and one 2 arm trial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4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Statistical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Difficult to balance the </a:t>
            </a:r>
            <a:r>
              <a:rPr lang="en-GB" i="1" dirty="0" smtClean="0"/>
              <a:t>feasibility</a:t>
            </a:r>
            <a:r>
              <a:rPr lang="en-GB" dirty="0" smtClean="0"/>
              <a:t> objectives of individual trials with statistical analysis of combined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to combine the results of randomised and non randomised studies?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to combine the result of two and three arm RCTs?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Care should be used when interpreting the </a:t>
            </a:r>
            <a:r>
              <a:rPr lang="en-GB" dirty="0" smtClean="0">
                <a:solidFill>
                  <a:srgbClr val="FF0000"/>
                </a:solidFill>
              </a:rPr>
              <a:t>meta-analysis due to differing control conditions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Database design and meta-data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teams </a:t>
            </a:r>
            <a:r>
              <a:rPr lang="en-GB" dirty="0" smtClean="0"/>
              <a:t>wrote their </a:t>
            </a:r>
            <a:r>
              <a:rPr lang="en-GB" dirty="0" smtClean="0"/>
              <a:t>own data management plans, meta-data and database specification</a:t>
            </a:r>
          </a:p>
          <a:p>
            <a:r>
              <a:rPr lang="en-GB" dirty="0" smtClean="0"/>
              <a:t>We had some previous examples and CTR </a:t>
            </a:r>
            <a:r>
              <a:rPr lang="en-GB" dirty="0"/>
              <a:t>templates</a:t>
            </a:r>
            <a:r>
              <a:rPr lang="en-GB" dirty="0" smtClean="0"/>
              <a:t> that we could share </a:t>
            </a:r>
          </a:p>
          <a:p>
            <a:r>
              <a:rPr lang="en-GB" dirty="0" smtClean="0"/>
              <a:t>The teams were inexperienced in these processes and found this difficult and time consuming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Lesson learnt: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This </a:t>
            </a:r>
            <a:r>
              <a:rPr lang="en-GB" dirty="0" smtClean="0">
                <a:solidFill>
                  <a:srgbClr val="FF0000"/>
                </a:solidFill>
              </a:rPr>
              <a:t>process requires oversight to ensure consistency and quality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35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Outcome measurement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1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Outcome 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Feasibility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Clinical outcomes for each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Secondary outcomes (core outcomes)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6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2" name="Picture 11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8" name="Straight Connector 7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1. Feasibility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9818" cy="4351338"/>
          </a:xfrm>
        </p:spPr>
        <p:txBody>
          <a:bodyPr/>
          <a:lstStyle/>
          <a:p>
            <a:r>
              <a:rPr lang="en-GB" dirty="0" smtClean="0"/>
              <a:t>Range of stop go criteria</a:t>
            </a:r>
          </a:p>
          <a:p>
            <a:r>
              <a:rPr lang="en-GB" dirty="0" smtClean="0"/>
              <a:t>Discussed with each team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Agreed as overarching criteria for BRAINTRAIN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9278"/>
              </p:ext>
            </p:extLst>
          </p:nvPr>
        </p:nvGraphicFramePr>
        <p:xfrm>
          <a:off x="5218018" y="1690688"/>
          <a:ext cx="6799170" cy="4928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535"/>
                <a:gridCol w="3213847"/>
                <a:gridCol w="1102659"/>
                <a:gridCol w="1237129"/>
              </a:tblGrid>
              <a:tr h="20493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Definition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Success criteria for progression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8539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Eligibility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% of screened participants eligible for the study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&gt;50%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30-50</a:t>
                      </a:r>
                      <a:r>
                        <a:rPr lang="en-GB" sz="14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&lt;30%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Go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Mitigating strategies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STOP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</a:tr>
              <a:tr h="88539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Recruitment / Consent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% of eligible participants consented into the study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&gt;80%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50-80</a:t>
                      </a:r>
                      <a:r>
                        <a:rPr lang="en-GB" sz="14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&lt;50%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Go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Mitigating strategies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STOP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</a:tr>
              <a:tr h="88539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Retention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(primary end point)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% of consented participants with outcome data the primary endpoint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&gt;80%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50-80</a:t>
                      </a:r>
                      <a:r>
                        <a:rPr lang="en-GB" sz="14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&lt;50%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Go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Mitigating strategies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STOP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</a:tr>
              <a:tr h="88539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Intervention uptake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% of consented participants commencing the intervention (at least one intervention session completed)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&gt;90%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60-90</a:t>
                      </a:r>
                      <a:r>
                        <a:rPr lang="en-GB" sz="14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&lt;90%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Go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Mitigating strategies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STOP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</a:tr>
              <a:tr h="88539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Adherence/ Completion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% of consented participants completing all intervention sessions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&gt;80%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50-80</a:t>
                      </a:r>
                      <a:r>
                        <a:rPr lang="en-GB" sz="14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&lt;50%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Go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Mitigating strategies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STOP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37" marR="684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1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2. Clinical Outcomes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Cardiff: Proportion of days abstinent </a:t>
            </a:r>
          </a:p>
          <a:p>
            <a:r>
              <a:rPr lang="en-GB" dirty="0" smtClean="0"/>
              <a:t>Tubingen: snack test (total calories)</a:t>
            </a:r>
          </a:p>
          <a:p>
            <a:r>
              <a:rPr lang="en-GB" dirty="0" smtClean="0"/>
              <a:t>Tel Aviv: PCL score, CAPs score (PTSD symptom assessments x2)</a:t>
            </a:r>
          </a:p>
          <a:p>
            <a:r>
              <a:rPr lang="en-GB" dirty="0" smtClean="0"/>
              <a:t>Coimbra: JAAT and FEEST (attention assessments x2)</a:t>
            </a:r>
          </a:p>
          <a:p>
            <a:r>
              <a:rPr lang="en-GB" dirty="0" smtClean="0"/>
              <a:t>Oxford STAI anxiety score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2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2. Clinical Outcomes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Cardiff: Proportion of days abstinent </a:t>
            </a:r>
            <a:r>
              <a:rPr lang="en-GB" dirty="0" smtClean="0">
                <a:solidFill>
                  <a:srgbClr val="FF0000"/>
                </a:solidFill>
              </a:rPr>
              <a:t>(binary)</a:t>
            </a:r>
          </a:p>
          <a:p>
            <a:r>
              <a:rPr lang="en-GB" dirty="0" smtClean="0"/>
              <a:t>Tubingen: snack test (total calories)</a:t>
            </a:r>
          </a:p>
          <a:p>
            <a:r>
              <a:rPr lang="en-GB" dirty="0" smtClean="0"/>
              <a:t>Tel Aviv: PCL score, CAPs score (PTSD symptom assessments x2)</a:t>
            </a:r>
          </a:p>
          <a:p>
            <a:r>
              <a:rPr lang="en-GB" dirty="0" smtClean="0"/>
              <a:t>Coimbra: JAAT and FEEST (attention assessments x2)</a:t>
            </a:r>
          </a:p>
          <a:p>
            <a:r>
              <a:rPr lang="en-GB" dirty="0" smtClean="0"/>
              <a:t>Oxford STAI anxiety score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Used IPD meta-analysis for linear modelling and AD meta-analysis to pool </a:t>
            </a:r>
            <a:r>
              <a:rPr lang="en-GB" i="1" dirty="0" smtClean="0">
                <a:solidFill>
                  <a:srgbClr val="FF0000"/>
                </a:solidFill>
              </a:rPr>
              <a:t>log odds ratio </a:t>
            </a:r>
            <a:r>
              <a:rPr lang="en-GB" dirty="0" smtClean="0">
                <a:solidFill>
                  <a:srgbClr val="FF0000"/>
                </a:solidFill>
              </a:rPr>
              <a:t>and SMD from RCTs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2. Clinical Outcomes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Cardiff: Proportion of days abstinent (binary)</a:t>
            </a:r>
          </a:p>
          <a:p>
            <a:r>
              <a:rPr lang="en-GB" dirty="0" smtClean="0"/>
              <a:t>Tubingen: snack test (total calories)</a:t>
            </a:r>
          </a:p>
          <a:p>
            <a:r>
              <a:rPr lang="en-GB" dirty="0" smtClean="0"/>
              <a:t>Tel Aviv: PCL score, CAPs score (PTSD symptom assessments x2)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Coimbra: JAAT and FEEST (attention assessments x2)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Oxford STAI anxiety score</a:t>
            </a:r>
          </a:p>
          <a:p>
            <a:endParaRPr lang="en-GB" dirty="0"/>
          </a:p>
          <a:p>
            <a:r>
              <a:rPr lang="en-GB" dirty="0" smtClean="0"/>
              <a:t>The outcomes for the RCTs were converted to standardised effects for meta-analysis</a:t>
            </a:r>
            <a:r>
              <a:rPr lang="en-GB" dirty="0" smtClean="0">
                <a:solidFill>
                  <a:srgbClr val="FF0000"/>
                </a:solidFill>
              </a:rPr>
              <a:t>…but we can’t combine standardised pre-post change effects from single group studies with RCTs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5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8" name="Rectangle 1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21" name="Picture 2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Meta-analysis </a:t>
            </a:r>
            <a:r>
              <a:rPr lang="en-GB" dirty="0" smtClean="0"/>
              <a:t>interpretation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32241" y="2955806"/>
            <a:ext cx="3074504" cy="38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8081" y="2150983"/>
            <a:ext cx="4474991" cy="3462497"/>
            <a:chOff x="3792052" y="3007631"/>
            <a:chExt cx="4474991" cy="3462497"/>
          </a:xfrm>
        </p:grpSpPr>
        <p:cxnSp>
          <p:nvCxnSpPr>
            <p:cNvPr id="12" name="Straight Connector 11"/>
            <p:cNvCxnSpPr>
              <a:stCxn id="15" idx="2"/>
            </p:cNvCxnSpPr>
            <p:nvPr/>
          </p:nvCxnSpPr>
          <p:spPr>
            <a:xfrm>
              <a:off x="5823284" y="3376963"/>
              <a:ext cx="19251" cy="25907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386313" y="5967663"/>
              <a:ext cx="291244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19318" y="5946908"/>
              <a:ext cx="3207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5"/>
                  </a:solidFill>
                </a:rPr>
                <a:t>-1.5     -1.0     -0.5      0       0.5      1.0      1.5</a:t>
              </a:r>
            </a:p>
            <a:p>
              <a:pPr algn="ctr"/>
              <a:r>
                <a:rPr lang="en-GB" sz="1400" dirty="0" smtClean="0">
                  <a:solidFill>
                    <a:schemeClr val="accent5"/>
                  </a:solidFill>
                </a:rPr>
                <a:t>Standardised mean difference</a:t>
              </a:r>
              <a:endParaRPr lang="en-GB" sz="14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7159" y="3007631"/>
              <a:ext cx="1192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Forest plot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19408" y="3561347"/>
              <a:ext cx="789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984026" y="3881335"/>
              <a:ext cx="454634" cy="1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11343" y="4244640"/>
              <a:ext cx="843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78334" y="4670708"/>
              <a:ext cx="1045464" cy="1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589069" y="4947385"/>
              <a:ext cx="1044262" cy="8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iamond 26"/>
            <p:cNvSpPr/>
            <p:nvPr/>
          </p:nvSpPr>
          <p:spPr>
            <a:xfrm>
              <a:off x="6338998" y="5385786"/>
              <a:ext cx="231648" cy="13345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Diamond 27"/>
            <p:cNvSpPr/>
            <p:nvPr/>
          </p:nvSpPr>
          <p:spPr>
            <a:xfrm>
              <a:off x="5926915" y="5605112"/>
              <a:ext cx="706415" cy="1574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6760022" y="3500600"/>
              <a:ext cx="112416" cy="1281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6153791" y="3802213"/>
              <a:ext cx="147487" cy="1477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6635593" y="4215864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815839" y="4637822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076428" y="4927281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1460" y="4264091"/>
              <a:ext cx="955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Favours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Control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2052" y="4264090"/>
              <a:ext cx="1344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Favours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Intervention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cxnSp>
        <p:nvCxnSpPr>
          <p:cNvPr id="36" name="Straight Arrow Connector 35"/>
          <p:cNvCxnSpPr>
            <a:endCxn id="29" idx="7"/>
          </p:cNvCxnSpPr>
          <p:nvPr/>
        </p:nvCxnSpPr>
        <p:spPr>
          <a:xfrm flipH="1">
            <a:off x="3362004" y="2150983"/>
            <a:ext cx="796110" cy="511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29644" y="1719796"/>
            <a:ext cx="153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Individual effect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 rot="5400000" flipH="1">
            <a:off x="3273335" y="2433644"/>
            <a:ext cx="92005" cy="81766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960851" y="2870272"/>
            <a:ext cx="2008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Confidence interval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537242" y="1940483"/>
            <a:ext cx="6128951" cy="40072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Summary data are calculated for each individual study and combined using a weighted average of the common measure of effect</a:t>
            </a:r>
          </a:p>
          <a:p>
            <a:r>
              <a:rPr lang="en-GB" sz="2600" dirty="0" smtClean="0"/>
              <a:t>An overall estimate of effect size is produced</a:t>
            </a:r>
          </a:p>
          <a:p>
            <a:r>
              <a:rPr lang="en-GB" sz="2600" dirty="0" smtClean="0"/>
              <a:t>Fixed effect or random effect models are used depending the variability of the individual trial results</a:t>
            </a:r>
          </a:p>
          <a:p>
            <a:r>
              <a:rPr lang="en-GB" sz="2600" dirty="0" smtClean="0"/>
              <a:t>Where trials vary greatly this may be a reason NOT to combine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Statistical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Difficult to balance the </a:t>
            </a:r>
            <a:r>
              <a:rPr lang="en-GB" i="1" dirty="0" smtClean="0"/>
              <a:t>feasibility</a:t>
            </a:r>
            <a:r>
              <a:rPr lang="en-GB" dirty="0" smtClean="0"/>
              <a:t> objectives of individual trials with statistical analysis of combined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to combine the results of randomised and non randomised studies?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to combine the result of two and three arm RCTs?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Care should be used when interpreting the </a:t>
            </a:r>
            <a:r>
              <a:rPr lang="en-GB" dirty="0" smtClean="0"/>
              <a:t>meta-analysis due to differing control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Combining binary and linear outcomes as well as pre-post changes 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3. Secondary core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TCQ     Thought control questionnaire</a:t>
            </a:r>
          </a:p>
          <a:p>
            <a:pPr marL="0" indent="0">
              <a:buNone/>
            </a:pPr>
            <a:r>
              <a:rPr lang="en-GB" dirty="0" smtClean="0"/>
              <a:t>TCAQ   Thought control and ability questionnaire</a:t>
            </a:r>
          </a:p>
          <a:p>
            <a:pPr marL="0" indent="0">
              <a:buNone/>
            </a:pPr>
            <a:r>
              <a:rPr lang="en-GB" dirty="0" smtClean="0"/>
              <a:t>WASI    Wechsler abbreviated intelligence scale</a:t>
            </a:r>
          </a:p>
          <a:p>
            <a:pPr marL="0" indent="0">
              <a:buNone/>
            </a:pPr>
            <a:r>
              <a:rPr lang="en-GB" dirty="0" smtClean="0"/>
              <a:t>POMS  Profile of mood states</a:t>
            </a:r>
          </a:p>
          <a:p>
            <a:pPr marL="0" indent="0">
              <a:buNone/>
            </a:pPr>
            <a:r>
              <a:rPr lang="en-GB" dirty="0" smtClean="0"/>
              <a:t>HADS   Hospital anxiety and depression scale</a:t>
            </a:r>
          </a:p>
          <a:p>
            <a:pPr marL="0" indent="0">
              <a:buNone/>
            </a:pPr>
            <a:r>
              <a:rPr lang="en-GB" dirty="0" smtClean="0"/>
              <a:t>STAI      State trait anxiety inventory</a:t>
            </a:r>
          </a:p>
          <a:p>
            <a:pPr marL="0" indent="0">
              <a:buNone/>
            </a:pPr>
            <a:r>
              <a:rPr lang="en-GB" dirty="0" smtClean="0"/>
              <a:t>BDI       Beck depression inventory</a:t>
            </a:r>
          </a:p>
          <a:p>
            <a:pPr marL="0" indent="0">
              <a:buNone/>
            </a:pPr>
            <a:r>
              <a:rPr lang="en-GB" dirty="0" smtClean="0"/>
              <a:t>CERQ   Cognitive emotion regulation questionnaire</a:t>
            </a:r>
          </a:p>
          <a:p>
            <a:pPr marL="0" indent="0">
              <a:buNone/>
            </a:pPr>
            <a:r>
              <a:rPr lang="en-GB" dirty="0" smtClean="0"/>
              <a:t>NEO     Five factor Inventory (Neuroticism, Extraversion, Openness,</a:t>
            </a:r>
          </a:p>
          <a:p>
            <a:pPr marL="0" indent="0">
              <a:buNone/>
            </a:pPr>
            <a:r>
              <a:rPr lang="en-GB" dirty="0" smtClean="0"/>
              <a:t>             agreeableness Conscientiousness)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9526" t="20211" r="42211" b="12702"/>
          <a:stretch/>
        </p:blipFill>
        <p:spPr>
          <a:xfrm>
            <a:off x="9047822" y="1468890"/>
            <a:ext cx="2938006" cy="3922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55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3. Secondary core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7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Challenge 1 </a:t>
            </a:r>
            <a:r>
              <a:rPr lang="en-GB" dirty="0"/>
              <a:t>–</a:t>
            </a:r>
            <a:r>
              <a:rPr lang="en-GB" dirty="0" smtClean="0"/>
              <a:t> not all questionnaires were suitable for all populations</a:t>
            </a:r>
          </a:p>
          <a:p>
            <a:pPr marL="0" indent="0">
              <a:buNone/>
            </a:pPr>
            <a:r>
              <a:rPr lang="en-GB" dirty="0" smtClean="0"/>
              <a:t>Challenge 2 – different versions were validated in different languages</a:t>
            </a:r>
          </a:p>
          <a:p>
            <a:pPr marL="0" indent="0">
              <a:buNone/>
            </a:pPr>
            <a:r>
              <a:rPr lang="en-GB" dirty="0" smtClean="0"/>
              <a:t>Challenge 3 – teams had to write their own site specific meta data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Some checking of the differing versions was required before combining the results was deemed valid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6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3. Secondary ‘core’ outcomes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459365"/>
              </p:ext>
            </p:extLst>
          </p:nvPr>
        </p:nvGraphicFramePr>
        <p:xfrm>
          <a:off x="652184" y="1825625"/>
          <a:ext cx="10887632" cy="4431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954"/>
                <a:gridCol w="1360954"/>
                <a:gridCol w="1360954"/>
                <a:gridCol w="1360954"/>
                <a:gridCol w="1360954"/>
                <a:gridCol w="1360954"/>
                <a:gridCol w="1360954"/>
                <a:gridCol w="1360954"/>
              </a:tblGrid>
              <a:tr h="7864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Cardiff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Tubingen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Tel Aviv (T)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Tel Aviv (P)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Coimbra (fMRI)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Coimbra (BCI)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Oxford</a:t>
                      </a:r>
                      <a:endParaRPr lang="en-GB" dirty="0"/>
                    </a:p>
                  </a:txBody>
                  <a:tcPr/>
                </a:tc>
              </a:tr>
              <a:tr h="455658">
                <a:tc>
                  <a:txBody>
                    <a:bodyPr/>
                    <a:lstStyle/>
                    <a:p>
                      <a:r>
                        <a:rPr lang="en-GB" dirty="0" smtClean="0"/>
                        <a:t>TCQ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455658">
                <a:tc>
                  <a:txBody>
                    <a:bodyPr/>
                    <a:lstStyle/>
                    <a:p>
                      <a:r>
                        <a:rPr lang="en-GB" dirty="0" smtClean="0"/>
                        <a:t>TCAQ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455658">
                <a:tc>
                  <a:txBody>
                    <a:bodyPr/>
                    <a:lstStyle/>
                    <a:p>
                      <a:r>
                        <a:rPr lang="en-GB" dirty="0" smtClean="0"/>
                        <a:t>WASI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55658">
                <a:tc>
                  <a:txBody>
                    <a:bodyPr/>
                    <a:lstStyle/>
                    <a:p>
                      <a:r>
                        <a:rPr lang="en-GB" dirty="0" smtClean="0"/>
                        <a:t>POMS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55658">
                <a:tc>
                  <a:txBody>
                    <a:bodyPr/>
                    <a:lstStyle/>
                    <a:p>
                      <a:r>
                        <a:rPr lang="en-GB" dirty="0" smtClean="0"/>
                        <a:t>HADS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55658">
                <a:tc>
                  <a:txBody>
                    <a:bodyPr/>
                    <a:lstStyle/>
                    <a:p>
                      <a:r>
                        <a:rPr lang="en-GB" dirty="0" smtClean="0"/>
                        <a:t>BDI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55658">
                <a:tc>
                  <a:txBody>
                    <a:bodyPr/>
                    <a:lstStyle/>
                    <a:p>
                      <a:r>
                        <a:rPr lang="en-GB" dirty="0" smtClean="0"/>
                        <a:t>STAI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455658">
                <a:tc>
                  <a:txBody>
                    <a:bodyPr/>
                    <a:lstStyle/>
                    <a:p>
                      <a:r>
                        <a:rPr lang="en-GB" dirty="0" smtClean="0"/>
                        <a:t>CERQ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0" name="Picture 9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Combining secondary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HADS and STAI both measure anxiety </a:t>
            </a:r>
          </a:p>
          <a:p>
            <a:pPr lvl="1"/>
            <a:r>
              <a:rPr lang="en-GB" dirty="0" smtClean="0"/>
              <a:t>Re-scaled to lie on 0-100 and combined into a single anxiety outcome</a:t>
            </a:r>
          </a:p>
          <a:p>
            <a:r>
              <a:rPr lang="en-GB" dirty="0" smtClean="0"/>
              <a:t>BDI was measured by all RCTs and Coimbra</a:t>
            </a:r>
          </a:p>
          <a:p>
            <a:r>
              <a:rPr lang="en-GB" dirty="0" smtClean="0"/>
              <a:t>POMS was measured by Cardiff and Germany RCTs and Coimbra</a:t>
            </a:r>
          </a:p>
          <a:p>
            <a:endParaRPr lang="en-GB" dirty="0" smtClean="0"/>
          </a:p>
          <a:p>
            <a:r>
              <a:rPr lang="en-GB" dirty="0" smtClean="0"/>
              <a:t>How to display effects from RCTs and effects from before / after studies together?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Is this sensible?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9" name="Picture 18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85" y="138783"/>
            <a:ext cx="10515600" cy="1325563"/>
          </a:xfrm>
        </p:spPr>
        <p:txBody>
          <a:bodyPr/>
          <a:lstStyle/>
          <a:p>
            <a:r>
              <a:rPr lang="en-GB" dirty="0" smtClean="0"/>
              <a:t>		</a:t>
            </a:r>
            <a:r>
              <a:rPr lang="en-GB" sz="4000" dirty="0" smtClean="0"/>
              <a:t>How to display RCT and single arm study 		results for core outcomes?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246" y="2466630"/>
            <a:ext cx="2900082" cy="393575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Selecting the intervention arm only of the RCTs and displaying with the change scores may give a misleading impression of the studies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25788" y="4249271"/>
            <a:ext cx="1358153" cy="1532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047648" y="2556917"/>
            <a:ext cx="8144352" cy="4159355"/>
            <a:chOff x="1371151" y="1712686"/>
            <a:chExt cx="9594393" cy="4753428"/>
          </a:xfrm>
        </p:grpSpPr>
        <p:pic>
          <p:nvPicPr>
            <p:cNvPr id="10" name="Picture 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75" b="20807"/>
            <a:stretch/>
          </p:blipFill>
          <p:spPr bwMode="auto">
            <a:xfrm>
              <a:off x="1371151" y="1712686"/>
              <a:ext cx="9594393" cy="4753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668490" y="1932125"/>
              <a:ext cx="217621" cy="422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03358" y="1944886"/>
              <a:ext cx="217621" cy="422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382219" y="4114799"/>
            <a:ext cx="1526875" cy="1667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3821502" y="4249271"/>
            <a:ext cx="2337758" cy="14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2" name="Picture 11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8" name="Straight Connector 7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16997" b="29064"/>
          <a:stretch/>
        </p:blipFill>
        <p:spPr bwMode="auto">
          <a:xfrm>
            <a:off x="4097547" y="2527540"/>
            <a:ext cx="7986537" cy="42096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246" y="2466630"/>
            <a:ext cx="2900082" cy="3935758"/>
          </a:xfrm>
        </p:spPr>
        <p:txBody>
          <a:bodyPr/>
          <a:lstStyle/>
          <a:p>
            <a:r>
              <a:rPr lang="en-GB" dirty="0" smtClean="0"/>
              <a:t>Forest plot of treatment effects for RCTs</a:t>
            </a:r>
          </a:p>
          <a:p>
            <a:r>
              <a:rPr lang="en-GB" dirty="0" smtClean="0"/>
              <a:t>Effects have ‘reversed’</a:t>
            </a:r>
          </a:p>
          <a:p>
            <a:r>
              <a:rPr lang="en-GB" dirty="0" smtClean="0"/>
              <a:t>Should we add the before after change to this?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8851" y="4328199"/>
            <a:ext cx="1358153" cy="1321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52585" y="1387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		</a:t>
            </a:r>
            <a:r>
              <a:rPr lang="en-GB" sz="4000" dirty="0" smtClean="0"/>
              <a:t>How to display RCT and single arm study 		results for core outcomes?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978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4" name="Picture 13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0" name="Straight Connector 9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246" y="2466630"/>
            <a:ext cx="2900082" cy="3935758"/>
          </a:xfrm>
        </p:spPr>
        <p:txBody>
          <a:bodyPr/>
          <a:lstStyle/>
          <a:p>
            <a:r>
              <a:rPr lang="en-GB" dirty="0" smtClean="0"/>
              <a:t>The importance of having a control group is highlighted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25788" y="4249271"/>
            <a:ext cx="1358153" cy="1532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21040"/>
          <a:stretch/>
        </p:blipFill>
        <p:spPr bwMode="auto">
          <a:xfrm>
            <a:off x="4182035" y="2272552"/>
            <a:ext cx="7727701" cy="43314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518212" y="3818966"/>
            <a:ext cx="1618129" cy="1706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52585" y="138783"/>
            <a:ext cx="10515600" cy="1325563"/>
          </a:xfrm>
        </p:spPr>
        <p:txBody>
          <a:bodyPr/>
          <a:lstStyle/>
          <a:p>
            <a:r>
              <a:rPr lang="en-GB" dirty="0" smtClean="0"/>
              <a:t>		</a:t>
            </a:r>
            <a:r>
              <a:rPr lang="en-GB" sz="4000" dirty="0" smtClean="0"/>
              <a:t>How to display RCT and single arm study 		results for core outcomes?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935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2" name="Rectangle 11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15" name="Picture 14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dirty="0" smtClean="0"/>
              <a:t>			Approach for IPD meta-analysis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3300" dirty="0" smtClean="0"/>
              <a:t>Primary analysis (RCTs)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Two stage random effects (inverse weights) IPD meta-analysis 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STATA: </a:t>
            </a:r>
            <a:r>
              <a:rPr lang="en-GB" dirty="0" err="1" smtClean="0"/>
              <a:t>ipdmetan</a:t>
            </a:r>
            <a:r>
              <a:rPr lang="en-GB" dirty="0" smtClean="0"/>
              <a:t>  (</a:t>
            </a:r>
            <a:r>
              <a:rPr lang="en-GB" dirty="0" err="1" smtClean="0"/>
              <a:t>reml,hksj</a:t>
            </a:r>
            <a:r>
              <a:rPr lang="en-GB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The </a:t>
            </a:r>
            <a:r>
              <a:rPr lang="en-GB" dirty="0" err="1"/>
              <a:t>Hartung</a:t>
            </a:r>
            <a:r>
              <a:rPr lang="en-GB" dirty="0"/>
              <a:t>-Knapp </a:t>
            </a:r>
            <a:r>
              <a:rPr lang="en-GB" dirty="0" err="1"/>
              <a:t>Sidik-Jonkman</a:t>
            </a:r>
            <a:r>
              <a:rPr lang="en-GB" dirty="0"/>
              <a:t> </a:t>
            </a:r>
            <a:r>
              <a:rPr lang="en-GB" dirty="0" smtClean="0"/>
              <a:t>se correction </a:t>
            </a:r>
            <a:r>
              <a:rPr lang="en-GB" dirty="0"/>
              <a:t>allows the uncertainty of the study heterogeneity (tau) to be accounted for when there are a small number of studies to be </a:t>
            </a:r>
            <a:r>
              <a:rPr lang="en-GB" dirty="0" smtClean="0"/>
              <a:t>combined </a:t>
            </a:r>
          </a:p>
          <a:p>
            <a:pPr>
              <a:lnSpc>
                <a:spcPct val="110000"/>
              </a:lnSpc>
            </a:pPr>
            <a:r>
              <a:rPr lang="en-GB" sz="3300" dirty="0" smtClean="0"/>
              <a:t>Sensitivity analyses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One stage model stratified by trial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One stage model mixed (2-level mixed model)</a:t>
            </a:r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STATA </a:t>
            </a:r>
            <a:r>
              <a:rPr lang="en-GB" dirty="0" err="1" smtClean="0"/>
              <a:t>admetan</a:t>
            </a:r>
            <a:r>
              <a:rPr lang="en-GB" dirty="0" smtClean="0"/>
              <a:t> combines and plots the single arm study change estimates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Conclusions and further work 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Neurofeedback was feasible and stop / go criteria were ‘go’ for all studies in terms of recruitment, randomisation (where applicable) and </a:t>
            </a:r>
            <a:r>
              <a:rPr lang="en-GB" dirty="0" smtClean="0"/>
              <a:t>follow-up</a:t>
            </a:r>
          </a:p>
          <a:p>
            <a:r>
              <a:rPr lang="en-GB" dirty="0"/>
              <a:t>Pooled treatment effects from the single arm studies favoured intervention but without a control arm we cannot assume this effect would be replicated in a RCT</a:t>
            </a:r>
          </a:p>
          <a:p>
            <a:r>
              <a:rPr lang="en-GB" dirty="0" smtClean="0"/>
              <a:t>Efficacy </a:t>
            </a:r>
            <a:r>
              <a:rPr lang="en-GB" dirty="0" smtClean="0"/>
              <a:t>for PTSD </a:t>
            </a:r>
            <a:r>
              <a:rPr lang="en-GB" dirty="0" smtClean="0"/>
              <a:t>looks </a:t>
            </a:r>
            <a:r>
              <a:rPr lang="en-GB" dirty="0" smtClean="0"/>
              <a:t>promising, further trials are planned </a:t>
            </a:r>
          </a:p>
          <a:p>
            <a:r>
              <a:rPr lang="en-GB" dirty="0" smtClean="0"/>
              <a:t>Analysis of the classification of participants as successful up/down regulators ongoing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8" name="Rectangle 1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21" name="Picture 2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Meta-analysis </a:t>
            </a:r>
            <a:r>
              <a:rPr lang="en-GB" dirty="0" smtClean="0"/>
              <a:t>interpretation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32241" y="2955806"/>
            <a:ext cx="3074504" cy="38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8081" y="2150983"/>
            <a:ext cx="4474991" cy="3462497"/>
            <a:chOff x="3792052" y="3007631"/>
            <a:chExt cx="4474991" cy="3462497"/>
          </a:xfrm>
        </p:grpSpPr>
        <p:cxnSp>
          <p:nvCxnSpPr>
            <p:cNvPr id="12" name="Straight Connector 11"/>
            <p:cNvCxnSpPr>
              <a:stCxn id="15" idx="2"/>
            </p:cNvCxnSpPr>
            <p:nvPr/>
          </p:nvCxnSpPr>
          <p:spPr>
            <a:xfrm>
              <a:off x="5823284" y="3376963"/>
              <a:ext cx="19251" cy="25907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386313" y="5967663"/>
              <a:ext cx="291244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19318" y="5946908"/>
              <a:ext cx="3207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5"/>
                  </a:solidFill>
                </a:rPr>
                <a:t>-1.5     -1.0     -0.5      0       0.5      1.0      1.5</a:t>
              </a:r>
            </a:p>
            <a:p>
              <a:pPr algn="ctr"/>
              <a:r>
                <a:rPr lang="en-GB" sz="1400" dirty="0" smtClean="0">
                  <a:solidFill>
                    <a:schemeClr val="accent5"/>
                  </a:solidFill>
                </a:rPr>
                <a:t>Standardised mean difference</a:t>
              </a:r>
              <a:endParaRPr lang="en-GB" sz="14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7159" y="3007631"/>
              <a:ext cx="1192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Forest plot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19408" y="3561347"/>
              <a:ext cx="789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984026" y="3881335"/>
              <a:ext cx="454634" cy="1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11343" y="4244640"/>
              <a:ext cx="843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78334" y="4670708"/>
              <a:ext cx="1045464" cy="1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589069" y="4947385"/>
              <a:ext cx="1044262" cy="8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iamond 26"/>
            <p:cNvSpPr/>
            <p:nvPr/>
          </p:nvSpPr>
          <p:spPr>
            <a:xfrm>
              <a:off x="6338998" y="5385786"/>
              <a:ext cx="231648" cy="13345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Diamond 27"/>
            <p:cNvSpPr/>
            <p:nvPr/>
          </p:nvSpPr>
          <p:spPr>
            <a:xfrm>
              <a:off x="5926915" y="5605112"/>
              <a:ext cx="706415" cy="1574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6760022" y="3500600"/>
              <a:ext cx="112416" cy="1281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6153791" y="3802213"/>
              <a:ext cx="147487" cy="1477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6635593" y="4215864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815839" y="4637822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076428" y="4927281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1460" y="4264091"/>
              <a:ext cx="955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Favours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Control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2052" y="4264090"/>
              <a:ext cx="1344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Favours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Intervention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H="1">
            <a:off x="3139359" y="2333294"/>
            <a:ext cx="982174" cy="691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561348" y="2316315"/>
            <a:ext cx="560185" cy="956274"/>
            <a:chOff x="3561348" y="2150983"/>
            <a:chExt cx="481263" cy="1121606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3561348" y="2150983"/>
              <a:ext cx="481263" cy="369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3561348" y="2150983"/>
              <a:ext cx="481263" cy="11216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829644" y="1719796"/>
            <a:ext cx="1534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Results from individual studies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537242" y="1940483"/>
            <a:ext cx="6128951" cy="40072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Summary data are calculated for each individual study and combined using a weighted average of the common measure of effect</a:t>
            </a:r>
          </a:p>
          <a:p>
            <a:r>
              <a:rPr lang="en-GB" sz="2600" dirty="0" smtClean="0"/>
              <a:t>An overall estimate of effect size is produced</a:t>
            </a:r>
          </a:p>
          <a:p>
            <a:r>
              <a:rPr lang="en-GB" sz="2600" dirty="0" smtClean="0"/>
              <a:t>Fixed effect or random effect models are used depending the variability of the individual trial results</a:t>
            </a:r>
          </a:p>
          <a:p>
            <a:r>
              <a:rPr lang="en-GB" sz="2600" dirty="0" smtClean="0"/>
              <a:t>Where trials vary greatly this may be a reason NOT to combine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6" name="Picture 15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2" name="Straight Connector 11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34" y="4999979"/>
            <a:ext cx="1240169" cy="84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pattonscommunity.co.uk/media/17998/cruk_pos_cmyk_3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32" y="5021609"/>
            <a:ext cx="1743399" cy="92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Communications Strategy\Branding Guidelines\WG_Funded_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30" y="5087534"/>
            <a:ext cx="1911849" cy="79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Communications Strategy\Branding Guidelines\Health and Care Research Wales Branding Guidelines\Health and Care Research Wales full colour logo CMY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03" y="4917133"/>
            <a:ext cx="1626474" cy="118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3" y="306510"/>
            <a:ext cx="574040" cy="574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9741756" y="480159"/>
            <a:ext cx="221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@</a:t>
            </a:r>
            <a:r>
              <a:rPr lang="en-GB" sz="2400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CTRCardiffUni</a:t>
            </a:r>
            <a:endParaRPr lang="en-US" sz="2400" dirty="0">
              <a:effectLst/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262777"/>
            <a:ext cx="12192000" cy="5952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@</a:t>
            </a:r>
            <a:r>
              <a:rPr lang="en-GB" dirty="0" err="1" smtClean="0"/>
              <a:t>CTRCardiffUni</a:t>
            </a:r>
            <a:r>
              <a:rPr lang="en-GB" dirty="0" smtClean="0"/>
              <a:t>								College of Biomedical and Life Sciences</a:t>
            </a:r>
            <a:endParaRPr lang="en-GB" dirty="0"/>
          </a:p>
        </p:txBody>
      </p:sp>
      <p:sp>
        <p:nvSpPr>
          <p:cNvPr id="19" name="Isosceles Triangle 18"/>
          <p:cNvSpPr/>
          <p:nvPr/>
        </p:nvSpPr>
        <p:spPr>
          <a:xfrm>
            <a:off x="11194212" y="5934974"/>
            <a:ext cx="638355" cy="32780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62260" y="459377"/>
            <a:ext cx="5692201" cy="57647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3200" dirty="0" smtClean="0">
                <a:latin typeface="Franklin Gothic Book"/>
                <a:cs typeface="Franklin Gothic Book"/>
              </a:rPr>
              <a:t>Thank you</a:t>
            </a:r>
            <a:endParaRPr lang="en-US" sz="32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684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6" name="Picture 15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2" name="Straight Connector 11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34" y="4999979"/>
            <a:ext cx="1240169" cy="84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pattonscommunity.co.uk/media/17998/cruk_pos_cmyk_3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32" y="5021609"/>
            <a:ext cx="1743399" cy="92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Communications Strategy\Branding Guidelines\WG_Funded_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30" y="5087534"/>
            <a:ext cx="1911849" cy="79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Communications Strategy\Branding Guidelines\Health and Care Research Wales Branding Guidelines\Health and Care Research Wales full colour logo CMY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03" y="4917133"/>
            <a:ext cx="1626474" cy="118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3" y="306510"/>
            <a:ext cx="574040" cy="574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9741756" y="480159"/>
            <a:ext cx="221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@</a:t>
            </a:r>
            <a:r>
              <a:rPr lang="en-GB" sz="2400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CTRCardiffUni</a:t>
            </a:r>
            <a:endParaRPr lang="en-US" sz="2400" dirty="0">
              <a:effectLst/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262777"/>
            <a:ext cx="12192000" cy="5952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@</a:t>
            </a:r>
            <a:r>
              <a:rPr lang="en-GB" dirty="0" err="1" smtClean="0"/>
              <a:t>CTRCardiffUni</a:t>
            </a:r>
            <a:r>
              <a:rPr lang="en-GB" dirty="0" smtClean="0"/>
              <a:t>								College of Biomedical and Life Sciences</a:t>
            </a:r>
            <a:endParaRPr lang="en-GB" dirty="0"/>
          </a:p>
        </p:txBody>
      </p:sp>
      <p:sp>
        <p:nvSpPr>
          <p:cNvPr id="19" name="Isosceles Triangle 18"/>
          <p:cNvSpPr/>
          <p:nvPr/>
        </p:nvSpPr>
        <p:spPr>
          <a:xfrm>
            <a:off x="11194212" y="5934974"/>
            <a:ext cx="638355" cy="32780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62260" y="459377"/>
            <a:ext cx="5692201" cy="576470"/>
          </a:xfrm>
        </p:spPr>
        <p:txBody>
          <a:bodyPr anchor="b" anchorCtr="0">
            <a:noAutofit/>
          </a:bodyPr>
          <a:lstStyle/>
          <a:p>
            <a:pPr algn="l"/>
            <a:endParaRPr lang="en-US" sz="32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682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Lessons learned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201353"/>
              </p:ext>
            </p:extLst>
          </p:nvPr>
        </p:nvGraphicFramePr>
        <p:xfrm>
          <a:off x="1212869" y="1380788"/>
          <a:ext cx="10643558" cy="5455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066"/>
                <a:gridCol w="3548246"/>
                <a:gridCol w="3548246"/>
              </a:tblGrid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Negatives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Positives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Lessons learned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66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Teams were experts in their field but inexperienced </a:t>
                      </a:r>
                      <a:r>
                        <a:rPr lang="en-GB" sz="1600" dirty="0" err="1">
                          <a:effectLst/>
                        </a:rPr>
                        <a:t>trialists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Turned basic scientists into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trialists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? Coimbra have now set up their own trial unit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More training for the teams and time provided for DM, TM and stats support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Centralised DM TM Stats?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CTR under-resourced for all tasks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The collaboration was a success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Increased ‘oversight time’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1004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Templates were set up for RCTs rather than feasibility studies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Detailed signed off protocols for all processes were eventually completed.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TIDieR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checklist and IDEAL framework developed and adapted for neurofeedback.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Adapted templates, core protocol for safety reporting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studies were late opening and recruited slowly this delayed obtaining the data required for meta-analysis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Gave me time to go on the IPD course by Richard Riley in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Keele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just in time (Chao Huang left for Hull)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Make sure staff are trained in methods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Data  required merging from several sources rather than all being in our database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IS team developed new protocols for these multi platform studies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Early, more detailed consultation on data collection and entry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Study teams keen to use hypothesis testing on their feasibility studies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Discussion on reporting at face to face meetings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Clarity of results reporting from the outset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Teams keen to publish </a:t>
                      </a:r>
                      <a:r>
                        <a:rPr lang="en-GB" sz="1600" dirty="0" smtClean="0">
                          <a:effectLst/>
                        </a:rPr>
                        <a:t>quickly without </a:t>
                      </a:r>
                      <a:r>
                        <a:rPr lang="en-GB" sz="1600" dirty="0">
                          <a:effectLst/>
                        </a:rPr>
                        <a:t>offering authorship / sight of papers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Papers are now being circulated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Clarity of authorship qualification / publication guidance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7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Lessons learned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2395"/>
              </p:ext>
            </p:extLst>
          </p:nvPr>
        </p:nvGraphicFramePr>
        <p:xfrm>
          <a:off x="1212869" y="1380788"/>
          <a:ext cx="10643558" cy="5455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066"/>
                <a:gridCol w="3548246"/>
                <a:gridCol w="3548246"/>
              </a:tblGrid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Negatives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Positives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Lessons learned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66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Teams were experts in their field but inexperienced </a:t>
                      </a:r>
                      <a:r>
                        <a:rPr lang="en-GB" sz="1600" dirty="0" err="1">
                          <a:effectLst/>
                        </a:rPr>
                        <a:t>trialists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Turned basic scientists into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trialists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? Coimbra have now set up their own trial unit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More training for the teams and time provided for DM, TM and stats support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Centralised DM TM Stats?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CTR under-resourced for all tasks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The collaboration was a success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Increased ‘oversight time’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1004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Templates were set up for RCTs rather than feasibility studies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Detailed signed off protocols for all processes were eventually completed.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TIDieR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checklist and IDEAL framework developed and adapted for neurofeedback.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Adapted templates, core protocol for safety reporting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studies were late opening and recruited slowly this delayed obtaining the data required for meta-analysis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Gave me time to go on the IPD course by Richard Riley in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Keele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just in time (Chao Huang left for Hull)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Make sure staff are trained in methods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Data  required merging from several sources rather than all being in our database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IS team developed new protocols for these multi platform studies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Early, more detailed consultation on data collection and entry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Study teams keen to use hypothesis testing on their feasibility studies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Discussion on reporting at face to face meetings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Clarity of results reporting from the outset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Teams keen to publish </a:t>
                      </a:r>
                      <a:r>
                        <a:rPr lang="en-GB" sz="1600" dirty="0" smtClean="0">
                          <a:effectLst/>
                        </a:rPr>
                        <a:t>quickly without </a:t>
                      </a:r>
                      <a:r>
                        <a:rPr lang="en-GB" sz="1600" dirty="0">
                          <a:effectLst/>
                        </a:rPr>
                        <a:t>offering authorship / sight of papers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Papers are now being circulated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Clarity of authorship qualification / publication guidance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71037" y="1700772"/>
            <a:ext cx="11093570" cy="10553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Lessons learned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11460"/>
              </p:ext>
            </p:extLst>
          </p:nvPr>
        </p:nvGraphicFramePr>
        <p:xfrm>
          <a:off x="1212869" y="1380788"/>
          <a:ext cx="10643558" cy="5455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066"/>
                <a:gridCol w="3548246"/>
                <a:gridCol w="3548246"/>
              </a:tblGrid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Negatives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Positives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Lessons learned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66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Teams were experts in their field but inexperienced </a:t>
                      </a:r>
                      <a:r>
                        <a:rPr lang="en-GB" sz="1600" dirty="0" err="1">
                          <a:effectLst/>
                        </a:rPr>
                        <a:t>trialists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Turned basic scientists into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trialists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? Coimbra have now set up their own trial unit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More training for the teams and time provided for DM, TM and stats support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Centralised DM TM Stats?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CTR under-resourced for all tasks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The collaboration was a success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Increased ‘oversight time’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1004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Templates were set up for RCTs rather than feasibility studies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Detailed signed off protocols for all processes were eventually completed.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TIDieR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checklist and IDEAL framework developed and adapted for neurofeedback.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Adapted templates, core protocol for safety reporting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studies were late opening and recruited slowly this delayed obtaining the data required for meta-analysis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Gave me time to go on the IPD course by Richard Riley in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Keele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just in time (Chao Huang left for Hull)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Make sure staff are trained in methods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Data  required merging from several sources rather than all being in our database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IS team developed new protocols for these multi platform studies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Early, more detailed consultation on data collection and entry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Study teams keen to use hypothesis testing on their feasibility studies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Discussion on reporting at face to face meetings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Clarity of results reporting from the outset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Teams keen to publish </a:t>
                      </a:r>
                      <a:r>
                        <a:rPr lang="en-GB" sz="1600" dirty="0" smtClean="0">
                          <a:effectLst/>
                        </a:rPr>
                        <a:t>quickly without </a:t>
                      </a:r>
                      <a:r>
                        <a:rPr lang="en-GB" sz="1600" dirty="0">
                          <a:effectLst/>
                        </a:rPr>
                        <a:t>offering authorship / sight of papers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Papers are now being circulated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Clarity of authorship qualification / publication guidance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7863" y="2848622"/>
            <a:ext cx="11093570" cy="14732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Lessons learned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75534"/>
              </p:ext>
            </p:extLst>
          </p:nvPr>
        </p:nvGraphicFramePr>
        <p:xfrm>
          <a:off x="1212869" y="1380788"/>
          <a:ext cx="10643558" cy="5455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066"/>
                <a:gridCol w="3548246"/>
                <a:gridCol w="3548246"/>
              </a:tblGrid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Negatives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Positives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Lessons learned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66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Teams were experts in their field but inexperienced </a:t>
                      </a:r>
                      <a:r>
                        <a:rPr lang="en-GB" sz="1600" dirty="0" err="1">
                          <a:effectLst/>
                        </a:rPr>
                        <a:t>trialists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Turned basic scientists into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trialists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? Coimbra have now set up their own trial unit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More training for the teams and time provided for DM, TM and stats support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Centralised DM TM Stats?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CTR under-resourced for all tasks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The collaboration was a success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Increased ‘oversight time’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1004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Templates were set up for RCTs rather than feasibility studies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Detailed signed off protocols for all processes were eventually completed.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TIDieR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checklist and IDEAL framework developed and adapted for neurofeedback.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Adapted templates, core protocol for safety reporting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studies were late opening and recruited slowly this delayed obtaining the data required for meta-analysis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Gave me time to go on the IPD course by Richard Riley in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Keele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just in time (Chao Huang left for Hull)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Make sure staff are trained in methods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Data  required merging from several sources rather than all being in our database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IS team developed new protocols for these multi platform studies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Early, more detailed consultation on data collection and entry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Study teams keen to use hypothesis testing on their feasibility studies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Discussion on reporting at face to face meetings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Clarity of results reporting from the outset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Teams keen to publish </a:t>
                      </a:r>
                      <a:r>
                        <a:rPr lang="en-GB" sz="1600" dirty="0" smtClean="0">
                          <a:effectLst/>
                        </a:rPr>
                        <a:t>quickly without </a:t>
                      </a:r>
                      <a:r>
                        <a:rPr lang="en-GB" sz="1600" dirty="0">
                          <a:effectLst/>
                        </a:rPr>
                        <a:t>offering authorship / sight of papers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Papers are now being circulated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Clarity of authorship qualification / publication guidance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7863" y="4177089"/>
            <a:ext cx="11093570" cy="1697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Lessons learned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28360"/>
              </p:ext>
            </p:extLst>
          </p:nvPr>
        </p:nvGraphicFramePr>
        <p:xfrm>
          <a:off x="1212869" y="1380788"/>
          <a:ext cx="10643558" cy="5455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066"/>
                <a:gridCol w="3548246"/>
                <a:gridCol w="3548246"/>
              </a:tblGrid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Negatives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Positives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Lessons learned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66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Teams were experts in their field but inexperienced </a:t>
                      </a:r>
                      <a:r>
                        <a:rPr lang="en-GB" sz="1600" dirty="0" err="1">
                          <a:effectLst/>
                        </a:rPr>
                        <a:t>trialists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Turned basic scientists into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trialists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? Coimbra have now set up their own trial unit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More training for the teams and time provided for DM, TM and stats support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Centralised DM TM Stats?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CTR under-resourced for all tasks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The collaboration was a success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Increased ‘oversight time’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1004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Templates were set up for RCTs rather than feasibility studies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Detailed signed off protocols for all processes were eventually completed.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TIDieR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checklist and IDEAL framework developed and adapted for neurofeedback.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Adapted templates, core protocol for safety reporting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studies were late opening and recruited slowly this delayed obtaining the data required for meta-analysis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Gave me time to go on the IPD course by Richard Riley in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Keele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just in time (Chao Huang left for Hull)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Make sure staff are trained in methods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Data  required merging from several sources rather than all being in our database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IS team developed new protocols for these multi platform studies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Early, more detailed consultation on data collection and entry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/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Study teams keen to use hypothesis testing on their feasibility studies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Discussion on reporting at face to face meetings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Clarity of results reporting from the outset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Teams keen to publish </a:t>
                      </a:r>
                      <a:r>
                        <a:rPr lang="en-GB" sz="1600" dirty="0" smtClean="0">
                          <a:effectLst/>
                        </a:rPr>
                        <a:t>quickly without </a:t>
                      </a:r>
                      <a:r>
                        <a:rPr lang="en-GB" sz="1600" dirty="0">
                          <a:effectLst/>
                        </a:rPr>
                        <a:t>offering authorship / sight of papers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Papers are now being circulated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Clarity of authorship qualification / publication guidance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00664" y="5727940"/>
            <a:ext cx="11011758" cy="11319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Defining success of neurofeedback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Can participants up or down-regulate their brain activity?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"/>
              <a:ext cx="12192000" cy="1647719"/>
              <a:chOff x="0" y="1"/>
              <a:chExt cx="12192000" cy="16477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"/>
                <a:ext cx="12192000" cy="136288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438250" y="1319917"/>
                <a:ext cx="638355" cy="327803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1987" y="199157"/>
                <a:ext cx="2435413" cy="1015663"/>
                <a:chOff x="165723" y="83553"/>
                <a:chExt cx="3044491" cy="1214679"/>
              </a:xfrm>
            </p:grpSpPr>
            <p:pic>
              <p:nvPicPr>
                <p:cNvPr id="11" name="Picture 10" descr="CU Centre for Trials Research Logo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65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81" t="15418" r="59485" b="14582"/>
                <a:stretch/>
              </p:blipFill>
              <p:spPr>
                <a:xfrm>
                  <a:off x="165723" y="155266"/>
                  <a:ext cx="1138686" cy="1056901"/>
                </a:xfrm>
                <a:prstGeom prst="rect">
                  <a:avLst/>
                </a:prstGeom>
                <a:solidFill>
                  <a:schemeClr val="bg2">
                    <a:alpha val="62000"/>
                  </a:schemeClr>
                </a:solidFill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286468" y="83553"/>
                  <a:ext cx="1923746" cy="12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Centre for </a:t>
                  </a:r>
                </a:p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Trials </a:t>
                  </a:r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Research</a:t>
                  </a:r>
                </a:p>
                <a:p>
                  <a:endParaRPr lang="en-GB" sz="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Canolfan</a:t>
                  </a:r>
                </a:p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Ymchwil Treialon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268744" y="700988"/>
              <a:ext cx="13364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Defining success of neurofeedback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17767"/>
              </p:ext>
            </p:extLst>
          </p:nvPr>
        </p:nvGraphicFramePr>
        <p:xfrm>
          <a:off x="715619" y="1859353"/>
          <a:ext cx="10827026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81"/>
                <a:gridCol w="971384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Study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Classification definition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Cardiff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Comparing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up/downregulation </a:t>
                      </a:r>
                      <a:r>
                        <a:rPr lang="en-GB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respective mirror runs (data outstanding)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Tel Aviv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criterion for success / failure was whether the average (across sessions) effect size of the NF score was larger or smaller than zero. 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 size was calculated as: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(mean baseline - mean NF) divided by ((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sqrt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(baseline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 NF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)) / (N baseline + N NF - 2)) 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Tubingen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classify individual regulation success we used criteria akin to 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Scharnowski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Hutton, Josephs, Weiskopf, &amp; Rees (2012), i.e. to be considered as successful regulator, participants needed to fulfil two criteria (1) they had to show a signal increase (i.e. positive %-signal-change during regulation compared to passive viewing) in the last two training runs. (2) They had to show an overall signal increase during upregulation, i.e., average %-signal-change of the three NF runs had to be positive</a:t>
                      </a:r>
                      <a:r>
                        <a:rPr lang="en-GB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Oxford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 regulation success was defined as a shift in functional connectivity, from a positive to a more negative correlations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Coimbra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Definition and data outstanding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4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8" name="Rectangle 1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21" name="Picture 2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Meta-analysis </a:t>
            </a:r>
            <a:r>
              <a:rPr lang="en-GB" dirty="0" smtClean="0"/>
              <a:t>interpretation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32241" y="2955806"/>
            <a:ext cx="3074504" cy="38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8081" y="2150983"/>
            <a:ext cx="4474991" cy="3462497"/>
            <a:chOff x="3792052" y="3007631"/>
            <a:chExt cx="4474991" cy="3462497"/>
          </a:xfrm>
        </p:grpSpPr>
        <p:cxnSp>
          <p:nvCxnSpPr>
            <p:cNvPr id="12" name="Straight Connector 11"/>
            <p:cNvCxnSpPr>
              <a:stCxn id="15" idx="2"/>
            </p:cNvCxnSpPr>
            <p:nvPr/>
          </p:nvCxnSpPr>
          <p:spPr>
            <a:xfrm>
              <a:off x="5823284" y="3376963"/>
              <a:ext cx="19251" cy="25907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386313" y="5967663"/>
              <a:ext cx="291244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19318" y="5946908"/>
              <a:ext cx="3207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5"/>
                  </a:solidFill>
                </a:rPr>
                <a:t>-1.5     -1.0     -0.5      0       0.5      1.0      1.5</a:t>
              </a:r>
            </a:p>
            <a:p>
              <a:pPr algn="ctr"/>
              <a:r>
                <a:rPr lang="en-GB" sz="1400" dirty="0" smtClean="0">
                  <a:solidFill>
                    <a:schemeClr val="accent5"/>
                  </a:solidFill>
                </a:rPr>
                <a:t>Standardised mean difference</a:t>
              </a:r>
              <a:endParaRPr lang="en-GB" sz="14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7159" y="3007631"/>
              <a:ext cx="1192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Forest plot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19408" y="3561347"/>
              <a:ext cx="789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984026" y="3881335"/>
              <a:ext cx="454634" cy="1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11343" y="4244640"/>
              <a:ext cx="843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78334" y="4670708"/>
              <a:ext cx="1045464" cy="1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589069" y="4947385"/>
              <a:ext cx="1044262" cy="8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iamond 26"/>
            <p:cNvSpPr/>
            <p:nvPr/>
          </p:nvSpPr>
          <p:spPr>
            <a:xfrm>
              <a:off x="6338998" y="5385786"/>
              <a:ext cx="231648" cy="13345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Diamond 27"/>
            <p:cNvSpPr/>
            <p:nvPr/>
          </p:nvSpPr>
          <p:spPr>
            <a:xfrm>
              <a:off x="5926915" y="5605112"/>
              <a:ext cx="706415" cy="1574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6760022" y="3500600"/>
              <a:ext cx="112416" cy="1281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6153791" y="3802213"/>
              <a:ext cx="147487" cy="1477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6635593" y="4215864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815839" y="4637822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076428" y="4927281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1460" y="4264091"/>
              <a:ext cx="955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Favours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Control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2052" y="4264090"/>
              <a:ext cx="1344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Favours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Intervention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273973" y="3420752"/>
            <a:ext cx="1370477" cy="634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597200" y="3464243"/>
            <a:ext cx="1370477" cy="634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5537242" y="1940483"/>
            <a:ext cx="6128951" cy="40072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smtClean="0"/>
              <a:t>Summary data are calculated for each individual study and combined using a weighted average of the common measure of effect</a:t>
            </a:r>
          </a:p>
          <a:p>
            <a:r>
              <a:rPr lang="en-GB" sz="2600" smtClean="0"/>
              <a:t>An overall estimate of effect size is produced</a:t>
            </a:r>
          </a:p>
          <a:p>
            <a:r>
              <a:rPr lang="en-GB" sz="2600" smtClean="0"/>
              <a:t>Fixed effect or random effect models are used depending the variability of the individual trial results</a:t>
            </a:r>
          </a:p>
          <a:p>
            <a:r>
              <a:rPr lang="en-GB" sz="2600" smtClean="0"/>
              <a:t>Where trials vary greatly this may be a reason NOT to combine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0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8" name="Rectangle 17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21" name="Picture 20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Meta-analysis </a:t>
            </a:r>
            <a:r>
              <a:rPr lang="en-GB" dirty="0" smtClean="0"/>
              <a:t>interpretation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32241" y="2955806"/>
            <a:ext cx="3074504" cy="38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8082" y="2150983"/>
            <a:ext cx="4474990" cy="3462497"/>
            <a:chOff x="3792053" y="3007631"/>
            <a:chExt cx="4474990" cy="3462497"/>
          </a:xfrm>
        </p:grpSpPr>
        <p:cxnSp>
          <p:nvCxnSpPr>
            <p:cNvPr id="12" name="Straight Connector 11"/>
            <p:cNvCxnSpPr>
              <a:stCxn id="15" idx="2"/>
            </p:cNvCxnSpPr>
            <p:nvPr/>
          </p:nvCxnSpPr>
          <p:spPr>
            <a:xfrm>
              <a:off x="5823284" y="3376963"/>
              <a:ext cx="19251" cy="25907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386313" y="5967663"/>
              <a:ext cx="291244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19318" y="5946908"/>
              <a:ext cx="3207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5"/>
                  </a:solidFill>
                </a:rPr>
                <a:t>-1.5     -1.0     -0.5      0       0.5      1.0      1.5</a:t>
              </a:r>
            </a:p>
            <a:p>
              <a:pPr algn="ctr"/>
              <a:r>
                <a:rPr lang="en-GB" sz="1400" dirty="0" smtClean="0">
                  <a:solidFill>
                    <a:schemeClr val="accent5"/>
                  </a:solidFill>
                </a:rPr>
                <a:t>Standardised mean difference</a:t>
              </a:r>
              <a:endParaRPr lang="en-GB" sz="14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7159" y="3007631"/>
              <a:ext cx="1192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Forest plot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19408" y="3561347"/>
              <a:ext cx="789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984026" y="3881335"/>
              <a:ext cx="454634" cy="1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11343" y="4244640"/>
              <a:ext cx="843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78334" y="4670708"/>
              <a:ext cx="1045464" cy="1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589069" y="4947385"/>
              <a:ext cx="1044262" cy="8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iamond 26"/>
            <p:cNvSpPr/>
            <p:nvPr/>
          </p:nvSpPr>
          <p:spPr>
            <a:xfrm>
              <a:off x="6338998" y="5385786"/>
              <a:ext cx="231648" cy="13345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Diamond 27"/>
            <p:cNvSpPr/>
            <p:nvPr/>
          </p:nvSpPr>
          <p:spPr>
            <a:xfrm>
              <a:off x="5926915" y="5605112"/>
              <a:ext cx="706415" cy="1574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6760022" y="3500600"/>
              <a:ext cx="112416" cy="1281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6153791" y="3802213"/>
              <a:ext cx="147487" cy="1477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6635593" y="4215864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815839" y="4637822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076428" y="4927281"/>
              <a:ext cx="45719" cy="48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1460" y="4264091"/>
              <a:ext cx="955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Favours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Control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2053" y="4264090"/>
              <a:ext cx="1344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Favours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Intervention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131123" y="4156909"/>
            <a:ext cx="1773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Overall effect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FF0000"/>
                </a:solidFill>
              </a:rPr>
              <a:t>Fixed effects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FF0000"/>
                </a:solidFill>
              </a:rPr>
              <a:t>Random effects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537242" y="1940483"/>
            <a:ext cx="6128951" cy="40072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smtClean="0"/>
              <a:t>Summary data are calculated for each individual study and combined using a weighted average of the common measure of effect</a:t>
            </a:r>
          </a:p>
          <a:p>
            <a:r>
              <a:rPr lang="en-GB" sz="2600" smtClean="0"/>
              <a:t>An overall estimate of effect size is produced</a:t>
            </a:r>
          </a:p>
          <a:p>
            <a:r>
              <a:rPr lang="en-GB" sz="2600" smtClean="0"/>
              <a:t>Fixed effect or random effect models are used depending the variability of the individual trial results</a:t>
            </a:r>
          </a:p>
          <a:p>
            <a:r>
              <a:rPr lang="en-GB" sz="2600" smtClean="0"/>
              <a:t>Where trials vary greatly this may be a reason NOT to combine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0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12192000" cy="1647719"/>
            <a:chOff x="0" y="1"/>
            <a:chExt cx="12192000" cy="1647719"/>
          </a:xfrm>
        </p:grpSpPr>
        <p:sp>
          <p:nvSpPr>
            <p:cNvPr id="12" name="Rectangle 11"/>
            <p:cNvSpPr/>
            <p:nvPr/>
          </p:nvSpPr>
          <p:spPr>
            <a:xfrm>
              <a:off x="0" y="1"/>
              <a:ext cx="12192000" cy="1362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438250" y="1319917"/>
              <a:ext cx="638355" cy="3278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01987" y="199157"/>
              <a:ext cx="2435413" cy="1015663"/>
              <a:chOff x="165723" y="83553"/>
              <a:chExt cx="3044491" cy="1214679"/>
            </a:xfrm>
          </p:grpSpPr>
          <p:pic>
            <p:nvPicPr>
              <p:cNvPr id="15" name="Picture 14" descr="CU Centre for Trials Research Logo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65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1" t="15418" r="59485" b="14582"/>
              <a:stretch/>
            </p:blipFill>
            <p:spPr>
              <a:xfrm>
                <a:off x="165723" y="155266"/>
                <a:ext cx="1138686" cy="1056901"/>
              </a:xfrm>
              <a:prstGeom prst="rect">
                <a:avLst/>
              </a:prstGeom>
              <a:solidFill>
                <a:schemeClr val="bg2">
                  <a:alpha val="62000"/>
                </a:schemeClr>
              </a:solidFill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286468" y="83553"/>
                <a:ext cx="1923746" cy="121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 for </a:t>
                </a:r>
              </a:p>
              <a:p>
                <a:r>
                  <a:rPr lang="en-GB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Trials </a:t>
                </a: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endParaRPr lang="en-GB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Canolfan</a:t>
                </a:r>
              </a:p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Ymchwil Treialon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dirty="0" smtClean="0"/>
              <a:t>			Approaches to IPD meta-analysis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dirty="0" smtClean="0"/>
              <a:t>There are two approaches to IPD meta-analysis</a:t>
            </a:r>
          </a:p>
          <a:p>
            <a:pPr marL="0" indent="0">
              <a:buNone/>
            </a:pPr>
            <a:endParaRPr lang="en-GB" sz="9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One stage approach</a:t>
            </a:r>
          </a:p>
          <a:p>
            <a:pPr lvl="2"/>
            <a:r>
              <a:rPr lang="en-GB" dirty="0" smtClean="0"/>
              <a:t>A stratified or mixed model is used to analyse the raw data clustered within study in a single model</a:t>
            </a:r>
          </a:p>
          <a:p>
            <a:pPr lvl="2"/>
            <a:r>
              <a:rPr lang="en-GB" dirty="0" smtClean="0"/>
              <a:t>More complex but flexible</a:t>
            </a:r>
          </a:p>
          <a:p>
            <a:pPr lvl="2"/>
            <a:r>
              <a:rPr lang="en-GB" dirty="0" smtClean="0"/>
              <a:t>Mixed models impose a strong assumption of normality on between study (random) effects which may not hold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Two stage approach</a:t>
            </a:r>
          </a:p>
          <a:p>
            <a:pPr lvl="2"/>
            <a:r>
              <a:rPr lang="en-GB" dirty="0" smtClean="0"/>
              <a:t>Study results are obtained from merged raw data and then pooled using a traditional meta-analysis model </a:t>
            </a:r>
            <a:r>
              <a:rPr lang="en-GB" dirty="0"/>
              <a:t>e.g. inverse-variance weighted</a:t>
            </a:r>
            <a:endParaRPr lang="en-GB" dirty="0" smtClean="0"/>
          </a:p>
          <a:p>
            <a:pPr lvl="2"/>
            <a:r>
              <a:rPr lang="en-GB" dirty="0"/>
              <a:t>No normality assumption</a:t>
            </a:r>
          </a:p>
          <a:p>
            <a:pPr lvl="2"/>
            <a:r>
              <a:rPr lang="en-GB" dirty="0" smtClean="0"/>
              <a:t>More straightforward, quicker to converge</a:t>
            </a:r>
          </a:p>
          <a:p>
            <a:pPr lvl="2"/>
            <a:r>
              <a:rPr lang="en-GB" dirty="0" smtClean="0"/>
              <a:t>Allows incorporation of aggregate data alongside IPD data </a:t>
            </a:r>
          </a:p>
          <a:p>
            <a:pPr lvl="2"/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68744" y="700988"/>
            <a:ext cx="1336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4579</Words>
  <Application>Microsoft Office PowerPoint</Application>
  <PresentationFormat>Widescreen</PresentationFormat>
  <Paragraphs>962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宋体</vt:lpstr>
      <vt:lpstr>宋体</vt:lpstr>
      <vt:lpstr>Arial</vt:lpstr>
      <vt:lpstr>Calibri</vt:lpstr>
      <vt:lpstr>Calibri Light</vt:lpstr>
      <vt:lpstr>Franklin Gothic Book</vt:lpstr>
      <vt:lpstr>Gill Sans</vt:lpstr>
      <vt:lpstr>Gill Sans Light</vt:lpstr>
      <vt:lpstr>Helvetica</vt:lpstr>
      <vt:lpstr>Times New Roman</vt:lpstr>
      <vt:lpstr>Wingdings</vt:lpstr>
      <vt:lpstr>Office Theme</vt:lpstr>
      <vt:lpstr>Designing studies for individual participant data (IPD) meta-analysis</vt:lpstr>
      <vt:lpstr>   Contents</vt:lpstr>
      <vt:lpstr>   Meta-analysis methods</vt:lpstr>
      <vt:lpstr>   Meta-analysis interpretation</vt:lpstr>
      <vt:lpstr>   Meta-analysis interpretation</vt:lpstr>
      <vt:lpstr>   Meta-analysis interpretation</vt:lpstr>
      <vt:lpstr>   Meta-analysis interpretation</vt:lpstr>
      <vt:lpstr>   Meta-analysis interpretation</vt:lpstr>
      <vt:lpstr>   Approaches to IPD meta-analysis</vt:lpstr>
      <vt:lpstr>   The trouble with IPD meta-analysis</vt:lpstr>
      <vt:lpstr>   The BRAINTRAIN Study</vt:lpstr>
      <vt:lpstr>   The BRAINTRAIN Study</vt:lpstr>
      <vt:lpstr>   The BRAINTRAIN Study</vt:lpstr>
      <vt:lpstr>  A little bit more about neurofeedback</vt:lpstr>
      <vt:lpstr>  A little bit more about neurofeedback</vt:lpstr>
      <vt:lpstr>  A little bit more about neurofeedback</vt:lpstr>
      <vt:lpstr>  A little bit more about neurofeedback</vt:lpstr>
      <vt:lpstr>  A little bit about neurofeedback</vt:lpstr>
      <vt:lpstr>  The BRAINTRAIN consortium</vt:lpstr>
      <vt:lpstr>  The BRAINTRAIN consortium</vt:lpstr>
      <vt:lpstr>  The BRAINTRAIN consortium</vt:lpstr>
      <vt:lpstr>  The BRAINTRAIN consortium</vt:lpstr>
      <vt:lpstr>  The BRAINTRAIN grant application</vt:lpstr>
      <vt:lpstr>  WP4 study design </vt:lpstr>
      <vt:lpstr>  Meta-analysis of feasibility trials?!</vt:lpstr>
      <vt:lpstr>  Meta-analysis of feasibility trials?!</vt:lpstr>
      <vt:lpstr>  Statistical challenges</vt:lpstr>
      <vt:lpstr>  The teams had their own ideas…</vt:lpstr>
      <vt:lpstr>  The teams had their own ideas…</vt:lpstr>
      <vt:lpstr>  Study design workshop</vt:lpstr>
      <vt:lpstr>  Study design workshop</vt:lpstr>
      <vt:lpstr>  Study design workshop</vt:lpstr>
      <vt:lpstr>  Statistical challenges</vt:lpstr>
      <vt:lpstr>  Statistical challenges</vt:lpstr>
      <vt:lpstr>  Sample size</vt:lpstr>
      <vt:lpstr>  Sample size</vt:lpstr>
      <vt:lpstr>  Randomisation</vt:lpstr>
      <vt:lpstr>  Randomisation</vt:lpstr>
      <vt:lpstr>  Statistical analysis plans</vt:lpstr>
      <vt:lpstr>  Statistical analysis plans</vt:lpstr>
      <vt:lpstr>  RCT comparator group?</vt:lpstr>
      <vt:lpstr>  Statistical challenges</vt:lpstr>
      <vt:lpstr>  Database design and meta-data</vt:lpstr>
      <vt:lpstr>  Outcome measurement</vt:lpstr>
      <vt:lpstr>  Outcome measurement</vt:lpstr>
      <vt:lpstr>  1. Feasibility outcomes</vt:lpstr>
      <vt:lpstr>  2. Clinical Outcomes </vt:lpstr>
      <vt:lpstr>  2. Clinical Outcomes </vt:lpstr>
      <vt:lpstr>  2. Clinical Outcomes </vt:lpstr>
      <vt:lpstr>  Statistical challenges</vt:lpstr>
      <vt:lpstr>  3. Secondary core outcomes</vt:lpstr>
      <vt:lpstr>  3. Secondary core outcomes</vt:lpstr>
      <vt:lpstr>  3. Secondary ‘core’ outcomes</vt:lpstr>
      <vt:lpstr>  Combining secondary outcomes</vt:lpstr>
      <vt:lpstr>  How to display RCT and single arm study   results for core outcomes?</vt:lpstr>
      <vt:lpstr>PowerPoint Presentation</vt:lpstr>
      <vt:lpstr>  How to display RCT and single arm study   results for core outcomes?</vt:lpstr>
      <vt:lpstr>   Approach for IPD meta-analysis</vt:lpstr>
      <vt:lpstr>  Conclusions and further work </vt:lpstr>
      <vt:lpstr>Thank you</vt:lpstr>
      <vt:lpstr>PowerPoint Presentation</vt:lpstr>
      <vt:lpstr>  Lessons learned</vt:lpstr>
      <vt:lpstr>  Lessons learned</vt:lpstr>
      <vt:lpstr>  Lessons learned</vt:lpstr>
      <vt:lpstr>  Lessons learned</vt:lpstr>
      <vt:lpstr>  Lessons learned</vt:lpstr>
      <vt:lpstr>  Defining success of neurofeedback</vt:lpstr>
      <vt:lpstr>  Defining success of neurofeedback</vt:lpstr>
    </vt:vector>
  </TitlesOfParts>
  <Company>Cardiff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studies for IPD meta-analysis</dc:title>
  <dc:creator>Becky</dc:creator>
  <cp:lastModifiedBy>Rebecca Playle</cp:lastModifiedBy>
  <cp:revision>101</cp:revision>
  <dcterms:created xsi:type="dcterms:W3CDTF">2018-10-04T08:42:53Z</dcterms:created>
  <dcterms:modified xsi:type="dcterms:W3CDTF">2020-01-16T11:47:48Z</dcterms:modified>
</cp:coreProperties>
</file>