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9" r:id="rId3"/>
    <p:sldId id="280" r:id="rId4"/>
    <p:sldId id="281" r:id="rId5"/>
    <p:sldId id="282" r:id="rId6"/>
    <p:sldId id="283" r:id="rId7"/>
    <p:sldId id="284" r:id="rId8"/>
    <p:sldId id="292" r:id="rId9"/>
    <p:sldId id="287" r:id="rId10"/>
    <p:sldId id="293" r:id="rId11"/>
    <p:sldId id="289" r:id="rId12"/>
    <p:sldId id="290" r:id="rId13"/>
    <p:sldId id="294" r:id="rId14"/>
    <p:sldId id="295" r:id="rId15"/>
    <p:sldId id="276" r:id="rId1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5781" autoAdjust="0"/>
  </p:normalViewPr>
  <p:slideViewPr>
    <p:cSldViewPr snapToGrid="0" snapToObjects="1">
      <p:cViewPr varScale="1">
        <p:scale>
          <a:sx n="98" d="100"/>
          <a:sy n="98" d="100"/>
        </p:scale>
        <p:origin x="19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F8ABFD-1FA2-4E4E-A61E-5125993475B5}" type="datetimeFigureOut">
              <a:rPr lang="en-US" smtClean="0"/>
              <a:t>1/15/2020</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C74D26-9FFF-DA4F-840C-1A58754820DA}" type="slidenum">
              <a:rPr lang="en-US" smtClean="0"/>
              <a:t>‹#›</a:t>
            </a:fld>
            <a:endParaRPr lang="en-US"/>
          </a:p>
        </p:txBody>
      </p:sp>
    </p:spTree>
    <p:extLst>
      <p:ext uri="{BB962C8B-B14F-4D97-AF65-F5344CB8AC3E}">
        <p14:creationId xmlns:p14="http://schemas.microsoft.com/office/powerpoint/2010/main" val="1375630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1</a:t>
            </a:fld>
            <a:endParaRPr lang="en-US"/>
          </a:p>
        </p:txBody>
      </p:sp>
    </p:spTree>
    <p:extLst>
      <p:ext uri="{BB962C8B-B14F-4D97-AF65-F5344CB8AC3E}">
        <p14:creationId xmlns:p14="http://schemas.microsoft.com/office/powerpoint/2010/main" val="3374169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10</a:t>
            </a:fld>
            <a:endParaRPr lang="en-US"/>
          </a:p>
        </p:txBody>
      </p:sp>
    </p:spTree>
    <p:extLst>
      <p:ext uri="{BB962C8B-B14F-4D97-AF65-F5344CB8AC3E}">
        <p14:creationId xmlns:p14="http://schemas.microsoft.com/office/powerpoint/2010/main" val="3143313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11</a:t>
            </a:fld>
            <a:endParaRPr lang="en-US"/>
          </a:p>
        </p:txBody>
      </p:sp>
    </p:spTree>
    <p:extLst>
      <p:ext uri="{BB962C8B-B14F-4D97-AF65-F5344CB8AC3E}">
        <p14:creationId xmlns:p14="http://schemas.microsoft.com/office/powerpoint/2010/main" val="366296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12</a:t>
            </a:fld>
            <a:endParaRPr lang="en-US"/>
          </a:p>
        </p:txBody>
      </p:sp>
    </p:spTree>
    <p:extLst>
      <p:ext uri="{BB962C8B-B14F-4D97-AF65-F5344CB8AC3E}">
        <p14:creationId xmlns:p14="http://schemas.microsoft.com/office/powerpoint/2010/main" val="67661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13</a:t>
            </a:fld>
            <a:endParaRPr lang="en-US"/>
          </a:p>
        </p:txBody>
      </p:sp>
    </p:spTree>
    <p:extLst>
      <p:ext uri="{BB962C8B-B14F-4D97-AF65-F5344CB8AC3E}">
        <p14:creationId xmlns:p14="http://schemas.microsoft.com/office/powerpoint/2010/main" val="67693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14</a:t>
            </a:fld>
            <a:endParaRPr lang="en-US"/>
          </a:p>
        </p:txBody>
      </p:sp>
    </p:spTree>
    <p:extLst>
      <p:ext uri="{BB962C8B-B14F-4D97-AF65-F5344CB8AC3E}">
        <p14:creationId xmlns:p14="http://schemas.microsoft.com/office/powerpoint/2010/main" val="424247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15</a:t>
            </a:fld>
            <a:endParaRPr lang="en-US"/>
          </a:p>
        </p:txBody>
      </p:sp>
    </p:spTree>
    <p:extLst>
      <p:ext uri="{BB962C8B-B14F-4D97-AF65-F5344CB8AC3E}">
        <p14:creationId xmlns:p14="http://schemas.microsoft.com/office/powerpoint/2010/main" val="352379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2</a:t>
            </a:fld>
            <a:endParaRPr lang="en-US"/>
          </a:p>
        </p:txBody>
      </p:sp>
    </p:spTree>
    <p:extLst>
      <p:ext uri="{BB962C8B-B14F-4D97-AF65-F5344CB8AC3E}">
        <p14:creationId xmlns:p14="http://schemas.microsoft.com/office/powerpoint/2010/main" val="1429999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3</a:t>
            </a:fld>
            <a:endParaRPr lang="en-US"/>
          </a:p>
        </p:txBody>
      </p:sp>
    </p:spTree>
    <p:extLst>
      <p:ext uri="{BB962C8B-B14F-4D97-AF65-F5344CB8AC3E}">
        <p14:creationId xmlns:p14="http://schemas.microsoft.com/office/powerpoint/2010/main" val="2984487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4</a:t>
            </a:fld>
            <a:endParaRPr lang="en-US"/>
          </a:p>
        </p:txBody>
      </p:sp>
    </p:spTree>
    <p:extLst>
      <p:ext uri="{BB962C8B-B14F-4D97-AF65-F5344CB8AC3E}">
        <p14:creationId xmlns:p14="http://schemas.microsoft.com/office/powerpoint/2010/main" val="1053378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original design allows the retention of only subjects who show some response to the intervention, thereby minimising exposure to treatment and potential treatment related toxicities in patients who would not benefit from the treatment.  I will improve this design by not only finding a SB of response that can be continuous to withdraw patients earlier but also by validating that SB as well as its threshold during the trial. It would require strong evidence that the SB is strongly predictive of response and of time response so that clinicians would be satisfied to withdraw patients from a treatment based on reaching the SB threshold. This repurposed design would benefit patients by providing a surrogate biomarker with which to drop patients from a trial who are unlikely to benefit from treatment.</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0C74D26-9FFF-DA4F-840C-1A58754820DA}" type="slidenum">
              <a:rPr lang="en-US" smtClean="0"/>
              <a:t>5</a:t>
            </a:fld>
            <a:endParaRPr lang="en-US"/>
          </a:p>
        </p:txBody>
      </p:sp>
    </p:spTree>
    <p:extLst>
      <p:ext uri="{BB962C8B-B14F-4D97-AF65-F5344CB8AC3E}">
        <p14:creationId xmlns:p14="http://schemas.microsoft.com/office/powerpoint/2010/main" val="1182846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design allows the development and validation of the SB throughout the trial, allowing the use of a non-validated biomarker. It differs from the work of others, by specifying a threshold the SB needs to reach for the trial to move on to the next phase. Furthermore, as the ideal is a pre-defined threshold of 50:50 for the SB, I will put some bounds on the threshold using a Bayesian ROC curve, thereby avoiding small groups.  This design would be useful in the case of a continuous biomarker with no delineated threshold. It would help patients by using a biomarker as a decision rule to move on to phase III of the trial, allowing a quicker and more cost-effective trial so that patients in need of new therapies could benefit sooner.</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0C74D26-9FFF-DA4F-840C-1A58754820DA}" type="slidenum">
              <a:rPr lang="en-US" smtClean="0"/>
              <a:t>6</a:t>
            </a:fld>
            <a:endParaRPr lang="en-US"/>
          </a:p>
        </p:txBody>
      </p:sp>
    </p:spTree>
    <p:extLst>
      <p:ext uri="{BB962C8B-B14F-4D97-AF65-F5344CB8AC3E}">
        <p14:creationId xmlns:p14="http://schemas.microsoft.com/office/powerpoint/2010/main" val="2088676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main research question for this sub aim is whether I can use a SB of toxicity to predict long-term toxicity, such as cardiac toxicities, and as a stop-go rule. Toxicity is often presented in univariate tables as a secondary endpoint in clinical trials, despite its repeated assessment. I will use a repeated measures model to determine the change in the SB across all cycles of toxicity.  Furthermore, limiting this design to the Phase III stage will minimise potential censoring problems as enough patients should be present to do a time to event analysis to account for censoring. The SB identified in this design could then be used by clinicians to determine if the benefits of therapy outweigh the potential long-term toxicities generated due to the intervention and further enable patients to make a more informed decision as to whether they would like to receive the treatment.</a:t>
            </a:r>
            <a:endParaRPr lang="en-GB" dirty="0">
              <a:effectLst/>
            </a:endParaRPr>
          </a:p>
          <a:p>
            <a:endParaRPr lang="en-GB" dirty="0"/>
          </a:p>
        </p:txBody>
      </p:sp>
      <p:sp>
        <p:nvSpPr>
          <p:cNvPr id="4" name="Slide Number Placeholder 3"/>
          <p:cNvSpPr>
            <a:spLocks noGrp="1"/>
          </p:cNvSpPr>
          <p:nvPr>
            <p:ph type="sldNum" sz="quarter" idx="5"/>
          </p:nvPr>
        </p:nvSpPr>
        <p:spPr/>
        <p:txBody>
          <a:bodyPr/>
          <a:lstStyle/>
          <a:p>
            <a:fld id="{90C74D26-9FFF-DA4F-840C-1A58754820DA}" type="slidenum">
              <a:rPr lang="en-US" smtClean="0"/>
              <a:t>7</a:t>
            </a:fld>
            <a:endParaRPr lang="en-US"/>
          </a:p>
        </p:txBody>
      </p:sp>
    </p:spTree>
    <p:extLst>
      <p:ext uri="{BB962C8B-B14F-4D97-AF65-F5344CB8AC3E}">
        <p14:creationId xmlns:p14="http://schemas.microsoft.com/office/powerpoint/2010/main" val="256700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design addresses the fact that there are several categories of a responder which could be measured by two biomarkers and has applications in colorectal cancer, where patients often develop a cumulative toxicity of neuropathy with their first line drug (usually oxaliplatin). Patients are then given a different second line therapy and then may be re-challenged at third line with the same drug given at first line, as the drug may still have benefit in residual populations of sensitive cells (18).  This design would be useful in the case of a continuous biomarker with no delineated threshold and for a blood borne biomarker, i.e. liquid biopsy, collected longitudinally over the patient’s disease course. The SBs identified here will be used as both a stop-go rule and as a means of patient stratification. In this design, SB1=Surrogate biomarker for the first line therapy and SB2=Surrogate biomarker for the new third line therapy and both would be measured in all patients. Based on the grouping of the SB, patients could fall into several categories: total non-responders: SB1-SB2-, super-responders: SB1+SB2+, and responders of one but not the other therapy SB1-SB2+ and SB1+SB2-. As this design allows the refinement of groups in stage I and validation of both surrogates during the study in stage I and II, continuous surrogate biomarkers of response with no validated cut-points could be used. Once the SB has been validated and its cut-point determined in phase 2, super-responders and total non-responders will be removed from the study preventing toxicity from a non-effective treatment in both groups. This design prevents dilution of the final effect size in the final stage III analysis and reduces misclassification bias.  This design would benefit patients by providing SBs with which to drop patients from a trial who are unlikely to benefit from treatment in the Phase II/III setting.</a:t>
            </a:r>
            <a:endParaRPr lang="en-GB" dirty="0"/>
          </a:p>
        </p:txBody>
      </p:sp>
      <p:sp>
        <p:nvSpPr>
          <p:cNvPr id="4" name="Slide Number Placeholder 3"/>
          <p:cNvSpPr>
            <a:spLocks noGrp="1"/>
          </p:cNvSpPr>
          <p:nvPr>
            <p:ph type="sldNum" sz="quarter" idx="5"/>
          </p:nvPr>
        </p:nvSpPr>
        <p:spPr/>
        <p:txBody>
          <a:bodyPr/>
          <a:lstStyle/>
          <a:p>
            <a:fld id="{90C74D26-9FFF-DA4F-840C-1A58754820DA}" type="slidenum">
              <a:rPr lang="en-US" smtClean="0"/>
              <a:t>8</a:t>
            </a:fld>
            <a:endParaRPr lang="en-US"/>
          </a:p>
        </p:txBody>
      </p:sp>
    </p:spTree>
    <p:extLst>
      <p:ext uri="{BB962C8B-B14F-4D97-AF65-F5344CB8AC3E}">
        <p14:creationId xmlns:p14="http://schemas.microsoft.com/office/powerpoint/2010/main" val="2481696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0C74D26-9FFF-DA4F-840C-1A58754820DA}" type="slidenum">
              <a:rPr lang="en-US" smtClean="0"/>
              <a:t>9</a:t>
            </a:fld>
            <a:endParaRPr lang="en-US"/>
          </a:p>
        </p:txBody>
      </p:sp>
    </p:spTree>
    <p:extLst>
      <p:ext uri="{BB962C8B-B14F-4D97-AF65-F5344CB8AC3E}">
        <p14:creationId xmlns:p14="http://schemas.microsoft.com/office/powerpoint/2010/main" val="218615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40304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475540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91957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474910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ADC62BB-1AE7-9A42-925F-189FC1B562A1}" type="datetimeFigureOut">
              <a:rPr lang="en-US" smtClean="0"/>
              <a:t>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43854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ADC62BB-1AE7-9A42-925F-189FC1B562A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444886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ADC62BB-1AE7-9A42-925F-189FC1B562A1}" type="datetimeFigureOut">
              <a:rPr lang="en-US" smtClean="0"/>
              <a:t>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372615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ADC62BB-1AE7-9A42-925F-189FC1B562A1}" type="datetimeFigureOut">
              <a:rPr lang="en-US" smtClean="0"/>
              <a:t>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63503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DC62BB-1AE7-9A42-925F-189FC1B562A1}" type="datetimeFigureOut">
              <a:rPr lang="en-US" smtClean="0"/>
              <a:t>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6473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DC62BB-1AE7-9A42-925F-189FC1B562A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100960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DC62BB-1AE7-9A42-925F-189FC1B562A1}" type="datetimeFigureOut">
              <a:rPr lang="en-US" smtClean="0"/>
              <a:t>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DE3CE5-8F97-1243-92A0-CC096ACC1468}" type="slidenum">
              <a:rPr lang="en-US" smtClean="0"/>
              <a:t>‹#›</a:t>
            </a:fld>
            <a:endParaRPr lang="en-US"/>
          </a:p>
        </p:txBody>
      </p:sp>
    </p:spTree>
    <p:extLst>
      <p:ext uri="{BB962C8B-B14F-4D97-AF65-F5344CB8AC3E}">
        <p14:creationId xmlns:p14="http://schemas.microsoft.com/office/powerpoint/2010/main" val="2951532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C62BB-1AE7-9A42-925F-189FC1B562A1}" type="datetimeFigureOut">
              <a:rPr lang="en-US" smtClean="0"/>
              <a:t>1/15/2020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E3CE5-8F97-1243-92A0-CC096ACC1468}" type="slidenum">
              <a:rPr lang="en-US" smtClean="0"/>
              <a:t>‹#›</a:t>
            </a:fld>
            <a:endParaRPr lang="en-US"/>
          </a:p>
        </p:txBody>
      </p:sp>
    </p:spTree>
    <p:extLst>
      <p:ext uri="{BB962C8B-B14F-4D97-AF65-F5344CB8AC3E}">
        <p14:creationId xmlns:p14="http://schemas.microsoft.com/office/powerpoint/2010/main" val="2644856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ti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tif"/></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tif"/></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519" y="2711153"/>
            <a:ext cx="8648799" cy="1435693"/>
          </a:xfrm>
        </p:spPr>
        <p:txBody>
          <a:bodyPr anchor="t" anchorCtr="0">
            <a:noAutofit/>
          </a:bodyPr>
          <a:lstStyle/>
          <a:p>
            <a:r>
              <a:rPr lang="en-GB" sz="4000" dirty="0">
                <a:solidFill>
                  <a:schemeClr val="bg1"/>
                </a:solidFill>
              </a:rPr>
              <a:t>Surrogate Biomarkers and Surrogacy in novel clinical trial designs</a:t>
            </a:r>
            <a:br>
              <a:rPr lang="en-GB" sz="4000" dirty="0">
                <a:solidFill>
                  <a:schemeClr val="bg1"/>
                </a:solidFill>
              </a:rPr>
            </a:br>
            <a:br>
              <a:rPr lang="en-GB" sz="4000" dirty="0">
                <a:solidFill>
                  <a:schemeClr val="bg1"/>
                </a:solidFill>
              </a:rPr>
            </a:br>
            <a:endParaRPr lang="en-US" sz="4000" dirty="0">
              <a:solidFill>
                <a:schemeClr val="bg1"/>
              </a:solidFill>
              <a:latin typeface="Franklin Gothic Book"/>
              <a:cs typeface="Franklin Gothic Book"/>
            </a:endParaRPr>
          </a:p>
        </p:txBody>
      </p:sp>
      <p:sp>
        <p:nvSpPr>
          <p:cNvPr id="3" name="TextBox 2"/>
          <p:cNvSpPr txBox="1"/>
          <p:nvPr/>
        </p:nvSpPr>
        <p:spPr>
          <a:xfrm>
            <a:off x="4967926" y="4973742"/>
            <a:ext cx="3928245" cy="830997"/>
          </a:xfrm>
          <a:prstGeom prst="rect">
            <a:avLst/>
          </a:prstGeom>
          <a:noFill/>
        </p:spPr>
        <p:txBody>
          <a:bodyPr wrap="square" rtlCol="0">
            <a:spAutoFit/>
          </a:bodyPr>
          <a:lstStyle/>
          <a:p>
            <a:r>
              <a:rPr lang="en-GB" sz="2400" dirty="0">
                <a:solidFill>
                  <a:schemeClr val="bg1"/>
                </a:solidFill>
              </a:rPr>
              <a:t>Dr Charlotte Wilhelm-Benartzi</a:t>
            </a:r>
          </a:p>
          <a:p>
            <a:r>
              <a:rPr lang="en-GB" sz="2400" dirty="0">
                <a:solidFill>
                  <a:schemeClr val="bg1"/>
                </a:solidFill>
              </a:rPr>
              <a:t>Research Fellow-Statistics</a:t>
            </a:r>
          </a:p>
        </p:txBody>
      </p:sp>
    </p:spTree>
    <p:extLst>
      <p:ext uri="{BB962C8B-B14F-4D97-AF65-F5344CB8AC3E}">
        <p14:creationId xmlns:p14="http://schemas.microsoft.com/office/powerpoint/2010/main" val="67255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6084" y="403630"/>
            <a:ext cx="6364552" cy="576470"/>
          </a:xfrm>
        </p:spPr>
        <p:txBody>
          <a:bodyPr anchor="b" anchorCtr="0">
            <a:noAutofit/>
          </a:bodyPr>
          <a:lstStyle/>
          <a:p>
            <a:pPr algn="l"/>
            <a:r>
              <a:rPr lang="en-GB" sz="3200" b="1" dirty="0"/>
              <a:t>Difficulties of proving true surrogacy </a:t>
            </a:r>
            <a:endParaRPr lang="en-US" sz="3200" b="1" dirty="0">
              <a:latin typeface="Franklin Gothic Book"/>
              <a:cs typeface="Franklin Gothic Book"/>
            </a:endParaRPr>
          </a:p>
        </p:txBody>
      </p:sp>
      <p:sp>
        <p:nvSpPr>
          <p:cNvPr id="3" name="Content Placeholder 2"/>
          <p:cNvSpPr>
            <a:spLocks noGrp="1"/>
          </p:cNvSpPr>
          <p:nvPr>
            <p:ph idx="1"/>
          </p:nvPr>
        </p:nvSpPr>
        <p:spPr>
          <a:xfrm>
            <a:off x="381712" y="3026101"/>
            <a:ext cx="8708923" cy="3091896"/>
          </a:xfrm>
        </p:spPr>
        <p:txBody>
          <a:bodyPr>
            <a:normAutofit fontScale="77500" lnSpcReduction="20000"/>
          </a:bodyPr>
          <a:lstStyle/>
          <a:p>
            <a:pPr marL="457200" indent="-457200">
              <a:buFontTx/>
              <a:buChar char="•"/>
            </a:pPr>
            <a:r>
              <a:rPr lang="en-GB" altLang="en-US" dirty="0"/>
              <a:t>Surrogate endpoint definition: response variable for which a test of the null hypothesis of no relationship to the treatment groups under comparison is also a valid test of the corresponding null hypothesis based on the true endpoint</a:t>
            </a:r>
          </a:p>
          <a:p>
            <a:pPr marL="457200" indent="-457200">
              <a:buFontTx/>
              <a:buChar char="•"/>
            </a:pPr>
            <a:r>
              <a:rPr lang="en-GB" altLang="en-US" dirty="0"/>
              <a:t>Biological or mechanistic considerations would typically also be necessary in order to argue that these conditions hold</a:t>
            </a:r>
          </a:p>
          <a:p>
            <a:pPr marL="457200" indent="-457200">
              <a:buFontTx/>
              <a:buChar char="•"/>
            </a:pPr>
            <a:r>
              <a:rPr lang="en-GB" dirty="0"/>
              <a:t>Prentice goes on to say: “I am somewhat pessimistic concerning the potential of the surrogate endpoint concept”</a:t>
            </a:r>
          </a:p>
          <a:p>
            <a:endParaRPr lang="en-US" sz="2400" dirty="0">
              <a:latin typeface="Franklin Gothic Book"/>
              <a:cs typeface="Franklin Gothic Book"/>
            </a:endParaRPr>
          </a:p>
        </p:txBody>
      </p:sp>
      <p:pic>
        <p:nvPicPr>
          <p:cNvPr id="4" name="Picture 3">
            <a:extLst>
              <a:ext uri="{FF2B5EF4-FFF2-40B4-BE49-F238E27FC236}">
                <a16:creationId xmlns:a16="http://schemas.microsoft.com/office/drawing/2014/main" id="{45C5BFFF-6E58-4D1E-BC37-D6C0F2BCA1D1}"/>
              </a:ext>
            </a:extLst>
          </p:cNvPr>
          <p:cNvPicPr>
            <a:picLocks noChangeAspect="1"/>
          </p:cNvPicPr>
          <p:nvPr/>
        </p:nvPicPr>
        <p:blipFill>
          <a:blip r:embed="rId4"/>
          <a:stretch>
            <a:fillRect/>
          </a:stretch>
        </p:blipFill>
        <p:spPr>
          <a:xfrm>
            <a:off x="1799531" y="980100"/>
            <a:ext cx="5955226" cy="2046000"/>
          </a:xfrm>
          <a:prstGeom prst="rect">
            <a:avLst/>
          </a:prstGeom>
        </p:spPr>
      </p:pic>
    </p:spTree>
    <p:extLst>
      <p:ext uri="{BB962C8B-B14F-4D97-AF65-F5344CB8AC3E}">
        <p14:creationId xmlns:p14="http://schemas.microsoft.com/office/powerpoint/2010/main" val="118207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r"/>
            <a:r>
              <a:rPr lang="en-GB" sz="3200" b="1" dirty="0"/>
              <a:t>Potential methods to prove “adequate” surrogacy </a:t>
            </a:r>
            <a:endParaRPr lang="en-US" sz="3200" b="1" dirty="0">
              <a:latin typeface="Franklin Gothic Book"/>
              <a:cs typeface="Franklin Gothic Book"/>
            </a:endParaRPr>
          </a:p>
        </p:txBody>
      </p:sp>
      <p:sp>
        <p:nvSpPr>
          <p:cNvPr id="3" name="Content Placeholder 2"/>
          <p:cNvSpPr>
            <a:spLocks noGrp="1"/>
          </p:cNvSpPr>
          <p:nvPr>
            <p:ph idx="1"/>
          </p:nvPr>
        </p:nvSpPr>
        <p:spPr>
          <a:xfrm>
            <a:off x="306226" y="3287492"/>
            <a:ext cx="8380574" cy="2666391"/>
          </a:xfrm>
        </p:spPr>
        <p:txBody>
          <a:bodyPr>
            <a:normAutofit fontScale="70000" lnSpcReduction="20000"/>
          </a:bodyPr>
          <a:lstStyle/>
          <a:p>
            <a:pPr marL="457200" indent="-457200">
              <a:buFontTx/>
              <a:buChar char="•"/>
            </a:pPr>
            <a:r>
              <a:rPr lang="en-GB" altLang="en-US" dirty="0"/>
              <a:t>Adequate surrogacy: to accept the validity of a proposed surrogate endpoint, a multifaceted approach is necessary using measures that “address the main concerns of practicing clinicians, statisticians, regulatory bodies and other researchers in accepting the use of the new endpoint.”</a:t>
            </a:r>
            <a:endParaRPr lang="en-GB" dirty="0"/>
          </a:p>
          <a:p>
            <a:pPr marL="457200" indent="-457200">
              <a:buFontTx/>
              <a:buChar char="•"/>
            </a:pPr>
            <a:r>
              <a:rPr lang="en-GB" altLang="en-US" dirty="0"/>
              <a:t>“Although any one of these measures may not be sufficient to definitely ‘prove’ adequate surrogacy, if all measures are consistent, there is a much better possibility that all stakeholders will agree to </a:t>
            </a:r>
            <a:r>
              <a:rPr lang="en-GB" dirty="0"/>
              <a:t>the use of the new endpoint”</a:t>
            </a:r>
          </a:p>
        </p:txBody>
      </p:sp>
      <p:pic>
        <p:nvPicPr>
          <p:cNvPr id="4" name="Picture 3">
            <a:extLst>
              <a:ext uri="{FF2B5EF4-FFF2-40B4-BE49-F238E27FC236}">
                <a16:creationId xmlns:a16="http://schemas.microsoft.com/office/drawing/2014/main" id="{DF036608-A273-406A-92AE-5910EF065004}"/>
              </a:ext>
            </a:extLst>
          </p:cNvPr>
          <p:cNvPicPr>
            <a:picLocks noChangeAspect="1"/>
          </p:cNvPicPr>
          <p:nvPr/>
        </p:nvPicPr>
        <p:blipFill>
          <a:blip r:embed="rId4"/>
          <a:stretch>
            <a:fillRect/>
          </a:stretch>
        </p:blipFill>
        <p:spPr>
          <a:xfrm>
            <a:off x="2014656" y="1104032"/>
            <a:ext cx="5692201" cy="2183460"/>
          </a:xfrm>
          <a:prstGeom prst="rect">
            <a:avLst/>
          </a:prstGeom>
        </p:spPr>
      </p:pic>
    </p:spTree>
    <p:extLst>
      <p:ext uri="{BB962C8B-B14F-4D97-AF65-F5344CB8AC3E}">
        <p14:creationId xmlns:p14="http://schemas.microsoft.com/office/powerpoint/2010/main" val="18976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r"/>
            <a:r>
              <a:rPr lang="en-GB" sz="3200" b="1" dirty="0"/>
              <a:t>Potential methods to prove “adequate” surrogacy </a:t>
            </a:r>
            <a:endParaRPr lang="en-US" sz="3200" b="1"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a:bodyPr>
          <a:lstStyle/>
          <a:p>
            <a:pPr marL="457200" indent="-457200">
              <a:buFontTx/>
              <a:buChar char="•"/>
            </a:pPr>
            <a:r>
              <a:rPr lang="en-GB" altLang="en-US" dirty="0"/>
              <a:t>Multifaceted approach includes:</a:t>
            </a:r>
          </a:p>
          <a:p>
            <a:pPr marL="914400" lvl="1" indent="-514350">
              <a:buAutoNum type="arabicParenR"/>
            </a:pPr>
            <a:r>
              <a:rPr lang="en-GB" dirty="0"/>
              <a:t>Weighted linear regression</a:t>
            </a:r>
          </a:p>
          <a:p>
            <a:pPr marL="914400" lvl="1" indent="-514350">
              <a:buFont typeface="Arial"/>
              <a:buAutoNum type="arabicParenR"/>
            </a:pPr>
            <a:r>
              <a:rPr lang="en-GB" dirty="0"/>
              <a:t>Proportion explained</a:t>
            </a:r>
          </a:p>
          <a:p>
            <a:pPr marL="914400" lvl="1" indent="-514350">
              <a:buAutoNum type="arabicParenR"/>
            </a:pPr>
            <a:r>
              <a:rPr lang="en-GB" dirty="0"/>
              <a:t>Study-wise agreement</a:t>
            </a:r>
          </a:p>
          <a:p>
            <a:pPr marL="914400" lvl="1" indent="-514350">
              <a:buAutoNum type="arabicParenR"/>
            </a:pPr>
            <a:r>
              <a:rPr lang="en-GB" dirty="0"/>
              <a:t>Correlation approach</a:t>
            </a:r>
          </a:p>
          <a:p>
            <a:pPr marL="400050" lvl="1" indent="0">
              <a:buNone/>
            </a:pPr>
            <a:endParaRPr lang="en-GB" dirty="0"/>
          </a:p>
          <a:p>
            <a:r>
              <a:rPr lang="en-US" sz="2400" dirty="0">
                <a:latin typeface="Franklin Gothic Book"/>
                <a:cs typeface="Franklin Gothic Book"/>
              </a:rPr>
              <a:t>If all 4 measures are consistent in their results, </a:t>
            </a:r>
            <a:r>
              <a:rPr lang="en-GB" sz="2400" dirty="0">
                <a:latin typeface="Franklin Gothic Book"/>
                <a:cs typeface="Franklin Gothic Book"/>
              </a:rPr>
              <a:t>those with varying levels of statistical knowledge should be convinced of the validity of the surrogate as an acceptable endpoint</a:t>
            </a:r>
          </a:p>
          <a:p>
            <a:endParaRPr lang="en-US" sz="2400" dirty="0">
              <a:latin typeface="Franklin Gothic Book"/>
              <a:cs typeface="Franklin Gothic Book"/>
            </a:endParaRPr>
          </a:p>
        </p:txBody>
      </p:sp>
    </p:spTree>
    <p:extLst>
      <p:ext uri="{BB962C8B-B14F-4D97-AF65-F5344CB8AC3E}">
        <p14:creationId xmlns:p14="http://schemas.microsoft.com/office/powerpoint/2010/main" val="253190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4346" y="459377"/>
            <a:ext cx="6030115" cy="576470"/>
          </a:xfrm>
        </p:spPr>
        <p:txBody>
          <a:bodyPr anchor="b" anchorCtr="0">
            <a:noAutofit/>
          </a:bodyPr>
          <a:lstStyle/>
          <a:p>
            <a:pPr algn="r"/>
            <a:r>
              <a:rPr lang="en-GB" sz="2800" b="1" dirty="0"/>
              <a:t>Potential methods to prove “adequate” surrogacy using DFS and OS </a:t>
            </a:r>
            <a:endParaRPr lang="en-US" sz="2800" b="1" dirty="0">
              <a:latin typeface="Franklin Gothic Book"/>
              <a:cs typeface="Franklin Gothic Book"/>
            </a:endParaRPr>
          </a:p>
        </p:txBody>
      </p:sp>
      <p:sp>
        <p:nvSpPr>
          <p:cNvPr id="3" name="Content Placeholder 2"/>
          <p:cNvSpPr>
            <a:spLocks noGrp="1"/>
          </p:cNvSpPr>
          <p:nvPr>
            <p:ph idx="1"/>
          </p:nvPr>
        </p:nvSpPr>
        <p:spPr>
          <a:xfrm>
            <a:off x="197963" y="1282045"/>
            <a:ext cx="8795207" cy="4949073"/>
          </a:xfrm>
        </p:spPr>
        <p:txBody>
          <a:bodyPr>
            <a:normAutofit fontScale="85000" lnSpcReduction="20000"/>
          </a:bodyPr>
          <a:lstStyle/>
          <a:p>
            <a:pPr marL="914400" lvl="1" indent="-514350">
              <a:buFont typeface="Arial"/>
              <a:buAutoNum type="arabicParenR"/>
            </a:pPr>
            <a:r>
              <a:rPr lang="en-GB" dirty="0"/>
              <a:t>Weighted linear regression of within trial hazard ratios: Hazard ratios comparing each experimental arm to the control arm were calculated using a univariate Cox proportional hazards regression model for each individual trial separately. The relationship between the true and surrogate endpoint was estimated using weighted linear regression, with weights equal to the sample size of the trial from which the data were derived. The R2 value the Spearman’s rank correlation between the true and surrogate endpoint is then shown.</a:t>
            </a:r>
          </a:p>
          <a:p>
            <a:pPr marL="914400" lvl="1" indent="-514350">
              <a:buFont typeface="Arial"/>
              <a:buAutoNum type="arabicParenR"/>
            </a:pPr>
            <a:endParaRPr lang="en-GB" dirty="0"/>
          </a:p>
          <a:p>
            <a:pPr marL="914400" lvl="1" indent="-514350">
              <a:buFont typeface="Arial"/>
              <a:buAutoNum type="arabicParenR"/>
            </a:pPr>
            <a:r>
              <a:rPr lang="en-GB" dirty="0"/>
              <a:t>Proportion explained: the proportion of variability in the true endpoint explained by the surrogate endpoint. Estimated by fitting two Cox proportional hazards models, each with treatment as a factor, one with and one without the surrogate endpoint included as a time-varying covariate. Based on a 0 to 1 scale, with values close to 1 indicating effective surrogacy. </a:t>
            </a:r>
          </a:p>
          <a:p>
            <a:pPr marL="914400" lvl="1" indent="-514350">
              <a:buFont typeface="Arial"/>
              <a:buAutoNum type="arabicParenR"/>
            </a:pPr>
            <a:endParaRPr lang="en-GB" dirty="0"/>
          </a:p>
          <a:p>
            <a:pPr marL="914400" lvl="1" indent="-514350">
              <a:buAutoNum type="arabicParenR"/>
            </a:pPr>
            <a:endParaRPr lang="en-GB" dirty="0"/>
          </a:p>
          <a:p>
            <a:endParaRPr lang="en-US" sz="2400" dirty="0">
              <a:latin typeface="Franklin Gothic Book"/>
              <a:cs typeface="Franklin Gothic Book"/>
            </a:endParaRPr>
          </a:p>
        </p:txBody>
      </p:sp>
    </p:spTree>
    <p:extLst>
      <p:ext uri="{BB962C8B-B14F-4D97-AF65-F5344CB8AC3E}">
        <p14:creationId xmlns:p14="http://schemas.microsoft.com/office/powerpoint/2010/main" val="2582718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24346" y="459377"/>
            <a:ext cx="6030115" cy="576470"/>
          </a:xfrm>
        </p:spPr>
        <p:txBody>
          <a:bodyPr anchor="b" anchorCtr="0">
            <a:noAutofit/>
          </a:bodyPr>
          <a:lstStyle/>
          <a:p>
            <a:pPr algn="r"/>
            <a:r>
              <a:rPr lang="en-GB" sz="2800" b="1" dirty="0"/>
              <a:t>Potential methods to prove “adequate” surrogacy using DFS and OS </a:t>
            </a:r>
            <a:endParaRPr lang="en-US" sz="2800" b="1" dirty="0">
              <a:latin typeface="Franklin Gothic Book"/>
              <a:cs typeface="Franklin Gothic Book"/>
            </a:endParaRPr>
          </a:p>
        </p:txBody>
      </p:sp>
      <p:sp>
        <p:nvSpPr>
          <p:cNvPr id="3" name="Content Placeholder 2"/>
          <p:cNvSpPr>
            <a:spLocks noGrp="1"/>
          </p:cNvSpPr>
          <p:nvPr>
            <p:ph idx="1"/>
          </p:nvPr>
        </p:nvSpPr>
        <p:spPr>
          <a:xfrm>
            <a:off x="306226" y="1385740"/>
            <a:ext cx="8380574" cy="4568143"/>
          </a:xfrm>
        </p:spPr>
        <p:txBody>
          <a:bodyPr>
            <a:normAutofit fontScale="85000" lnSpcReduction="20000"/>
          </a:bodyPr>
          <a:lstStyle/>
          <a:p>
            <a:pPr marL="400050" lvl="1" indent="0">
              <a:buNone/>
            </a:pPr>
            <a:r>
              <a:rPr lang="en-GB" dirty="0"/>
              <a:t>3) Study-wise agreement: the concordance of conclusions based on significance testing across many studies. Look to see if each study yields the same conclusion regarding the efficacy of both surrogate and true endpoint based on P-values, obtained by the log-rank test to compare treatment arms in this example. Then the proportion of times the studies reached the same conclusion based on statistical significance testing for the two endpoints is calculated</a:t>
            </a:r>
          </a:p>
          <a:p>
            <a:pPr marL="400050" lvl="1" indent="0">
              <a:buNone/>
            </a:pPr>
            <a:endParaRPr lang="en-GB" dirty="0"/>
          </a:p>
          <a:p>
            <a:pPr marL="400050" lvl="1" indent="0">
              <a:buNone/>
            </a:pPr>
            <a:r>
              <a:rPr lang="en-GB" dirty="0"/>
              <a:t>4) Correlation approach: individual level and trial level correlation can be calculated between the true and surrogate endpoints using a bivariate association survival model. Based on a 0 to 1 scale, with values close to 1 indicating effective surrogacy</a:t>
            </a:r>
          </a:p>
          <a:p>
            <a:pPr marL="400050" lvl="1" indent="0">
              <a:buNone/>
            </a:pPr>
            <a:endParaRPr lang="en-US" sz="2400" dirty="0">
              <a:latin typeface="Franklin Gothic Book"/>
              <a:cs typeface="Franklin Gothic Book"/>
            </a:endParaRPr>
          </a:p>
        </p:txBody>
      </p:sp>
    </p:spTree>
    <p:extLst>
      <p:ext uri="{BB962C8B-B14F-4D97-AF65-F5344CB8AC3E}">
        <p14:creationId xmlns:p14="http://schemas.microsoft.com/office/powerpoint/2010/main" val="2129889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US" sz="3200" b="1" dirty="0">
                <a:latin typeface="Franklin Gothic Book"/>
                <a:cs typeface="Franklin Gothic Book"/>
              </a:rPr>
              <a:t>Thank you</a:t>
            </a:r>
          </a:p>
        </p:txBody>
      </p:sp>
      <p:sp>
        <p:nvSpPr>
          <p:cNvPr id="3" name="Content Placeholder 2"/>
          <p:cNvSpPr>
            <a:spLocks noGrp="1"/>
          </p:cNvSpPr>
          <p:nvPr>
            <p:ph idx="1"/>
          </p:nvPr>
        </p:nvSpPr>
        <p:spPr>
          <a:xfrm>
            <a:off x="306226" y="1600200"/>
            <a:ext cx="8380574" cy="4353683"/>
          </a:xfrm>
        </p:spPr>
        <p:txBody>
          <a:bodyPr>
            <a:normAutofit/>
          </a:bodyPr>
          <a:lstStyle/>
          <a:p>
            <a:r>
              <a:rPr lang="en-US" sz="2400" dirty="0">
                <a:latin typeface="Franklin Gothic Book"/>
                <a:cs typeface="Franklin Gothic Book"/>
              </a:rPr>
              <a:t>Any </a:t>
            </a:r>
            <a:r>
              <a:rPr lang="en-US" sz="2400">
                <a:latin typeface="Franklin Gothic Book"/>
                <a:cs typeface="Franklin Gothic Book"/>
              </a:rPr>
              <a:t>Questions?</a:t>
            </a:r>
            <a:endParaRPr lang="en-US" sz="2400" dirty="0">
              <a:latin typeface="Franklin Gothic Book"/>
              <a:cs typeface="Franklin Gothic Book"/>
            </a:endParaRPr>
          </a:p>
          <a:p>
            <a:endParaRPr lang="en-US" sz="2400" dirty="0">
              <a:latin typeface="Franklin Gothic Book"/>
              <a:cs typeface="Franklin Gothic Book"/>
            </a:endParaRPr>
          </a:p>
        </p:txBody>
      </p:sp>
      <p:pic>
        <p:nvPicPr>
          <p:cNvPr id="4" name="Picture 3"/>
          <p:cNvPicPr/>
          <p:nvPr/>
        </p:nvPicPr>
        <p:blipFill>
          <a:blip r:embed="rId4">
            <a:extLst>
              <a:ext uri="{28A0092B-C50C-407E-A947-70E740481C1C}">
                <a14:useLocalDpi xmlns:a14="http://schemas.microsoft.com/office/drawing/2010/main" val="0"/>
              </a:ext>
            </a:extLst>
          </a:blip>
          <a:srcRect/>
          <a:stretch>
            <a:fillRect/>
          </a:stretch>
        </p:blipFill>
        <p:spPr bwMode="auto">
          <a:xfrm>
            <a:off x="7171266" y="4859678"/>
            <a:ext cx="1240169" cy="842671"/>
          </a:xfrm>
          <a:prstGeom prst="rect">
            <a:avLst/>
          </a:prstGeom>
          <a:noFill/>
          <a:ln>
            <a:noFill/>
          </a:ln>
        </p:spPr>
      </p:pic>
      <p:pic>
        <p:nvPicPr>
          <p:cNvPr id="5" name="Picture 4" descr="http://www.pattonscommunity.co.uk/media/17998/cruk_pos_cmyk_30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11" y="4890500"/>
            <a:ext cx="1743399" cy="923155"/>
          </a:xfrm>
          <a:prstGeom prst="rect">
            <a:avLst/>
          </a:prstGeom>
          <a:noFill/>
          <a:ln>
            <a:noFill/>
          </a:ln>
        </p:spPr>
      </p:pic>
      <p:pic>
        <p:nvPicPr>
          <p:cNvPr id="6" name="Picture 5" descr="D:\Communications Strategy\Branding Guidelines\WG_Funded_logo.JPG"/>
          <p:cNvPicPr/>
          <p:nvPr/>
        </p:nvPicPr>
        <p:blipFill>
          <a:blip r:embed="rId6">
            <a:extLst>
              <a:ext uri="{28A0092B-C50C-407E-A947-70E740481C1C}">
                <a14:useLocalDpi xmlns:a14="http://schemas.microsoft.com/office/drawing/2010/main" val="0"/>
              </a:ext>
            </a:extLst>
          </a:blip>
          <a:srcRect/>
          <a:stretch>
            <a:fillRect/>
          </a:stretch>
        </p:blipFill>
        <p:spPr bwMode="auto">
          <a:xfrm>
            <a:off x="2522907" y="4983061"/>
            <a:ext cx="1911849" cy="791303"/>
          </a:xfrm>
          <a:prstGeom prst="rect">
            <a:avLst/>
          </a:prstGeom>
          <a:noFill/>
          <a:ln>
            <a:noFill/>
          </a:ln>
        </p:spPr>
      </p:pic>
      <p:pic>
        <p:nvPicPr>
          <p:cNvPr id="7" name="Picture 6" descr="D:\Communications Strategy\Branding Guidelines\Health and Care Research Wales Branding Guidelines\Health and Care Research Wales full colour logo CMYK.jpg"/>
          <p:cNvPicPr/>
          <p:nvPr/>
        </p:nvPicPr>
        <p:blipFill>
          <a:blip r:embed="rId7">
            <a:extLst>
              <a:ext uri="{28A0092B-C50C-407E-A947-70E740481C1C}">
                <a14:useLocalDpi xmlns:a14="http://schemas.microsoft.com/office/drawing/2010/main" val="0"/>
              </a:ext>
            </a:extLst>
          </a:blip>
          <a:srcRect/>
          <a:stretch>
            <a:fillRect/>
          </a:stretch>
        </p:blipFill>
        <p:spPr bwMode="auto">
          <a:xfrm>
            <a:off x="469454" y="4767209"/>
            <a:ext cx="1626474" cy="1180011"/>
          </a:xfrm>
          <a:prstGeom prst="rect">
            <a:avLst/>
          </a:prstGeom>
          <a:noFill/>
          <a:ln>
            <a:noFill/>
          </a:ln>
        </p:spPr>
      </p:pic>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5908360" y="306510"/>
            <a:ext cx="574040" cy="574040"/>
          </a:xfrm>
          <a:prstGeom prst="rect">
            <a:avLst/>
          </a:prstGeom>
          <a:noFill/>
          <a:ln>
            <a:noFill/>
          </a:ln>
        </p:spPr>
      </p:pic>
      <p:sp>
        <p:nvSpPr>
          <p:cNvPr id="12" name="Rectangle 11"/>
          <p:cNvSpPr/>
          <p:nvPr/>
        </p:nvSpPr>
        <p:spPr>
          <a:xfrm>
            <a:off x="6510883" y="480159"/>
            <a:ext cx="2215094" cy="461665"/>
          </a:xfrm>
          <a:prstGeom prst="rect">
            <a:avLst/>
          </a:prstGeom>
        </p:spPr>
        <p:txBody>
          <a:bodyPr wrap="none">
            <a:spAutoFit/>
          </a:bodyPr>
          <a:lstStyle/>
          <a:p>
            <a:pPr>
              <a:spcAft>
                <a:spcPts val="0"/>
              </a:spcAft>
            </a:pPr>
            <a:r>
              <a:rPr lang="en-GB" sz="2400">
                <a:latin typeface="Franklin Gothic Book" charset="0"/>
                <a:ea typeface="Franklin Gothic Book" charset="0"/>
                <a:cs typeface="Franklin Gothic Book" charset="0"/>
              </a:rPr>
              <a:t>@CTRCardiffUni</a:t>
            </a:r>
            <a:endParaRPr lang="en-US" sz="2400" dirty="0">
              <a:effectLst/>
              <a:latin typeface="Franklin Gothic Book" charset="0"/>
              <a:ea typeface="Franklin Gothic Book" charset="0"/>
              <a:cs typeface="Franklin Gothic Book" charset="0"/>
            </a:endParaRPr>
          </a:p>
        </p:txBody>
      </p:sp>
    </p:spTree>
    <p:extLst>
      <p:ext uri="{BB962C8B-B14F-4D97-AF65-F5344CB8AC3E}">
        <p14:creationId xmlns:p14="http://schemas.microsoft.com/office/powerpoint/2010/main" val="1405692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54664" y="327647"/>
            <a:ext cx="6485641" cy="576470"/>
          </a:xfrm>
        </p:spPr>
        <p:txBody>
          <a:bodyPr anchor="b" anchorCtr="0">
            <a:noAutofit/>
          </a:bodyPr>
          <a:lstStyle/>
          <a:p>
            <a:pPr algn="r"/>
            <a:r>
              <a:rPr lang="en-GB" sz="3200" b="1" dirty="0"/>
              <a:t>Surrogate Biomarkers</a:t>
            </a:r>
            <a:endParaRPr lang="en-US" sz="3200" b="1" dirty="0">
              <a:latin typeface="Franklin Gothic Book"/>
              <a:cs typeface="Franklin Gothic Book"/>
            </a:endParaRPr>
          </a:p>
        </p:txBody>
      </p:sp>
      <p:sp>
        <p:nvSpPr>
          <p:cNvPr id="3" name="Content Placeholder 2"/>
          <p:cNvSpPr>
            <a:spLocks noGrp="1"/>
          </p:cNvSpPr>
          <p:nvPr>
            <p:ph idx="1"/>
          </p:nvPr>
        </p:nvSpPr>
        <p:spPr>
          <a:xfrm>
            <a:off x="306226" y="1309255"/>
            <a:ext cx="8380574" cy="4308764"/>
          </a:xfrm>
        </p:spPr>
        <p:txBody>
          <a:bodyPr>
            <a:normAutofit fontScale="70000" lnSpcReduction="20000"/>
          </a:bodyPr>
          <a:lstStyle/>
          <a:p>
            <a:pPr marL="457200" indent="-457200">
              <a:buFontTx/>
              <a:buChar char="•"/>
            </a:pPr>
            <a:r>
              <a:rPr lang="en-GB" altLang="en-US" dirty="0"/>
              <a:t>Biomarker: a biological molecule found in blood, other body fluids, or tissues that is a sign of a normal or abnormal process, or of a condition or disease¹.</a:t>
            </a:r>
          </a:p>
          <a:p>
            <a:pPr marL="457200" indent="-457200">
              <a:buFontTx/>
              <a:buChar char="•"/>
            </a:pPr>
            <a:r>
              <a:rPr lang="en-GB" altLang="en-US" dirty="0"/>
              <a:t>Surrogate biomarkers (SBs) can provide earlier indicator for efficacy or toxicity of new treatment. This then enables the shorter duration of a clinical trial and the safer and more targeted use of therapy for patients. </a:t>
            </a:r>
          </a:p>
          <a:p>
            <a:pPr marL="857250" lvl="1" indent="-457200">
              <a:buFontTx/>
              <a:buChar char="•"/>
            </a:pPr>
            <a:r>
              <a:rPr lang="en-GB" altLang="en-US" dirty="0"/>
              <a:t>However, addition of biomarkers to clinical trials is very costly and time intensive process; furthermore, as many biomarkers have not been properly validated, their safe use as a stratification factor is questionable.</a:t>
            </a:r>
          </a:p>
          <a:p>
            <a:pPr marL="857250" lvl="1" indent="-457200">
              <a:buFontTx/>
              <a:buChar char="•"/>
            </a:pPr>
            <a:r>
              <a:rPr lang="en-GB" altLang="en-US" dirty="0"/>
              <a:t>But if validated properly, surrogates can be used as a substitute for the clinical endpoint of interest and are thus more cost-effective².  </a:t>
            </a:r>
          </a:p>
          <a:p>
            <a:pPr marL="457200" indent="-457200">
              <a:buFontTx/>
              <a:buChar char="•"/>
            </a:pPr>
            <a:r>
              <a:rPr lang="en-GB" altLang="en-US" dirty="0"/>
              <a:t>Safety and efficacy SBs are already in existence, including serum creatinine for kidney function³. </a:t>
            </a:r>
          </a:p>
          <a:p>
            <a:pPr marL="457200" indent="-457200">
              <a:buFontTx/>
              <a:buChar char="•"/>
            </a:pPr>
            <a:endParaRPr lang="en-GB" altLang="en-US" dirty="0"/>
          </a:p>
          <a:p>
            <a:pPr marL="457200" indent="-457200">
              <a:buFontTx/>
              <a:buChar char="•"/>
            </a:pPr>
            <a:endParaRPr lang="en-US" dirty="0">
              <a:cs typeface="Franklin Gothic Book"/>
            </a:endParaRPr>
          </a:p>
        </p:txBody>
      </p:sp>
      <p:sp>
        <p:nvSpPr>
          <p:cNvPr id="4" name="TextBox 3">
            <a:extLst>
              <a:ext uri="{FF2B5EF4-FFF2-40B4-BE49-F238E27FC236}">
                <a16:creationId xmlns:a16="http://schemas.microsoft.com/office/drawing/2014/main" id="{8689AAA5-E956-4AC9-BEDC-4D87CCFF0D1D}"/>
              </a:ext>
            </a:extLst>
          </p:cNvPr>
          <p:cNvSpPr txBox="1"/>
          <p:nvPr/>
        </p:nvSpPr>
        <p:spPr>
          <a:xfrm>
            <a:off x="0" y="5844339"/>
            <a:ext cx="9143999" cy="276999"/>
          </a:xfrm>
          <a:prstGeom prst="rect">
            <a:avLst/>
          </a:prstGeom>
          <a:noFill/>
        </p:spPr>
        <p:txBody>
          <a:bodyPr wrap="square" rtlCol="0">
            <a:spAutoFit/>
          </a:bodyPr>
          <a:lstStyle/>
          <a:p>
            <a:r>
              <a:rPr lang="en-GB" sz="1200" dirty="0"/>
              <a:t>1. National Cancer Institute. NCI Dictionary of Cancer Terms 2020;</a:t>
            </a:r>
            <a:r>
              <a:rPr lang="da-DK" sz="1200" dirty="0"/>
              <a:t>  2. Wilhelm-Benartzi, Crit Rev Oncol Hematol. 2017; 3.</a:t>
            </a:r>
            <a:r>
              <a:rPr lang="fr-FR" sz="1200" dirty="0"/>
              <a:t> </a:t>
            </a:r>
            <a:r>
              <a:rPr lang="fr-FR" sz="1200" dirty="0" err="1"/>
              <a:t>Bast</a:t>
            </a:r>
            <a:r>
              <a:rPr lang="fr-FR" sz="1200" dirty="0"/>
              <a:t>, J Clin </a:t>
            </a:r>
            <a:r>
              <a:rPr lang="fr-FR" sz="1200" dirty="0" err="1"/>
              <a:t>Oncol</a:t>
            </a:r>
            <a:r>
              <a:rPr lang="fr-FR" sz="1200" dirty="0"/>
              <a:t>. 2001 </a:t>
            </a:r>
            <a:endParaRPr lang="en-GB" sz="1200" dirty="0"/>
          </a:p>
        </p:txBody>
      </p:sp>
    </p:spTree>
    <p:extLst>
      <p:ext uri="{BB962C8B-B14F-4D97-AF65-F5344CB8AC3E}">
        <p14:creationId xmlns:p14="http://schemas.microsoft.com/office/powerpoint/2010/main" val="1712363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13262" y="459377"/>
            <a:ext cx="6655324" cy="576470"/>
          </a:xfrm>
        </p:spPr>
        <p:txBody>
          <a:bodyPr anchor="b" anchorCtr="0">
            <a:noAutofit/>
          </a:bodyPr>
          <a:lstStyle/>
          <a:p>
            <a:pPr algn="l"/>
            <a:r>
              <a:rPr lang="en-GB" sz="3200" b="1" dirty="0"/>
              <a:t>Surrogate Biomarkers in Clinical trials</a:t>
            </a:r>
            <a:endParaRPr lang="en-US" sz="3200" b="1" dirty="0">
              <a:latin typeface="Franklin Gothic Book"/>
              <a:cs typeface="Franklin Gothic Book"/>
            </a:endParaRPr>
          </a:p>
        </p:txBody>
      </p:sp>
      <p:sp>
        <p:nvSpPr>
          <p:cNvPr id="3" name="Content Placeholder 2"/>
          <p:cNvSpPr>
            <a:spLocks noGrp="1"/>
          </p:cNvSpPr>
          <p:nvPr>
            <p:ph idx="1"/>
          </p:nvPr>
        </p:nvSpPr>
        <p:spPr>
          <a:xfrm>
            <a:off x="306226" y="1406237"/>
            <a:ext cx="8380574" cy="4353683"/>
          </a:xfrm>
        </p:spPr>
        <p:txBody>
          <a:bodyPr>
            <a:normAutofit fontScale="70000" lnSpcReduction="20000"/>
          </a:bodyPr>
          <a:lstStyle/>
          <a:p>
            <a:pPr marL="457200" indent="-457200">
              <a:buFontTx/>
              <a:buChar char="•"/>
            </a:pPr>
            <a:r>
              <a:rPr lang="en-GB" altLang="en-US" dirty="0"/>
              <a:t>Regulatory agencies, such as the Food and Drug Administration, can approve drug products based on their effect on surrogate markers if they are reasonably likely to predict clinical benefit</a:t>
            </a:r>
            <a:r>
              <a:rPr lang="en-GB" altLang="en-US" baseline="30000" dirty="0"/>
              <a:t>4</a:t>
            </a:r>
          </a:p>
          <a:p>
            <a:pPr marL="857250" lvl="1" indent="-457200">
              <a:buFontTx/>
              <a:buChar char="•"/>
            </a:pPr>
            <a:r>
              <a:rPr lang="en-GB" altLang="en-US" dirty="0"/>
              <a:t>However, most validation studies at the clinical trial level have found that previously identified surrogates do not predict efficacy endpoints well</a:t>
            </a:r>
            <a:r>
              <a:rPr lang="en-GB" altLang="en-US" baseline="30000" dirty="0"/>
              <a:t>5</a:t>
            </a:r>
            <a:r>
              <a:rPr lang="en-GB" altLang="en-US" dirty="0"/>
              <a:t>. </a:t>
            </a:r>
          </a:p>
          <a:p>
            <a:pPr marL="857250" lvl="1" indent="-457200">
              <a:buFontTx/>
              <a:buChar char="•"/>
            </a:pPr>
            <a:r>
              <a:rPr lang="en-GB" altLang="en-US" dirty="0"/>
              <a:t>Despite this, the use of surrogate endpoints is estimated to lead to a net gain in health at a societal rate of €85,000 per quality adjusted life years</a:t>
            </a:r>
            <a:r>
              <a:rPr lang="en-GB" altLang="en-US" baseline="30000" dirty="0"/>
              <a:t>6</a:t>
            </a:r>
            <a:r>
              <a:rPr lang="en-GB" altLang="en-US" dirty="0"/>
              <a:t>. </a:t>
            </a:r>
          </a:p>
          <a:p>
            <a:pPr marL="457200" indent="-457200">
              <a:buFontTx/>
              <a:buChar char="•"/>
            </a:pPr>
            <a:r>
              <a:rPr lang="en-GB" altLang="en-US" dirty="0"/>
              <a:t>Seamless designs also reduce the time and cost of running a trial by eliminating the “white space”, or time between trial phases required for determining the design of the following study</a:t>
            </a:r>
            <a:r>
              <a:rPr lang="en-GB" altLang="en-US" baseline="30000" dirty="0"/>
              <a:t>7</a:t>
            </a:r>
            <a:r>
              <a:rPr lang="en-GB" altLang="en-US" dirty="0"/>
              <a:t>. </a:t>
            </a:r>
          </a:p>
          <a:p>
            <a:pPr marL="857250" lvl="1" indent="-457200">
              <a:buFontTx/>
              <a:buChar char="•"/>
            </a:pPr>
            <a:r>
              <a:rPr lang="en-GB" altLang="en-US" dirty="0"/>
              <a:t>Validated SBs could be used with these seamless designs to provide decision rules on whether to move seamlessly from one phase of a clinical trial to another. </a:t>
            </a:r>
            <a:endParaRPr lang="en-US" sz="2000" dirty="0">
              <a:latin typeface="Franklin Gothic Book"/>
              <a:cs typeface="Franklin Gothic Book"/>
            </a:endParaRPr>
          </a:p>
        </p:txBody>
      </p:sp>
      <p:sp>
        <p:nvSpPr>
          <p:cNvPr id="4" name="TextBox 3">
            <a:extLst>
              <a:ext uri="{FF2B5EF4-FFF2-40B4-BE49-F238E27FC236}">
                <a16:creationId xmlns:a16="http://schemas.microsoft.com/office/drawing/2014/main" id="{319A81A8-8A63-41C6-AE55-51C99703EE5F}"/>
              </a:ext>
            </a:extLst>
          </p:cNvPr>
          <p:cNvSpPr txBox="1"/>
          <p:nvPr/>
        </p:nvSpPr>
        <p:spPr>
          <a:xfrm>
            <a:off x="1" y="5675338"/>
            <a:ext cx="9143999" cy="461665"/>
          </a:xfrm>
          <a:prstGeom prst="rect">
            <a:avLst/>
          </a:prstGeom>
          <a:noFill/>
        </p:spPr>
        <p:txBody>
          <a:bodyPr wrap="square" rtlCol="0">
            <a:spAutoFit/>
          </a:bodyPr>
          <a:lstStyle/>
          <a:p>
            <a:r>
              <a:rPr lang="fr-FR" sz="1200" dirty="0"/>
              <a:t>4. </a:t>
            </a:r>
            <a:r>
              <a:rPr lang="da-DK" sz="1200" dirty="0"/>
              <a:t>Shonka, Target Oncol. 2013; 5. Prasad V, JAMA Intern Med. 2015; 6. </a:t>
            </a:r>
            <a:r>
              <a:rPr lang="en-GB" sz="1200" dirty="0"/>
              <a:t>Stevens, Forum for Health Economics and Policy. 2014 7. </a:t>
            </a:r>
            <a:r>
              <a:rPr lang="da-DK" sz="1200" dirty="0"/>
              <a:t>Lin, Br Med Bull. 2015;</a:t>
            </a:r>
            <a:endParaRPr lang="en-GB" sz="1200" dirty="0"/>
          </a:p>
        </p:txBody>
      </p:sp>
    </p:spTree>
    <p:extLst>
      <p:ext uri="{BB962C8B-B14F-4D97-AF65-F5344CB8AC3E}">
        <p14:creationId xmlns:p14="http://schemas.microsoft.com/office/powerpoint/2010/main" val="1538055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7108" y="459377"/>
            <a:ext cx="6296891" cy="576470"/>
          </a:xfrm>
        </p:spPr>
        <p:txBody>
          <a:bodyPr anchor="b" anchorCtr="0">
            <a:noAutofit/>
          </a:bodyPr>
          <a:lstStyle/>
          <a:p>
            <a:pPr algn="r"/>
            <a:r>
              <a:rPr lang="en-GB" sz="3200" b="1" dirty="0"/>
              <a:t>Novel clinical trial designs incorporating a SB</a:t>
            </a:r>
            <a:endParaRPr lang="en-US" sz="3200" b="1" dirty="0">
              <a:latin typeface="Franklin Gothic Book"/>
              <a:cs typeface="Franklin Gothic Book"/>
            </a:endParaRPr>
          </a:p>
        </p:txBody>
      </p:sp>
      <p:sp>
        <p:nvSpPr>
          <p:cNvPr id="3" name="Content Placeholder 2"/>
          <p:cNvSpPr>
            <a:spLocks noGrp="1"/>
          </p:cNvSpPr>
          <p:nvPr>
            <p:ph idx="1"/>
          </p:nvPr>
        </p:nvSpPr>
        <p:spPr>
          <a:xfrm>
            <a:off x="306226" y="1600200"/>
            <a:ext cx="8380574" cy="4353683"/>
          </a:xfrm>
        </p:spPr>
        <p:txBody>
          <a:bodyPr>
            <a:normAutofit fontScale="92500" lnSpcReduction="20000"/>
          </a:bodyPr>
          <a:lstStyle/>
          <a:p>
            <a:r>
              <a:rPr lang="en-GB" dirty="0"/>
              <a:t>New clinical trial designs incorporating the validation of a SB are sorely needed. </a:t>
            </a:r>
          </a:p>
          <a:p>
            <a:r>
              <a:rPr lang="en-GB" dirty="0"/>
              <a:t>Validation is essential to ensure that it is safe to use these biomarkers in clinical trials as a:</a:t>
            </a:r>
          </a:p>
          <a:p>
            <a:pPr lvl="1"/>
            <a:r>
              <a:rPr lang="en-GB" dirty="0"/>
              <a:t>substitute for a clinical outcome of interest, </a:t>
            </a:r>
          </a:p>
          <a:p>
            <a:pPr lvl="1"/>
            <a:r>
              <a:rPr lang="en-GB" dirty="0"/>
              <a:t>as a stop-go criterion, </a:t>
            </a:r>
          </a:p>
          <a:p>
            <a:pPr lvl="1"/>
            <a:r>
              <a:rPr lang="en-GB" dirty="0"/>
              <a:t>or as means of identifying which subgroup of patients is most likely to benefit from a specific therapy. </a:t>
            </a:r>
          </a:p>
          <a:p>
            <a:r>
              <a:rPr lang="en-GB" dirty="0"/>
              <a:t>Here, I will present repurposed and novel clinical trial designs incorporating SB(s)</a:t>
            </a:r>
            <a:endParaRPr lang="en-US" sz="2400" dirty="0">
              <a:latin typeface="Franklin Gothic Book"/>
              <a:cs typeface="Franklin Gothic Book"/>
            </a:endParaRPr>
          </a:p>
        </p:txBody>
      </p:sp>
    </p:spTree>
    <p:extLst>
      <p:ext uri="{BB962C8B-B14F-4D97-AF65-F5344CB8AC3E}">
        <p14:creationId xmlns:p14="http://schemas.microsoft.com/office/powerpoint/2010/main" val="369120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1B0A42-BDD3-433E-886A-D941E6C27CD9}"/>
              </a:ext>
            </a:extLst>
          </p:cNvPr>
          <p:cNvPicPr/>
          <p:nvPr/>
        </p:nvPicPr>
        <p:blipFill>
          <a:blip r:embed="rId4"/>
          <a:stretch>
            <a:fillRect/>
          </a:stretch>
        </p:blipFill>
        <p:spPr>
          <a:xfrm>
            <a:off x="706582" y="1267691"/>
            <a:ext cx="7412181" cy="4398818"/>
          </a:xfrm>
          <a:prstGeom prst="rect">
            <a:avLst/>
          </a:prstGeom>
        </p:spPr>
      </p:pic>
      <p:sp>
        <p:nvSpPr>
          <p:cNvPr id="7" name="Rectangle 6">
            <a:extLst>
              <a:ext uri="{FF2B5EF4-FFF2-40B4-BE49-F238E27FC236}">
                <a16:creationId xmlns:a16="http://schemas.microsoft.com/office/drawing/2014/main" id="{43E6ECA1-BD94-4213-88AD-C95193674F1B}"/>
              </a:ext>
            </a:extLst>
          </p:cNvPr>
          <p:cNvSpPr/>
          <p:nvPr/>
        </p:nvSpPr>
        <p:spPr>
          <a:xfrm>
            <a:off x="962891" y="4925291"/>
            <a:ext cx="928254" cy="18010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3062260" y="459377"/>
            <a:ext cx="5692201" cy="576470"/>
          </a:xfrm>
        </p:spPr>
        <p:txBody>
          <a:bodyPr anchor="b" anchorCtr="0">
            <a:noAutofit/>
          </a:bodyPr>
          <a:lstStyle/>
          <a:p>
            <a:pPr algn="r"/>
            <a:r>
              <a:rPr lang="en-GB" sz="3200" b="1" dirty="0"/>
              <a:t>Repurposed design 1: Randomised withdrawal design </a:t>
            </a:r>
            <a:endParaRPr lang="en-US" sz="3200" b="1" dirty="0">
              <a:latin typeface="Franklin Gothic Book"/>
              <a:cs typeface="Franklin Gothic Book"/>
            </a:endParaRPr>
          </a:p>
        </p:txBody>
      </p:sp>
      <p:sp>
        <p:nvSpPr>
          <p:cNvPr id="8" name="TextBox 7">
            <a:extLst>
              <a:ext uri="{FF2B5EF4-FFF2-40B4-BE49-F238E27FC236}">
                <a16:creationId xmlns:a16="http://schemas.microsoft.com/office/drawing/2014/main" id="{24312419-F342-42B4-A003-349E26A60984}"/>
              </a:ext>
            </a:extLst>
          </p:cNvPr>
          <p:cNvSpPr txBox="1"/>
          <p:nvPr/>
        </p:nvSpPr>
        <p:spPr>
          <a:xfrm>
            <a:off x="0" y="5844339"/>
            <a:ext cx="9143999" cy="276999"/>
          </a:xfrm>
          <a:prstGeom prst="rect">
            <a:avLst/>
          </a:prstGeom>
          <a:noFill/>
        </p:spPr>
        <p:txBody>
          <a:bodyPr wrap="square" rtlCol="0">
            <a:spAutoFit/>
          </a:bodyPr>
          <a:lstStyle/>
          <a:p>
            <a:r>
              <a:rPr lang="en-GB" sz="1200" dirty="0"/>
              <a:t>Abrahamyan, Am J Med Genet C </a:t>
            </a:r>
            <a:r>
              <a:rPr lang="en-GB" sz="1200" dirty="0" err="1"/>
              <a:t>Semin</a:t>
            </a:r>
            <a:r>
              <a:rPr lang="en-GB" sz="1200" dirty="0"/>
              <a:t> Med Genet. 2016</a:t>
            </a:r>
          </a:p>
        </p:txBody>
      </p:sp>
    </p:spTree>
    <p:extLst>
      <p:ext uri="{BB962C8B-B14F-4D97-AF65-F5344CB8AC3E}">
        <p14:creationId xmlns:p14="http://schemas.microsoft.com/office/powerpoint/2010/main" val="49189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r"/>
            <a:r>
              <a:rPr lang="en-GB" sz="3200" b="1" dirty="0">
                <a:latin typeface="+mn-lt"/>
                <a:cs typeface="Franklin Gothic Book"/>
              </a:rPr>
              <a:t>Repurposed design 2: </a:t>
            </a:r>
            <a:br>
              <a:rPr lang="en-GB" sz="3200" b="1" dirty="0">
                <a:latin typeface="+mn-lt"/>
                <a:cs typeface="Franklin Gothic Book"/>
              </a:rPr>
            </a:br>
            <a:r>
              <a:rPr lang="en-GB" sz="3200" b="1" dirty="0">
                <a:latin typeface="+mn-lt"/>
                <a:cs typeface="Franklin Gothic Book"/>
              </a:rPr>
              <a:t>Seamless design</a:t>
            </a:r>
            <a:endParaRPr lang="en-US" sz="3200" b="1" dirty="0">
              <a:latin typeface="+mn-lt"/>
              <a:cs typeface="Franklin Gothic Book"/>
            </a:endParaRPr>
          </a:p>
        </p:txBody>
      </p:sp>
      <p:pic>
        <p:nvPicPr>
          <p:cNvPr id="6" name="Picture 5">
            <a:extLst>
              <a:ext uri="{FF2B5EF4-FFF2-40B4-BE49-F238E27FC236}">
                <a16:creationId xmlns:a16="http://schemas.microsoft.com/office/drawing/2014/main" id="{402F5B35-3C30-443E-8C63-1C92CD3476F0}"/>
              </a:ext>
            </a:extLst>
          </p:cNvPr>
          <p:cNvPicPr/>
          <p:nvPr/>
        </p:nvPicPr>
        <p:blipFill>
          <a:blip r:embed="rId4"/>
          <a:stretch>
            <a:fillRect/>
          </a:stretch>
        </p:blipFill>
        <p:spPr>
          <a:xfrm>
            <a:off x="949036" y="1156854"/>
            <a:ext cx="7121237" cy="4725940"/>
          </a:xfrm>
          <a:prstGeom prst="rect">
            <a:avLst/>
          </a:prstGeom>
        </p:spPr>
      </p:pic>
      <p:sp>
        <p:nvSpPr>
          <p:cNvPr id="7" name="Rectangle 6">
            <a:extLst>
              <a:ext uri="{FF2B5EF4-FFF2-40B4-BE49-F238E27FC236}">
                <a16:creationId xmlns:a16="http://schemas.microsoft.com/office/drawing/2014/main" id="{CF081354-0CA7-469D-AAF5-409C393DA5A7}"/>
              </a:ext>
            </a:extLst>
          </p:cNvPr>
          <p:cNvSpPr/>
          <p:nvPr/>
        </p:nvSpPr>
        <p:spPr>
          <a:xfrm>
            <a:off x="3062260" y="4613564"/>
            <a:ext cx="650758" cy="21474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4089DA98-97F1-43D0-B612-F6045D83629C}"/>
              </a:ext>
            </a:extLst>
          </p:cNvPr>
          <p:cNvSpPr txBox="1"/>
          <p:nvPr/>
        </p:nvSpPr>
        <p:spPr>
          <a:xfrm>
            <a:off x="0" y="5844339"/>
            <a:ext cx="9143999" cy="276999"/>
          </a:xfrm>
          <a:prstGeom prst="rect">
            <a:avLst/>
          </a:prstGeom>
          <a:noFill/>
        </p:spPr>
        <p:txBody>
          <a:bodyPr wrap="square" rtlCol="0">
            <a:spAutoFit/>
          </a:bodyPr>
          <a:lstStyle/>
          <a:p>
            <a:r>
              <a:rPr lang="da-DK" sz="1200" dirty="0"/>
              <a:t>Lin, Br Med Bull. 2015</a:t>
            </a:r>
            <a:endParaRPr lang="en-GB" sz="1200" dirty="0"/>
          </a:p>
        </p:txBody>
      </p:sp>
    </p:spTree>
    <p:extLst>
      <p:ext uri="{BB962C8B-B14F-4D97-AF65-F5344CB8AC3E}">
        <p14:creationId xmlns:p14="http://schemas.microsoft.com/office/powerpoint/2010/main" val="126924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62200" y="459377"/>
            <a:ext cx="6733309" cy="576470"/>
          </a:xfrm>
        </p:spPr>
        <p:txBody>
          <a:bodyPr anchor="b" anchorCtr="0">
            <a:noAutofit/>
          </a:bodyPr>
          <a:lstStyle/>
          <a:p>
            <a:pPr algn="l"/>
            <a:r>
              <a:rPr lang="en-GB" sz="3200" b="1" dirty="0"/>
              <a:t>Novel design 1: surrogate biomarker-based repeated measures design </a:t>
            </a:r>
            <a:endParaRPr lang="en-US" sz="3200" b="1" dirty="0">
              <a:latin typeface="Franklin Gothic Book"/>
              <a:cs typeface="Franklin Gothic Book"/>
            </a:endParaRPr>
          </a:p>
        </p:txBody>
      </p:sp>
      <p:pic>
        <p:nvPicPr>
          <p:cNvPr id="6" name="Picture 5">
            <a:extLst>
              <a:ext uri="{FF2B5EF4-FFF2-40B4-BE49-F238E27FC236}">
                <a16:creationId xmlns:a16="http://schemas.microsoft.com/office/drawing/2014/main" id="{6DC0EB1A-D471-4F12-B61A-2EBB395B5346}"/>
              </a:ext>
            </a:extLst>
          </p:cNvPr>
          <p:cNvPicPr/>
          <p:nvPr/>
        </p:nvPicPr>
        <p:blipFill>
          <a:blip r:embed="rId4"/>
          <a:stretch>
            <a:fillRect/>
          </a:stretch>
        </p:blipFill>
        <p:spPr>
          <a:xfrm>
            <a:off x="1020854" y="1212271"/>
            <a:ext cx="6619927" cy="4135584"/>
          </a:xfrm>
          <a:prstGeom prst="rect">
            <a:avLst/>
          </a:prstGeom>
        </p:spPr>
      </p:pic>
      <p:sp>
        <p:nvSpPr>
          <p:cNvPr id="7" name="Rectangle 6">
            <a:extLst>
              <a:ext uri="{FF2B5EF4-FFF2-40B4-BE49-F238E27FC236}">
                <a16:creationId xmlns:a16="http://schemas.microsoft.com/office/drawing/2014/main" id="{CCE7BE00-F202-4FC0-ABC3-BABF1B3B8EFD}"/>
              </a:ext>
            </a:extLst>
          </p:cNvPr>
          <p:cNvSpPr/>
          <p:nvPr/>
        </p:nvSpPr>
        <p:spPr>
          <a:xfrm>
            <a:off x="5043055" y="1420091"/>
            <a:ext cx="838200" cy="242454"/>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9214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03418" y="459377"/>
            <a:ext cx="5992091" cy="576470"/>
          </a:xfrm>
        </p:spPr>
        <p:txBody>
          <a:bodyPr anchor="b" anchorCtr="0">
            <a:noAutofit/>
          </a:bodyPr>
          <a:lstStyle/>
          <a:p>
            <a:pPr algn="l"/>
            <a:r>
              <a:rPr lang="en-GB" sz="3200" b="1" dirty="0"/>
              <a:t>Novel design 2: multiple surrogate biomarkers of response design</a:t>
            </a:r>
            <a:endParaRPr lang="en-US" sz="3200" b="1" dirty="0">
              <a:latin typeface="Franklin Gothic Book"/>
              <a:cs typeface="Franklin Gothic Book"/>
            </a:endParaRPr>
          </a:p>
        </p:txBody>
      </p:sp>
      <p:pic>
        <p:nvPicPr>
          <p:cNvPr id="8" name="Picture 7">
            <a:extLst>
              <a:ext uri="{FF2B5EF4-FFF2-40B4-BE49-F238E27FC236}">
                <a16:creationId xmlns:a16="http://schemas.microsoft.com/office/drawing/2014/main" id="{297821DE-7622-4FD8-A278-DB412626B9B6}"/>
              </a:ext>
            </a:extLst>
          </p:cNvPr>
          <p:cNvPicPr/>
          <p:nvPr/>
        </p:nvPicPr>
        <p:blipFill>
          <a:blip r:embed="rId4"/>
          <a:stretch>
            <a:fillRect/>
          </a:stretch>
        </p:blipFill>
        <p:spPr>
          <a:xfrm>
            <a:off x="803564" y="1316182"/>
            <a:ext cx="7529946" cy="4516582"/>
          </a:xfrm>
          <a:prstGeom prst="rect">
            <a:avLst/>
          </a:prstGeom>
        </p:spPr>
      </p:pic>
      <p:sp>
        <p:nvSpPr>
          <p:cNvPr id="3" name="Rectangle 2">
            <a:extLst>
              <a:ext uri="{FF2B5EF4-FFF2-40B4-BE49-F238E27FC236}">
                <a16:creationId xmlns:a16="http://schemas.microsoft.com/office/drawing/2014/main" id="{93B415F8-FB78-4897-8446-617998196FC9}"/>
              </a:ext>
            </a:extLst>
          </p:cNvPr>
          <p:cNvSpPr/>
          <p:nvPr/>
        </p:nvSpPr>
        <p:spPr>
          <a:xfrm>
            <a:off x="6213764" y="1485901"/>
            <a:ext cx="1046018" cy="13161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3276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62260" y="459377"/>
            <a:ext cx="5692201" cy="576470"/>
          </a:xfrm>
        </p:spPr>
        <p:txBody>
          <a:bodyPr anchor="b" anchorCtr="0">
            <a:noAutofit/>
          </a:bodyPr>
          <a:lstStyle/>
          <a:p>
            <a:pPr algn="l"/>
            <a:r>
              <a:rPr lang="en-GB" sz="3200" b="1" dirty="0"/>
              <a:t>Simulation metrics for designs</a:t>
            </a:r>
            <a:endParaRPr lang="en-US" sz="3200" b="1" dirty="0">
              <a:latin typeface="Franklin Gothic Book"/>
              <a:cs typeface="Franklin Gothic Book"/>
            </a:endParaRPr>
          </a:p>
        </p:txBody>
      </p:sp>
      <p:sp>
        <p:nvSpPr>
          <p:cNvPr id="3" name="Content Placeholder 2"/>
          <p:cNvSpPr>
            <a:spLocks noGrp="1"/>
          </p:cNvSpPr>
          <p:nvPr>
            <p:ph idx="1"/>
          </p:nvPr>
        </p:nvSpPr>
        <p:spPr>
          <a:xfrm>
            <a:off x="243879" y="1371600"/>
            <a:ext cx="4813029" cy="4149436"/>
          </a:xfrm>
        </p:spPr>
        <p:txBody>
          <a:bodyPr>
            <a:normAutofit fontScale="70000" lnSpcReduction="20000"/>
          </a:bodyPr>
          <a:lstStyle/>
          <a:p>
            <a:pPr marL="457200" indent="-457200">
              <a:buFontTx/>
              <a:buChar char="•"/>
            </a:pPr>
            <a:r>
              <a:rPr lang="en-GB" altLang="en-US" dirty="0"/>
              <a:t>Future work will examine the properties of those designs through simulations of clinical trial data using in silico as well as real clinical trial data. </a:t>
            </a:r>
          </a:p>
          <a:p>
            <a:pPr marL="457200" indent="-457200">
              <a:buFontTx/>
              <a:buChar char="•"/>
            </a:pPr>
            <a:endParaRPr lang="en-GB" altLang="en-US" dirty="0"/>
          </a:p>
          <a:p>
            <a:pPr marL="457200" indent="-457200">
              <a:buFontTx/>
              <a:buChar char="•"/>
            </a:pPr>
            <a:r>
              <a:rPr lang="en-GB" altLang="en-US" dirty="0"/>
              <a:t>The simulation work will provide clarification on the ideal trial setting for each design, as well as the biomarker properties needed to make each design not only most cost-effective but also more likely to be implemented by clinicians.</a:t>
            </a:r>
            <a:endParaRPr lang="en-US" sz="2400" dirty="0">
              <a:latin typeface="Franklin Gothic Book"/>
              <a:cs typeface="Franklin Gothic Book"/>
            </a:endParaRPr>
          </a:p>
        </p:txBody>
      </p:sp>
      <p:pic>
        <p:nvPicPr>
          <p:cNvPr id="4" name="Picture 3">
            <a:extLst>
              <a:ext uri="{FF2B5EF4-FFF2-40B4-BE49-F238E27FC236}">
                <a16:creationId xmlns:a16="http://schemas.microsoft.com/office/drawing/2014/main" id="{0B71D361-FBF2-450F-939B-6C108EF5A8A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195455" y="1371600"/>
            <a:ext cx="3392661" cy="4457007"/>
          </a:xfrm>
          <a:prstGeom prst="rect">
            <a:avLst/>
          </a:prstGeom>
          <a:noFill/>
          <a:ln>
            <a:noFill/>
          </a:ln>
        </p:spPr>
      </p:pic>
    </p:spTree>
    <p:extLst>
      <p:ext uri="{BB962C8B-B14F-4D97-AF65-F5344CB8AC3E}">
        <p14:creationId xmlns:p14="http://schemas.microsoft.com/office/powerpoint/2010/main" val="1788665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TotalTime>
  <Words>1922</Words>
  <Application>Microsoft Office PowerPoint</Application>
  <PresentationFormat>On-screen Show (4:3)</PresentationFormat>
  <Paragraphs>80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Franklin Gothic Book</vt:lpstr>
      <vt:lpstr>Office Theme</vt:lpstr>
      <vt:lpstr>Surrogate Biomarkers and Surrogacy in novel clinical trial designs  </vt:lpstr>
      <vt:lpstr>Surrogate Biomarkers</vt:lpstr>
      <vt:lpstr>Surrogate Biomarkers in Clinical trials</vt:lpstr>
      <vt:lpstr>Novel clinical trial designs incorporating a SB</vt:lpstr>
      <vt:lpstr>Repurposed design 1: Randomised withdrawal design </vt:lpstr>
      <vt:lpstr>Repurposed design 2:  Seamless design</vt:lpstr>
      <vt:lpstr>Novel design 1: surrogate biomarker-based repeated measures design </vt:lpstr>
      <vt:lpstr>Novel design 2: multiple surrogate biomarkers of response design</vt:lpstr>
      <vt:lpstr>Simulation metrics for designs</vt:lpstr>
      <vt:lpstr>Difficulties of proving true surrogacy </vt:lpstr>
      <vt:lpstr>Potential methods to prove “adequate” surrogacy </vt:lpstr>
      <vt:lpstr>Potential methods to prove “adequate” surrogacy </vt:lpstr>
      <vt:lpstr>Potential methods to prove “adequate” surrogacy using DFS and OS </vt:lpstr>
      <vt:lpstr>Potential methods to prove “adequate” surrogacy using DFS and OS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to go here</dc:title>
  <dc:creator>an Employee A Company</dc:creator>
  <cp:lastModifiedBy>Charlotte Wilhelm-Benartzi</cp:lastModifiedBy>
  <cp:revision>179</cp:revision>
  <cp:lastPrinted>2020-01-15T12:37:22Z</cp:lastPrinted>
  <dcterms:created xsi:type="dcterms:W3CDTF">2015-09-04T15:02:45Z</dcterms:created>
  <dcterms:modified xsi:type="dcterms:W3CDTF">2020-01-15T12:38:23Z</dcterms:modified>
</cp:coreProperties>
</file>